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229.xml" ContentType="application/vnd.openxmlformats-officedocument.presentationml.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18.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slides/slide243.xml" ContentType="application/vnd.openxmlformats-officedocument.presentationml.slide+xml"/>
  <Override PartName="/ppt/notesMasters/notesMaster1.xml" ContentType="application/vnd.openxmlformats-officedocument.presentationml.notesMaster+xml"/>
  <Override PartName="/ppt/slides/slide169.xml" ContentType="application/vnd.openxmlformats-officedocument.presentationml.slide+xml"/>
  <Override PartName="/ppt/slides/slide221.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diagrams/colors4.xml" ContentType="application/vnd.openxmlformats-officedocument.drawingml.diagramColor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Override PartName="/ppt/diagrams/drawing3.xml" ContentType="application/vnd.ms-office.drawingml.diagramDrawing+xml"/>
  <Default Extension="png" ContentType="image/png"/>
  <Override PartName="/ppt/slides/slide55.xml" ContentType="application/vnd.openxmlformats-officedocument.presentationml.slide+xml"/>
  <Override PartName="/ppt/slides/slide237.xml" ContentType="application/vnd.openxmlformats-officedocument.presentationml.slide+xml"/>
  <Override PartName="/ppt/theme/theme2.xml" ContentType="application/vnd.openxmlformats-officedocument.theme+xml"/>
  <Override PartName="/ppt/diagrams/quickStyle3.xml" ContentType="application/vnd.openxmlformats-officedocument.drawingml.diagramStyl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26.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240.xml" ContentType="application/vnd.openxmlformats-officedocument.presentationml.slide+xml"/>
  <Override PartName="/ppt/diagrams/data7.xml" ContentType="application/vnd.openxmlformats-officedocument.drawingml.diagramData+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diagrams/drawing8.xml" ContentType="application/vnd.ms-office.drawingml.diagramDrawing+xml"/>
  <Override PartName="/ppt/slides/slide108.xml" ContentType="application/vnd.openxmlformats-officedocument.presentationml.slide+xml"/>
  <Override PartName="/ppt/slides/slide155.xml" ContentType="application/vnd.openxmlformats-officedocument.presentationml.slide+xml"/>
  <Override PartName="/ppt/diagrams/quickStyle8.xml" ContentType="application/vnd.openxmlformats-officedocument.drawingml.diagramStyl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diagrams/colors1.xml" ContentType="application/vnd.openxmlformats-officedocument.drawingml.diagramColors+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s/slide234.xml" ContentType="application/vnd.openxmlformats-officedocument.presentationml.slide+xml"/>
  <Override PartName="/ppt/slides/slide245.xml" ContentType="application/vnd.openxmlformats-officedocument.presentationml.slide+xml"/>
  <Override PartName="/ppt/slides/slide41.xml" ContentType="application/vnd.openxmlformats-officedocument.presentationml.slide+xml"/>
  <Override PartName="/ppt/slides/slide223.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diagrams/layout3.xml" ContentType="application/vnd.openxmlformats-officedocument.drawingml.diagramLayout+xml"/>
  <Override PartName="/ppt/diagrams/data4.xml" ContentType="application/vnd.openxmlformats-officedocument.drawingml.diagramData+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192.xml" ContentType="application/vnd.openxmlformats-officedocument.presentationml.slide+xml"/>
  <Override PartName="/ppt/diagrams/colors6.xml" ContentType="application/vnd.openxmlformats-officedocument.drawingml.diagramColors+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slides/slide239.xml" ContentType="application/vnd.openxmlformats-officedocument.presentationml.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35.xml" ContentType="application/vnd.openxmlformats-officedocument.presentationml.slide+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42.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s/slide231.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220.xml" ContentType="application/vnd.openxmlformats-officedocument.presentationml.slide+xml"/>
  <Override PartName="/ppt/diagrams/data5.xml" ContentType="application/vnd.openxmlformats-officedocument.drawingml.diagramData+xml"/>
  <Override PartName="/ppt/diagrams/colors7.xml" ContentType="application/vnd.openxmlformats-officedocument.drawingml.diagramColors+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diagrams/drawing2.xml" ContentType="application/vnd.ms-office.drawingml.diagramDrawing+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214.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diagrams/layout5.xml" ContentType="application/vnd.openxmlformats-officedocument.drawingml.diagramLayout+xml"/>
  <Override PartName="/ppt/diagrams/data6.xml" ContentType="application/vnd.openxmlformats-officedocument.drawingml.diagramData+xml"/>
  <Override PartName="/docProps/custom.xml" ContentType="application/vnd.openxmlformats-officedocument.custom-properties+xml"/>
  <Override PartName="/ppt/slides/slide129.xml" ContentType="application/vnd.openxmlformats-officedocument.presentationml.slide+xml"/>
  <Override PartName="/ppt/slides/slide176.xml" ContentType="application/vnd.openxmlformats-officedocument.presentationml.slide+xml"/>
  <Override PartName="/ppt/diagrams/colors8.xml" ContentType="application/vnd.openxmlformats-officedocument.drawingml.diagramColors+xml"/>
  <Override PartName="/ppt/slides/slide118.xml" ContentType="application/vnd.openxmlformats-officedocument.presentationml.slide+xml"/>
  <Override PartName="/ppt/slides/slide165.xml" ContentType="application/vnd.openxmlformats-officedocument.presentationml.slide+xml"/>
  <Override PartName="/ppt/diagrams/drawing7.xml" ContentType="application/vnd.ms-office.drawingml.diagramDrawing+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diagrams/quickStyle7.xml" ContentType="application/vnd.openxmlformats-officedocument.drawingml.diagramStyl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Layouts/slideLayout3.xml" ContentType="application/vnd.openxmlformats-officedocument.presentationml.slideLayout+xml"/>
  <Override PartName="/ppt/slides/slide51.xml" ContentType="application/vnd.openxmlformats-officedocument.presentationml.slide+xml"/>
  <Override PartName="/ppt/slides/slide233.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diagrams/layout2.xml" ContentType="application/vnd.openxmlformats-officedocument.drawingml.diagramLayout+xml"/>
  <Default Extension="vml" ContentType="application/vnd.openxmlformats-officedocument.vmlDrawing"/>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ppt/diagrams/drawing4.xml" ContentType="application/vnd.ms-office.drawingml.diagramDrawing+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Layouts/slideLayout8.xml" ContentType="application/vnd.openxmlformats-officedocument.presentationml.slideLayout+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theme/theme3.xml" ContentType="application/vnd.openxmlformats-officedocument.them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slides/slide167.xml" ContentType="application/vnd.openxmlformats-officedocument.presentationml.slide+xml"/>
  <Override PartName="/ppt/commentAuthors.xml" ContentType="application/vnd.openxmlformats-officedocument.presentationml.comme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bookmarkIdSeed="2">
  <p:sldMasterIdLst>
    <p:sldMasterId id="2147484732" r:id="rId4"/>
  </p:sldMasterIdLst>
  <p:notesMasterIdLst>
    <p:notesMasterId r:id="rId250"/>
  </p:notesMasterIdLst>
  <p:handoutMasterIdLst>
    <p:handoutMasterId r:id="rId251"/>
  </p:handoutMasterIdLst>
  <p:sldIdLst>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6" r:id="rId42"/>
    <p:sldId id="297" r:id="rId43"/>
    <p:sldId id="298" r:id="rId44"/>
    <p:sldId id="295" r:id="rId45"/>
    <p:sldId id="299" r:id="rId46"/>
    <p:sldId id="300" r:id="rId47"/>
    <p:sldId id="301" r:id="rId48"/>
    <p:sldId id="303" r:id="rId49"/>
    <p:sldId id="304" r:id="rId50"/>
    <p:sldId id="305" r:id="rId51"/>
    <p:sldId id="306" r:id="rId52"/>
    <p:sldId id="307" r:id="rId53"/>
    <p:sldId id="308" r:id="rId54"/>
    <p:sldId id="302" r:id="rId55"/>
    <p:sldId id="309" r:id="rId56"/>
    <p:sldId id="310" r:id="rId57"/>
    <p:sldId id="311" r:id="rId58"/>
    <p:sldId id="312" r:id="rId59"/>
    <p:sldId id="313" r:id="rId60"/>
    <p:sldId id="314" r:id="rId61"/>
    <p:sldId id="315" r:id="rId62"/>
    <p:sldId id="316" r:id="rId63"/>
    <p:sldId id="317" r:id="rId64"/>
    <p:sldId id="318" r:id="rId65"/>
    <p:sldId id="322" r:id="rId66"/>
    <p:sldId id="323" r:id="rId67"/>
    <p:sldId id="324" r:id="rId68"/>
    <p:sldId id="326" r:id="rId69"/>
    <p:sldId id="327" r:id="rId70"/>
    <p:sldId id="328" r:id="rId71"/>
    <p:sldId id="329" r:id="rId72"/>
    <p:sldId id="332" r:id="rId73"/>
    <p:sldId id="333" r:id="rId74"/>
    <p:sldId id="334" r:id="rId75"/>
    <p:sldId id="335" r:id="rId76"/>
    <p:sldId id="336" r:id="rId77"/>
    <p:sldId id="337" r:id="rId78"/>
    <p:sldId id="338" r:id="rId79"/>
    <p:sldId id="339" r:id="rId80"/>
    <p:sldId id="340" r:id="rId81"/>
    <p:sldId id="341" r:id="rId82"/>
    <p:sldId id="342" r:id="rId83"/>
    <p:sldId id="343" r:id="rId84"/>
    <p:sldId id="344" r:id="rId85"/>
    <p:sldId id="345" r:id="rId86"/>
    <p:sldId id="346" r:id="rId87"/>
    <p:sldId id="347" r:id="rId88"/>
    <p:sldId id="348" r:id="rId89"/>
    <p:sldId id="349" r:id="rId90"/>
    <p:sldId id="350" r:id="rId91"/>
    <p:sldId id="351" r:id="rId92"/>
    <p:sldId id="352" r:id="rId93"/>
    <p:sldId id="353" r:id="rId94"/>
    <p:sldId id="354" r:id="rId95"/>
    <p:sldId id="355" r:id="rId96"/>
    <p:sldId id="356" r:id="rId97"/>
    <p:sldId id="357" r:id="rId98"/>
    <p:sldId id="358" r:id="rId99"/>
    <p:sldId id="359" r:id="rId100"/>
    <p:sldId id="360" r:id="rId101"/>
    <p:sldId id="361" r:id="rId102"/>
    <p:sldId id="362" r:id="rId103"/>
    <p:sldId id="363" r:id="rId104"/>
    <p:sldId id="364" r:id="rId105"/>
    <p:sldId id="365" r:id="rId106"/>
    <p:sldId id="366" r:id="rId107"/>
    <p:sldId id="367" r:id="rId108"/>
    <p:sldId id="368" r:id="rId109"/>
    <p:sldId id="369" r:id="rId110"/>
    <p:sldId id="370" r:id="rId111"/>
    <p:sldId id="371" r:id="rId112"/>
    <p:sldId id="372" r:id="rId113"/>
    <p:sldId id="373" r:id="rId114"/>
    <p:sldId id="375" r:id="rId115"/>
    <p:sldId id="376" r:id="rId116"/>
    <p:sldId id="377" r:id="rId117"/>
    <p:sldId id="378" r:id="rId118"/>
    <p:sldId id="379" r:id="rId119"/>
    <p:sldId id="380" r:id="rId120"/>
    <p:sldId id="381" r:id="rId121"/>
    <p:sldId id="382" r:id="rId122"/>
    <p:sldId id="383" r:id="rId123"/>
    <p:sldId id="384" r:id="rId124"/>
    <p:sldId id="385" r:id="rId125"/>
    <p:sldId id="386" r:id="rId126"/>
    <p:sldId id="387" r:id="rId127"/>
    <p:sldId id="388" r:id="rId128"/>
    <p:sldId id="389" r:id="rId129"/>
    <p:sldId id="390" r:id="rId130"/>
    <p:sldId id="391" r:id="rId131"/>
    <p:sldId id="392" r:id="rId132"/>
    <p:sldId id="393" r:id="rId133"/>
    <p:sldId id="394" r:id="rId134"/>
    <p:sldId id="395" r:id="rId135"/>
    <p:sldId id="396" r:id="rId136"/>
    <p:sldId id="397" r:id="rId137"/>
    <p:sldId id="401" r:id="rId138"/>
    <p:sldId id="402" r:id="rId139"/>
    <p:sldId id="403" r:id="rId140"/>
    <p:sldId id="404" r:id="rId141"/>
    <p:sldId id="405" r:id="rId142"/>
    <p:sldId id="406" r:id="rId143"/>
    <p:sldId id="407" r:id="rId144"/>
    <p:sldId id="408" r:id="rId145"/>
    <p:sldId id="409" r:id="rId146"/>
    <p:sldId id="410" r:id="rId147"/>
    <p:sldId id="411" r:id="rId148"/>
    <p:sldId id="412" r:id="rId149"/>
    <p:sldId id="413" r:id="rId150"/>
    <p:sldId id="414" r:id="rId151"/>
    <p:sldId id="415" r:id="rId152"/>
    <p:sldId id="416" r:id="rId153"/>
    <p:sldId id="417" r:id="rId154"/>
    <p:sldId id="418" r:id="rId155"/>
    <p:sldId id="419" r:id="rId156"/>
    <p:sldId id="420" r:id="rId157"/>
    <p:sldId id="421" r:id="rId158"/>
    <p:sldId id="422" r:id="rId159"/>
    <p:sldId id="423" r:id="rId160"/>
    <p:sldId id="424" r:id="rId161"/>
    <p:sldId id="425" r:id="rId162"/>
    <p:sldId id="426" r:id="rId163"/>
    <p:sldId id="427" r:id="rId164"/>
    <p:sldId id="428" r:id="rId165"/>
    <p:sldId id="429" r:id="rId166"/>
    <p:sldId id="430" r:id="rId167"/>
    <p:sldId id="431" r:id="rId168"/>
    <p:sldId id="432" r:id="rId169"/>
    <p:sldId id="433" r:id="rId170"/>
    <p:sldId id="434" r:id="rId171"/>
    <p:sldId id="444" r:id="rId172"/>
    <p:sldId id="445" r:id="rId173"/>
    <p:sldId id="446" r:id="rId174"/>
    <p:sldId id="460" r:id="rId175"/>
    <p:sldId id="461" r:id="rId176"/>
    <p:sldId id="462" r:id="rId177"/>
    <p:sldId id="463" r:id="rId178"/>
    <p:sldId id="464" r:id="rId179"/>
    <p:sldId id="465" r:id="rId180"/>
    <p:sldId id="466" r:id="rId181"/>
    <p:sldId id="467" r:id="rId182"/>
    <p:sldId id="468" r:id="rId183"/>
    <p:sldId id="469" r:id="rId184"/>
    <p:sldId id="470" r:id="rId185"/>
    <p:sldId id="471" r:id="rId186"/>
    <p:sldId id="472" r:id="rId187"/>
    <p:sldId id="473" r:id="rId188"/>
    <p:sldId id="474" r:id="rId189"/>
    <p:sldId id="475" r:id="rId190"/>
    <p:sldId id="476" r:id="rId191"/>
    <p:sldId id="477" r:id="rId192"/>
    <p:sldId id="478" r:id="rId193"/>
    <p:sldId id="479" r:id="rId194"/>
    <p:sldId id="480" r:id="rId195"/>
    <p:sldId id="481" r:id="rId196"/>
    <p:sldId id="482" r:id="rId197"/>
    <p:sldId id="483" r:id="rId198"/>
    <p:sldId id="484" r:id="rId199"/>
    <p:sldId id="485" r:id="rId200"/>
    <p:sldId id="486" r:id="rId201"/>
    <p:sldId id="487" r:id="rId202"/>
    <p:sldId id="488" r:id="rId203"/>
    <p:sldId id="489" r:id="rId204"/>
    <p:sldId id="490" r:id="rId205"/>
    <p:sldId id="491" r:id="rId206"/>
    <p:sldId id="492" r:id="rId207"/>
    <p:sldId id="493" r:id="rId208"/>
    <p:sldId id="494" r:id="rId209"/>
    <p:sldId id="495" r:id="rId210"/>
    <p:sldId id="496" r:id="rId211"/>
    <p:sldId id="497" r:id="rId212"/>
    <p:sldId id="498" r:id="rId213"/>
    <p:sldId id="499" r:id="rId214"/>
    <p:sldId id="500" r:id="rId215"/>
    <p:sldId id="501" r:id="rId216"/>
    <p:sldId id="502" r:id="rId217"/>
    <p:sldId id="503" r:id="rId218"/>
    <p:sldId id="504" r:id="rId219"/>
    <p:sldId id="505" r:id="rId220"/>
    <p:sldId id="506" r:id="rId221"/>
    <p:sldId id="507" r:id="rId222"/>
    <p:sldId id="508" r:id="rId223"/>
    <p:sldId id="509" r:id="rId224"/>
    <p:sldId id="510" r:id="rId225"/>
    <p:sldId id="511" r:id="rId226"/>
    <p:sldId id="512" r:id="rId227"/>
    <p:sldId id="513" r:id="rId228"/>
    <p:sldId id="514" r:id="rId229"/>
    <p:sldId id="515" r:id="rId230"/>
    <p:sldId id="516" r:id="rId231"/>
    <p:sldId id="517" r:id="rId232"/>
    <p:sldId id="518" r:id="rId233"/>
    <p:sldId id="519" r:id="rId234"/>
    <p:sldId id="520" r:id="rId235"/>
    <p:sldId id="521" r:id="rId236"/>
    <p:sldId id="522" r:id="rId237"/>
    <p:sldId id="523" r:id="rId238"/>
    <p:sldId id="524" r:id="rId239"/>
    <p:sldId id="525" r:id="rId240"/>
    <p:sldId id="526" r:id="rId241"/>
    <p:sldId id="527" r:id="rId242"/>
    <p:sldId id="528" r:id="rId243"/>
    <p:sldId id="529" r:id="rId244"/>
    <p:sldId id="530" r:id="rId245"/>
    <p:sldId id="531" r:id="rId246"/>
    <p:sldId id="532" r:id="rId247"/>
    <p:sldId id="533" r:id="rId248"/>
    <p:sldId id="534" r:id="rId249"/>
  </p:sldIdLst>
  <p:sldSz cx="12192000" cy="6858000"/>
  <p:notesSz cx="6858000" cy="9144000"/>
  <p:defaultTextStyle>
    <a:defPPr rtl="0">
      <a:defRPr lang="ru-RU"/>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Автор"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5899" autoAdjust="0"/>
  </p:normalViewPr>
  <p:slideViewPr>
    <p:cSldViewPr snapToGrid="0">
      <p:cViewPr varScale="1">
        <p:scale>
          <a:sx n="73" d="100"/>
          <a:sy n="73" d="100"/>
        </p:scale>
        <p:origin x="-624" y="-102"/>
      </p:cViewPr>
      <p:guideLst>
        <p:guide orient="horz" pos="2160"/>
        <p:guide pos="3840"/>
      </p:guideLst>
    </p:cSldViewPr>
  </p:slideViewPr>
  <p:notesTextViewPr>
    <p:cViewPr>
      <p:scale>
        <a:sx n="1" d="1"/>
        <a:sy n="1" d="1"/>
      </p:scale>
      <p:origin x="0" y="0"/>
    </p:cViewPr>
  </p:notesTextViewPr>
  <p:notesViewPr>
    <p:cSldViewPr snapToGrid="0">
      <p:cViewPr varScale="1">
        <p:scale>
          <a:sx n="77" d="100"/>
          <a:sy n="77" d="100"/>
        </p:scale>
        <p:origin x="3912" y="96"/>
      </p:cViewPr>
      <p:guideLst/>
    </p:cSldViewPr>
  </p:notes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openxmlformats.org/officeDocument/2006/relationships/slide" Target="slides/slide222.xml"/><Relationship Id="rId247" Type="http://schemas.openxmlformats.org/officeDocument/2006/relationships/slide" Target="slides/slide243.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37" Type="http://schemas.openxmlformats.org/officeDocument/2006/relationships/slide" Target="slides/slide233.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slide" Target="slides/slide223.xml"/><Relationship Id="rId248" Type="http://schemas.openxmlformats.org/officeDocument/2006/relationships/slide" Target="slides/slide244.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slide" Target="slides/slide162.xml"/><Relationship Id="rId182" Type="http://schemas.openxmlformats.org/officeDocument/2006/relationships/slide" Target="slides/slide178.xml"/><Relationship Id="rId187" Type="http://schemas.openxmlformats.org/officeDocument/2006/relationships/slide" Target="slides/slide183.xml"/><Relationship Id="rId217" Type="http://schemas.openxmlformats.org/officeDocument/2006/relationships/slide" Target="slides/slide213.xml"/><Relationship Id="rId1" Type="http://schemas.openxmlformats.org/officeDocument/2006/relationships/customXml" Target="../customXml/item1.xml"/><Relationship Id="rId6" Type="http://schemas.openxmlformats.org/officeDocument/2006/relationships/slide" Target="slides/slide2.xml"/><Relationship Id="rId212" Type="http://schemas.openxmlformats.org/officeDocument/2006/relationships/slide" Target="slides/slide208.xml"/><Relationship Id="rId233" Type="http://schemas.openxmlformats.org/officeDocument/2006/relationships/slide" Target="slides/slide229.xml"/><Relationship Id="rId238" Type="http://schemas.openxmlformats.org/officeDocument/2006/relationships/slide" Target="slides/slide234.xml"/><Relationship Id="rId254" Type="http://schemas.openxmlformats.org/officeDocument/2006/relationships/viewProps" Target="viewProps.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172" Type="http://schemas.openxmlformats.org/officeDocument/2006/relationships/slide" Target="slides/slide168.xml"/><Relationship Id="rId193" Type="http://schemas.openxmlformats.org/officeDocument/2006/relationships/slide" Target="slides/slide189.xml"/><Relationship Id="rId202" Type="http://schemas.openxmlformats.org/officeDocument/2006/relationships/slide" Target="slides/slide198.xml"/><Relationship Id="rId207" Type="http://schemas.openxmlformats.org/officeDocument/2006/relationships/slide" Target="slides/slide203.xml"/><Relationship Id="rId223" Type="http://schemas.openxmlformats.org/officeDocument/2006/relationships/slide" Target="slides/slide219.xml"/><Relationship Id="rId228" Type="http://schemas.openxmlformats.org/officeDocument/2006/relationships/slide" Target="slides/slide224.xml"/><Relationship Id="rId244" Type="http://schemas.openxmlformats.org/officeDocument/2006/relationships/slide" Target="slides/slide240.xml"/><Relationship Id="rId249" Type="http://schemas.openxmlformats.org/officeDocument/2006/relationships/slide" Target="slides/slide24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slide" Target="slides/slide179.xml"/><Relationship Id="rId213" Type="http://schemas.openxmlformats.org/officeDocument/2006/relationships/slide" Target="slides/slide209.xml"/><Relationship Id="rId218" Type="http://schemas.openxmlformats.org/officeDocument/2006/relationships/slide" Target="slides/slide214.xml"/><Relationship Id="rId234" Type="http://schemas.openxmlformats.org/officeDocument/2006/relationships/slide" Target="slides/slide230.xml"/><Relationship Id="rId239" Type="http://schemas.openxmlformats.org/officeDocument/2006/relationships/slide" Target="slides/slide235.xml"/><Relationship Id="rId2" Type="http://schemas.openxmlformats.org/officeDocument/2006/relationships/customXml" Target="../customXml/item2.xml"/><Relationship Id="rId29" Type="http://schemas.openxmlformats.org/officeDocument/2006/relationships/slide" Target="slides/slide25.xml"/><Relationship Id="rId250" Type="http://schemas.openxmlformats.org/officeDocument/2006/relationships/notesMaster" Target="notesMasters/notesMaster1.xml"/><Relationship Id="rId255" Type="http://schemas.openxmlformats.org/officeDocument/2006/relationships/theme" Target="theme/theme1.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199" Type="http://schemas.openxmlformats.org/officeDocument/2006/relationships/slide" Target="slides/slide195.xml"/><Relationship Id="rId203" Type="http://schemas.openxmlformats.org/officeDocument/2006/relationships/slide" Target="slides/slide199.xml"/><Relationship Id="rId208" Type="http://schemas.openxmlformats.org/officeDocument/2006/relationships/slide" Target="slides/slide204.xml"/><Relationship Id="rId229" Type="http://schemas.openxmlformats.org/officeDocument/2006/relationships/slide" Target="slides/slide225.xml"/><Relationship Id="rId19" Type="http://schemas.openxmlformats.org/officeDocument/2006/relationships/slide" Target="slides/slide15.xml"/><Relationship Id="rId224" Type="http://schemas.openxmlformats.org/officeDocument/2006/relationships/slide" Target="slides/slide220.xml"/><Relationship Id="rId240" Type="http://schemas.openxmlformats.org/officeDocument/2006/relationships/slide" Target="slides/slide236.xml"/><Relationship Id="rId245" Type="http://schemas.openxmlformats.org/officeDocument/2006/relationships/slide" Target="slides/slide241.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219" Type="http://schemas.openxmlformats.org/officeDocument/2006/relationships/slide" Target="slides/slide215.xml"/><Relationship Id="rId3" Type="http://schemas.openxmlformats.org/officeDocument/2006/relationships/customXml" Target="../customXml/item3.xml"/><Relationship Id="rId214" Type="http://schemas.openxmlformats.org/officeDocument/2006/relationships/slide" Target="slides/slide210.xml"/><Relationship Id="rId230" Type="http://schemas.openxmlformats.org/officeDocument/2006/relationships/slide" Target="slides/slide226.xml"/><Relationship Id="rId235" Type="http://schemas.openxmlformats.org/officeDocument/2006/relationships/slide" Target="slides/slide231.xml"/><Relationship Id="rId251" Type="http://schemas.openxmlformats.org/officeDocument/2006/relationships/handoutMaster" Target="handoutMasters/handoutMaster1.xml"/><Relationship Id="rId256" Type="http://schemas.openxmlformats.org/officeDocument/2006/relationships/tableStyles" Target="tableStyles.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openxmlformats.org/officeDocument/2006/relationships/slide" Target="slides/slide205.xml"/><Relationship Id="rId190" Type="http://schemas.openxmlformats.org/officeDocument/2006/relationships/slide" Target="slides/slide186.xml"/><Relationship Id="rId204" Type="http://schemas.openxmlformats.org/officeDocument/2006/relationships/slide" Target="slides/slide200.xml"/><Relationship Id="rId220" Type="http://schemas.openxmlformats.org/officeDocument/2006/relationships/slide" Target="slides/slide216.xml"/><Relationship Id="rId225" Type="http://schemas.openxmlformats.org/officeDocument/2006/relationships/slide" Target="slides/slide221.xml"/><Relationship Id="rId241" Type="http://schemas.openxmlformats.org/officeDocument/2006/relationships/slide" Target="slides/slide237.xml"/><Relationship Id="rId246" Type="http://schemas.openxmlformats.org/officeDocument/2006/relationships/slide" Target="slides/slide242.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slide" Target="slides/slide211.xml"/><Relationship Id="rId236" Type="http://schemas.openxmlformats.org/officeDocument/2006/relationships/slide" Target="slides/slide232.xml"/><Relationship Id="rId26" Type="http://schemas.openxmlformats.org/officeDocument/2006/relationships/slide" Target="slides/slide22.xml"/><Relationship Id="rId231" Type="http://schemas.openxmlformats.org/officeDocument/2006/relationships/slide" Target="slides/slide227.xml"/><Relationship Id="rId252" Type="http://schemas.openxmlformats.org/officeDocument/2006/relationships/commentAuthors" Target="commentAuthors.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242" Type="http://schemas.openxmlformats.org/officeDocument/2006/relationships/slide" Target="slides/slide238.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slide" Target="slides/slide228.xml"/><Relationship Id="rId253" Type="http://schemas.openxmlformats.org/officeDocument/2006/relationships/presProps" Target="presProps.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slide" Target="slides/slide218.xml"/><Relationship Id="rId243" Type="http://schemas.openxmlformats.org/officeDocument/2006/relationships/slide" Target="slides/slide239.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9123AB-3E6A-4870-895D-7D58ABF56D3B}" type="doc">
      <dgm:prSet loTypeId="urn:microsoft.com/office/officeart/2005/8/layout/pyramid2" loCatId="list" qsTypeId="urn:microsoft.com/office/officeart/2005/8/quickstyle/simple1" qsCatId="simple" csTypeId="urn:microsoft.com/office/officeart/2005/8/colors/accent1_2" csCatId="accent1" phldr="1"/>
      <dgm:spPr/>
    </dgm:pt>
    <dgm:pt modelId="{B6500BD2-88A2-405E-BABA-73DDEBD19F3A}">
      <dgm:prSet phldrT="[Текст]"/>
      <dgm:spPr/>
      <dgm:t>
        <a:bodyPr/>
        <a:lstStyle/>
        <a:p>
          <a:r>
            <a:rPr lang="ru-RU" dirty="0" smtClean="0"/>
            <a:t>Специальная одежда и специальная обувь.</a:t>
          </a:r>
          <a:endParaRPr lang="ru-RU" dirty="0"/>
        </a:p>
      </dgm:t>
    </dgm:pt>
    <dgm:pt modelId="{33733481-F691-4357-858B-5586ED703B5E}" type="parTrans" cxnId="{E95858C5-2401-4653-B324-1B0340FA7CB7}">
      <dgm:prSet/>
      <dgm:spPr/>
    </dgm:pt>
    <dgm:pt modelId="{8C54C802-7E23-4110-9DE8-8AFF517F545C}" type="sibTrans" cxnId="{E95858C5-2401-4653-B324-1B0340FA7CB7}">
      <dgm:prSet/>
      <dgm:spPr/>
    </dgm:pt>
    <dgm:pt modelId="{EEAAF0A7-CB3E-4A4C-B21E-DAE93EA9C6E8}">
      <dgm:prSet/>
      <dgm:spPr/>
      <dgm:t>
        <a:bodyPr/>
        <a:lstStyle/>
        <a:p>
          <a:r>
            <a:rPr lang="ru-RU" smtClean="0"/>
            <a:t>Технические средства.</a:t>
          </a:r>
          <a:endParaRPr lang="ru-RU"/>
        </a:p>
      </dgm:t>
    </dgm:pt>
    <dgm:pt modelId="{77E967AE-3877-4DAA-928D-46EDB47E0A77}" type="parTrans" cxnId="{2D82F433-5133-4AB0-BF53-5D0421FE43C1}">
      <dgm:prSet/>
      <dgm:spPr/>
      <dgm:t>
        <a:bodyPr/>
        <a:lstStyle/>
        <a:p>
          <a:endParaRPr lang="ru-RU"/>
        </a:p>
      </dgm:t>
    </dgm:pt>
    <dgm:pt modelId="{7748E5F5-01E7-47E4-BE65-6518982CC460}" type="sibTrans" cxnId="{2D82F433-5133-4AB0-BF53-5D0421FE43C1}">
      <dgm:prSet/>
      <dgm:spPr/>
      <dgm:t>
        <a:bodyPr/>
        <a:lstStyle/>
        <a:p>
          <a:endParaRPr lang="ru-RU"/>
        </a:p>
      </dgm:t>
    </dgm:pt>
    <dgm:pt modelId="{5EB31E12-9081-4260-BD5E-0462273787F2}">
      <dgm:prSet/>
      <dgm:spPr/>
      <dgm:t>
        <a:bodyPr/>
        <a:lstStyle/>
        <a:p>
          <a:r>
            <a:rPr lang="ru-RU" smtClean="0"/>
            <a:t>Средства личной гигиены.</a:t>
          </a:r>
          <a:endParaRPr lang="ru-RU"/>
        </a:p>
      </dgm:t>
    </dgm:pt>
    <dgm:pt modelId="{91D77616-A10E-40F2-922D-35401EE7AC91}" type="parTrans" cxnId="{9C045279-57AE-41A1-9904-194645F03E56}">
      <dgm:prSet/>
      <dgm:spPr/>
      <dgm:t>
        <a:bodyPr/>
        <a:lstStyle/>
        <a:p>
          <a:endParaRPr lang="ru-RU"/>
        </a:p>
      </dgm:t>
    </dgm:pt>
    <dgm:pt modelId="{8572F791-671E-4276-990B-1A924E088A9E}" type="sibTrans" cxnId="{9C045279-57AE-41A1-9904-194645F03E56}">
      <dgm:prSet/>
      <dgm:spPr/>
      <dgm:t>
        <a:bodyPr/>
        <a:lstStyle/>
        <a:p>
          <a:endParaRPr lang="ru-RU"/>
        </a:p>
      </dgm:t>
    </dgm:pt>
    <dgm:pt modelId="{81E70DE9-8057-427F-966D-67044800319A}" type="pres">
      <dgm:prSet presAssocID="{8C9123AB-3E6A-4870-895D-7D58ABF56D3B}" presName="compositeShape" presStyleCnt="0">
        <dgm:presLayoutVars>
          <dgm:dir/>
          <dgm:resizeHandles/>
        </dgm:presLayoutVars>
      </dgm:prSet>
      <dgm:spPr/>
    </dgm:pt>
    <dgm:pt modelId="{E92DCCF9-86C2-4C3C-9331-5D32E8F1EBBA}" type="pres">
      <dgm:prSet presAssocID="{8C9123AB-3E6A-4870-895D-7D58ABF56D3B}" presName="pyramid" presStyleLbl="node1" presStyleIdx="0" presStyleCnt="1"/>
      <dgm:spPr/>
    </dgm:pt>
    <dgm:pt modelId="{2D26A264-644A-45D9-B932-CB5537870F40}" type="pres">
      <dgm:prSet presAssocID="{8C9123AB-3E6A-4870-895D-7D58ABF56D3B}" presName="theList" presStyleCnt="0"/>
      <dgm:spPr/>
    </dgm:pt>
    <dgm:pt modelId="{72F6C5C2-1D41-4F30-92CD-7B03230FB234}" type="pres">
      <dgm:prSet presAssocID="{B6500BD2-88A2-405E-BABA-73DDEBD19F3A}" presName="aNode" presStyleLbl="fgAcc1" presStyleIdx="0" presStyleCnt="3">
        <dgm:presLayoutVars>
          <dgm:bulletEnabled val="1"/>
        </dgm:presLayoutVars>
      </dgm:prSet>
      <dgm:spPr/>
      <dgm:t>
        <a:bodyPr/>
        <a:lstStyle/>
        <a:p>
          <a:endParaRPr lang="ru-RU"/>
        </a:p>
      </dgm:t>
    </dgm:pt>
    <dgm:pt modelId="{DBEF2B8A-7A5C-4784-B162-33D99651E791}" type="pres">
      <dgm:prSet presAssocID="{B6500BD2-88A2-405E-BABA-73DDEBD19F3A}" presName="aSpace" presStyleCnt="0"/>
      <dgm:spPr/>
    </dgm:pt>
    <dgm:pt modelId="{E2880BAD-8736-4DFB-8D50-8BF4DFE6460E}" type="pres">
      <dgm:prSet presAssocID="{EEAAF0A7-CB3E-4A4C-B21E-DAE93EA9C6E8}" presName="aNode" presStyleLbl="fgAcc1" presStyleIdx="1" presStyleCnt="3">
        <dgm:presLayoutVars>
          <dgm:bulletEnabled val="1"/>
        </dgm:presLayoutVars>
      </dgm:prSet>
      <dgm:spPr/>
      <dgm:t>
        <a:bodyPr/>
        <a:lstStyle/>
        <a:p>
          <a:endParaRPr lang="ru-RU"/>
        </a:p>
      </dgm:t>
    </dgm:pt>
    <dgm:pt modelId="{CF082BDA-F05D-4D13-BDB1-C6E68AEDCBBD}" type="pres">
      <dgm:prSet presAssocID="{EEAAF0A7-CB3E-4A4C-B21E-DAE93EA9C6E8}" presName="aSpace" presStyleCnt="0"/>
      <dgm:spPr/>
    </dgm:pt>
    <dgm:pt modelId="{555F31E9-2659-4B99-8677-CFDF096303EE}" type="pres">
      <dgm:prSet presAssocID="{5EB31E12-9081-4260-BD5E-0462273787F2}" presName="aNode" presStyleLbl="fgAcc1" presStyleIdx="2" presStyleCnt="3">
        <dgm:presLayoutVars>
          <dgm:bulletEnabled val="1"/>
        </dgm:presLayoutVars>
      </dgm:prSet>
      <dgm:spPr/>
      <dgm:t>
        <a:bodyPr/>
        <a:lstStyle/>
        <a:p>
          <a:endParaRPr lang="ru-RU"/>
        </a:p>
      </dgm:t>
    </dgm:pt>
    <dgm:pt modelId="{AEFC3F73-884A-4F3D-A9F9-14FCCA28F6BF}" type="pres">
      <dgm:prSet presAssocID="{5EB31E12-9081-4260-BD5E-0462273787F2}" presName="aSpace" presStyleCnt="0"/>
      <dgm:spPr/>
    </dgm:pt>
  </dgm:ptLst>
  <dgm:cxnLst>
    <dgm:cxn modelId="{E95858C5-2401-4653-B324-1B0340FA7CB7}" srcId="{8C9123AB-3E6A-4870-895D-7D58ABF56D3B}" destId="{B6500BD2-88A2-405E-BABA-73DDEBD19F3A}" srcOrd="0" destOrd="0" parTransId="{33733481-F691-4357-858B-5586ED703B5E}" sibTransId="{8C54C802-7E23-4110-9DE8-8AFF517F545C}"/>
    <dgm:cxn modelId="{8598ABA6-6C8F-4EC1-962F-38C014201B43}" type="presOf" srcId="{EEAAF0A7-CB3E-4A4C-B21E-DAE93EA9C6E8}" destId="{E2880BAD-8736-4DFB-8D50-8BF4DFE6460E}" srcOrd="0" destOrd="0" presId="urn:microsoft.com/office/officeart/2005/8/layout/pyramid2"/>
    <dgm:cxn modelId="{B699321D-6E0D-4D01-918A-C0DBDE48F797}" type="presOf" srcId="{B6500BD2-88A2-405E-BABA-73DDEBD19F3A}" destId="{72F6C5C2-1D41-4F30-92CD-7B03230FB234}" srcOrd="0" destOrd="0" presId="urn:microsoft.com/office/officeart/2005/8/layout/pyramid2"/>
    <dgm:cxn modelId="{9C045279-57AE-41A1-9904-194645F03E56}" srcId="{8C9123AB-3E6A-4870-895D-7D58ABF56D3B}" destId="{5EB31E12-9081-4260-BD5E-0462273787F2}" srcOrd="2" destOrd="0" parTransId="{91D77616-A10E-40F2-922D-35401EE7AC91}" sibTransId="{8572F791-671E-4276-990B-1A924E088A9E}"/>
    <dgm:cxn modelId="{2D82F433-5133-4AB0-BF53-5D0421FE43C1}" srcId="{8C9123AB-3E6A-4870-895D-7D58ABF56D3B}" destId="{EEAAF0A7-CB3E-4A4C-B21E-DAE93EA9C6E8}" srcOrd="1" destOrd="0" parTransId="{77E967AE-3877-4DAA-928D-46EDB47E0A77}" sibTransId="{7748E5F5-01E7-47E4-BE65-6518982CC460}"/>
    <dgm:cxn modelId="{56804CFA-FAAC-4718-929E-88A6A418724B}" type="presOf" srcId="{5EB31E12-9081-4260-BD5E-0462273787F2}" destId="{555F31E9-2659-4B99-8677-CFDF096303EE}" srcOrd="0" destOrd="0" presId="urn:microsoft.com/office/officeart/2005/8/layout/pyramid2"/>
    <dgm:cxn modelId="{65904027-5CC5-4D5F-A8B9-E39F26AF00C0}" type="presOf" srcId="{8C9123AB-3E6A-4870-895D-7D58ABF56D3B}" destId="{81E70DE9-8057-427F-966D-67044800319A}" srcOrd="0" destOrd="0" presId="urn:microsoft.com/office/officeart/2005/8/layout/pyramid2"/>
    <dgm:cxn modelId="{50A8B130-E087-481B-AD73-C0A6A0BB4DF1}" type="presParOf" srcId="{81E70DE9-8057-427F-966D-67044800319A}" destId="{E92DCCF9-86C2-4C3C-9331-5D32E8F1EBBA}" srcOrd="0" destOrd="0" presId="urn:microsoft.com/office/officeart/2005/8/layout/pyramid2"/>
    <dgm:cxn modelId="{109340E0-DFBB-4624-986A-316716B28FD2}" type="presParOf" srcId="{81E70DE9-8057-427F-966D-67044800319A}" destId="{2D26A264-644A-45D9-B932-CB5537870F40}" srcOrd="1" destOrd="0" presId="urn:microsoft.com/office/officeart/2005/8/layout/pyramid2"/>
    <dgm:cxn modelId="{831E0775-6C3A-4B5C-B6C7-D9B641072981}" type="presParOf" srcId="{2D26A264-644A-45D9-B932-CB5537870F40}" destId="{72F6C5C2-1D41-4F30-92CD-7B03230FB234}" srcOrd="0" destOrd="0" presId="urn:microsoft.com/office/officeart/2005/8/layout/pyramid2"/>
    <dgm:cxn modelId="{ADBDDD22-8A97-41EB-B9B1-D6C88F1DB8B3}" type="presParOf" srcId="{2D26A264-644A-45D9-B932-CB5537870F40}" destId="{DBEF2B8A-7A5C-4784-B162-33D99651E791}" srcOrd="1" destOrd="0" presId="urn:microsoft.com/office/officeart/2005/8/layout/pyramid2"/>
    <dgm:cxn modelId="{E7E4E4E3-ED76-4E47-993A-30F787F6C34D}" type="presParOf" srcId="{2D26A264-644A-45D9-B932-CB5537870F40}" destId="{E2880BAD-8736-4DFB-8D50-8BF4DFE6460E}" srcOrd="2" destOrd="0" presId="urn:microsoft.com/office/officeart/2005/8/layout/pyramid2"/>
    <dgm:cxn modelId="{5AE116C8-41B5-4471-8F22-AEF92FDA90E1}" type="presParOf" srcId="{2D26A264-644A-45D9-B932-CB5537870F40}" destId="{CF082BDA-F05D-4D13-BDB1-C6E68AEDCBBD}" srcOrd="3" destOrd="0" presId="urn:microsoft.com/office/officeart/2005/8/layout/pyramid2"/>
    <dgm:cxn modelId="{803FC8C8-1B6D-4CA0-A998-4BBF90F242D3}" type="presParOf" srcId="{2D26A264-644A-45D9-B932-CB5537870F40}" destId="{555F31E9-2659-4B99-8677-CFDF096303EE}" srcOrd="4" destOrd="0" presId="urn:microsoft.com/office/officeart/2005/8/layout/pyramid2"/>
    <dgm:cxn modelId="{05C6E2B7-FCAC-411F-97DB-E982921A97CF}" type="presParOf" srcId="{2D26A264-644A-45D9-B932-CB5537870F40}" destId="{AEFC3F73-884A-4F3D-A9F9-14FCCA28F6BF}" srcOrd="5" destOrd="0" presId="urn:microsoft.com/office/officeart/2005/8/layout/pyramid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72399B-9DA4-4A8B-B798-D79BABEF2888}"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ru-RU"/>
        </a:p>
      </dgm:t>
    </dgm:pt>
    <dgm:pt modelId="{61FB3300-D492-445E-AE44-8E47AE19C019}">
      <dgm:prSet phldrT="[Текст]" custT="1"/>
      <dgm:spPr/>
      <dgm:t>
        <a:bodyPr/>
        <a:lstStyle/>
        <a:p>
          <a:r>
            <a:rPr lang="ru-RU" sz="1400" dirty="0" smtClean="0">
              <a:latin typeface="Times New Roman" pitchFamily="18" charset="0"/>
              <a:cs typeface="Times New Roman" pitchFamily="18" charset="0"/>
            </a:rPr>
            <a:t>по способу установки</a:t>
          </a:r>
          <a:endParaRPr lang="ru-RU" sz="1400" dirty="0">
            <a:latin typeface="Times New Roman" pitchFamily="18" charset="0"/>
            <a:cs typeface="Times New Roman" pitchFamily="18" charset="0"/>
          </a:endParaRPr>
        </a:p>
      </dgm:t>
    </dgm:pt>
    <dgm:pt modelId="{71FC2794-43F3-469D-9ADD-F8C2D7981EEC}" type="parTrans" cxnId="{150344BB-466B-48F6-B371-1D2418A42247}">
      <dgm:prSet/>
      <dgm:spPr/>
      <dgm:t>
        <a:bodyPr/>
        <a:lstStyle/>
        <a:p>
          <a:endParaRPr lang="ru-RU" sz="1400">
            <a:latin typeface="Times New Roman" pitchFamily="18" charset="0"/>
            <a:cs typeface="Times New Roman" pitchFamily="18" charset="0"/>
          </a:endParaRPr>
        </a:p>
      </dgm:t>
    </dgm:pt>
    <dgm:pt modelId="{A0E0C97A-0A16-4740-928C-C2DDDD0927AD}" type="sibTrans" cxnId="{150344BB-466B-48F6-B371-1D2418A42247}">
      <dgm:prSet/>
      <dgm:spPr/>
      <dgm:t>
        <a:bodyPr/>
        <a:lstStyle/>
        <a:p>
          <a:endParaRPr lang="ru-RU" sz="1400">
            <a:latin typeface="Times New Roman" pitchFamily="18" charset="0"/>
            <a:cs typeface="Times New Roman" pitchFamily="18" charset="0"/>
          </a:endParaRPr>
        </a:p>
      </dgm:t>
    </dgm:pt>
    <dgm:pt modelId="{F6981B54-2D8E-435D-B3B9-92F950800E25}">
      <dgm:prSet phldrT="[Текст]" custT="1"/>
      <dgm:spPr>
        <a:ln>
          <a:solidFill>
            <a:srgbClr val="00B0F0"/>
          </a:solidFill>
        </a:ln>
      </dgm:spPr>
      <dgm:t>
        <a:bodyPr/>
        <a:lstStyle/>
        <a:p>
          <a:r>
            <a:rPr lang="ru-RU" sz="1600" dirty="0" smtClean="0">
              <a:latin typeface="Times New Roman" pitchFamily="18" charset="0"/>
              <a:cs typeface="Times New Roman" pitchFamily="18" charset="0"/>
            </a:rPr>
            <a:t>по виду привода</a:t>
          </a:r>
          <a:endParaRPr lang="ru-RU" sz="1600" dirty="0">
            <a:latin typeface="Times New Roman" pitchFamily="18" charset="0"/>
            <a:cs typeface="Times New Roman" pitchFamily="18" charset="0"/>
          </a:endParaRPr>
        </a:p>
      </dgm:t>
    </dgm:pt>
    <dgm:pt modelId="{6BE529C4-242A-41AA-A781-19228E219DD5}" type="parTrans" cxnId="{623A1CC7-DF6E-4F58-A274-11E53A8E9967}">
      <dgm:prSet/>
      <dgm:spPr/>
      <dgm:t>
        <a:bodyPr/>
        <a:lstStyle/>
        <a:p>
          <a:endParaRPr lang="ru-RU" sz="1400">
            <a:latin typeface="Times New Roman" pitchFamily="18" charset="0"/>
            <a:cs typeface="Times New Roman" pitchFamily="18" charset="0"/>
          </a:endParaRPr>
        </a:p>
      </dgm:t>
    </dgm:pt>
    <dgm:pt modelId="{97AEAADB-EA12-43F7-934C-C1C25244BFEA}" type="sibTrans" cxnId="{623A1CC7-DF6E-4F58-A274-11E53A8E9967}">
      <dgm:prSet/>
      <dgm:spPr/>
      <dgm:t>
        <a:bodyPr/>
        <a:lstStyle/>
        <a:p>
          <a:endParaRPr lang="ru-RU" sz="1400">
            <a:latin typeface="Times New Roman" pitchFamily="18" charset="0"/>
            <a:cs typeface="Times New Roman" pitchFamily="18" charset="0"/>
          </a:endParaRPr>
        </a:p>
      </dgm:t>
    </dgm:pt>
    <dgm:pt modelId="{FF56B938-6FC6-4230-AEEB-26DDFF908C39}">
      <dgm:prSet phldrT="[Текст]" custT="1"/>
      <dgm:spPr/>
      <dgm:t>
        <a:bodyPr/>
        <a:lstStyle/>
        <a:p>
          <a:r>
            <a:rPr lang="ru-RU" sz="1400" dirty="0" smtClean="0">
              <a:latin typeface="Times New Roman" pitchFamily="18" charset="0"/>
              <a:cs typeface="Times New Roman" pitchFamily="18" charset="0"/>
            </a:rPr>
            <a:t>по конструкции</a:t>
          </a:r>
          <a:endParaRPr lang="ru-RU" sz="1400" dirty="0">
            <a:latin typeface="Times New Roman" pitchFamily="18" charset="0"/>
            <a:cs typeface="Times New Roman" pitchFamily="18" charset="0"/>
          </a:endParaRPr>
        </a:p>
      </dgm:t>
    </dgm:pt>
    <dgm:pt modelId="{F83E979C-BA91-4FD2-BB80-B2C06E6BA46A}" type="parTrans" cxnId="{BFF9B28C-FE70-43F5-8BE5-92D8A24179DC}">
      <dgm:prSet/>
      <dgm:spPr/>
      <dgm:t>
        <a:bodyPr/>
        <a:lstStyle/>
        <a:p>
          <a:endParaRPr lang="ru-RU" sz="1400">
            <a:latin typeface="Times New Roman" pitchFamily="18" charset="0"/>
            <a:cs typeface="Times New Roman" pitchFamily="18" charset="0"/>
          </a:endParaRPr>
        </a:p>
      </dgm:t>
    </dgm:pt>
    <dgm:pt modelId="{F21B2402-6784-4013-BE51-FE1759E0C10D}" type="sibTrans" cxnId="{BFF9B28C-FE70-43F5-8BE5-92D8A24179DC}">
      <dgm:prSet/>
      <dgm:spPr/>
      <dgm:t>
        <a:bodyPr/>
        <a:lstStyle/>
        <a:p>
          <a:endParaRPr lang="ru-RU" sz="1400">
            <a:latin typeface="Times New Roman" pitchFamily="18" charset="0"/>
            <a:cs typeface="Times New Roman" pitchFamily="18" charset="0"/>
          </a:endParaRPr>
        </a:p>
      </dgm:t>
    </dgm:pt>
    <dgm:pt modelId="{48C297DC-FBFD-4551-AD55-D3C3E0AE39B1}">
      <dgm:prSet phldrT="[Текст]" custT="1"/>
      <dgm:spPr>
        <a:ln>
          <a:solidFill>
            <a:srgbClr val="00B0F0"/>
          </a:solidFill>
        </a:ln>
      </dgm:spPr>
      <dgm:t>
        <a:bodyPr/>
        <a:lstStyle/>
        <a:p>
          <a:r>
            <a:rPr lang="ru-RU" sz="1600" dirty="0" smtClean="0">
              <a:latin typeface="Times New Roman" pitchFamily="18" charset="0"/>
              <a:cs typeface="Times New Roman" pitchFamily="18" charset="0"/>
            </a:rPr>
            <a:t>по виду грузозахватного органа</a:t>
          </a:r>
        </a:p>
        <a:p>
          <a:endParaRPr lang="ru-RU" sz="1600" dirty="0">
            <a:latin typeface="Times New Roman" pitchFamily="18" charset="0"/>
            <a:cs typeface="Times New Roman" pitchFamily="18" charset="0"/>
          </a:endParaRPr>
        </a:p>
      </dgm:t>
    </dgm:pt>
    <dgm:pt modelId="{B2DDEEC5-3916-4490-AAAA-BCE37F04A2E6}" type="parTrans" cxnId="{63E179D5-FDF0-44BA-8ECE-97EB7FD4A477}">
      <dgm:prSet/>
      <dgm:spPr/>
      <dgm:t>
        <a:bodyPr/>
        <a:lstStyle/>
        <a:p>
          <a:endParaRPr lang="ru-RU" sz="1400">
            <a:latin typeface="Times New Roman" pitchFamily="18" charset="0"/>
            <a:cs typeface="Times New Roman" pitchFamily="18" charset="0"/>
          </a:endParaRPr>
        </a:p>
      </dgm:t>
    </dgm:pt>
    <dgm:pt modelId="{3802485A-5DB9-4D75-AD24-9F4168845AA3}" type="sibTrans" cxnId="{63E179D5-FDF0-44BA-8ECE-97EB7FD4A477}">
      <dgm:prSet/>
      <dgm:spPr/>
      <dgm:t>
        <a:bodyPr/>
        <a:lstStyle/>
        <a:p>
          <a:endParaRPr lang="ru-RU" sz="1400">
            <a:latin typeface="Times New Roman" pitchFamily="18" charset="0"/>
            <a:cs typeface="Times New Roman" pitchFamily="18" charset="0"/>
          </a:endParaRPr>
        </a:p>
      </dgm:t>
    </dgm:pt>
    <dgm:pt modelId="{7CD25458-2A06-49ED-B9BA-07C9C6BB15F8}">
      <dgm:prSet phldrT="[Текст]" custT="1"/>
      <dgm:spPr>
        <a:ln>
          <a:solidFill>
            <a:srgbClr val="00B0F0"/>
          </a:solidFill>
        </a:ln>
      </dgm:spPr>
      <dgm:t>
        <a:bodyPr/>
        <a:lstStyle/>
        <a:p>
          <a:r>
            <a:rPr lang="ru-RU" sz="1600" dirty="0" smtClean="0">
              <a:latin typeface="Times New Roman" pitchFamily="18" charset="0"/>
              <a:cs typeface="Times New Roman" pitchFamily="18" charset="0"/>
            </a:rPr>
            <a:t>по виду ходового устройства</a:t>
          </a:r>
          <a:endParaRPr lang="ru-RU" sz="1600" dirty="0">
            <a:latin typeface="Times New Roman" pitchFamily="18" charset="0"/>
            <a:cs typeface="Times New Roman" pitchFamily="18" charset="0"/>
          </a:endParaRPr>
        </a:p>
      </dgm:t>
    </dgm:pt>
    <dgm:pt modelId="{8054D31A-0D2E-4088-837A-6153B4F11C4A}" type="parTrans" cxnId="{F17004FA-0FF1-4724-BB7C-A46C85CD66DB}">
      <dgm:prSet/>
      <dgm:spPr/>
      <dgm:t>
        <a:bodyPr/>
        <a:lstStyle/>
        <a:p>
          <a:endParaRPr lang="ru-RU" sz="1400">
            <a:latin typeface="Times New Roman" pitchFamily="18" charset="0"/>
            <a:cs typeface="Times New Roman" pitchFamily="18" charset="0"/>
          </a:endParaRPr>
        </a:p>
      </dgm:t>
    </dgm:pt>
    <dgm:pt modelId="{5A229599-FE4E-4985-9529-E693121E642F}" type="sibTrans" cxnId="{F17004FA-0FF1-4724-BB7C-A46C85CD66DB}">
      <dgm:prSet/>
      <dgm:spPr/>
      <dgm:t>
        <a:bodyPr/>
        <a:lstStyle/>
        <a:p>
          <a:endParaRPr lang="ru-RU" sz="1400">
            <a:latin typeface="Times New Roman" pitchFamily="18" charset="0"/>
            <a:cs typeface="Times New Roman" pitchFamily="18" charset="0"/>
          </a:endParaRPr>
        </a:p>
      </dgm:t>
    </dgm:pt>
    <dgm:pt modelId="{E587BDE6-47DD-4703-8AD4-7F708800A326}">
      <dgm:prSet custT="1"/>
      <dgm:spPr/>
      <dgm:t>
        <a:bodyPr/>
        <a:lstStyle/>
        <a:p>
          <a:r>
            <a:rPr lang="ru-RU" sz="1600" dirty="0" smtClean="0">
              <a:latin typeface="Times New Roman" pitchFamily="18" charset="0"/>
              <a:cs typeface="Times New Roman" pitchFamily="18" charset="0"/>
            </a:rPr>
            <a:t>по степени поворота</a:t>
          </a:r>
          <a:endParaRPr lang="ru-RU" sz="1600" dirty="0">
            <a:latin typeface="Times New Roman" pitchFamily="18" charset="0"/>
            <a:cs typeface="Times New Roman" pitchFamily="18" charset="0"/>
          </a:endParaRPr>
        </a:p>
      </dgm:t>
    </dgm:pt>
    <dgm:pt modelId="{548A4937-0847-488F-8740-5EBE08B08283}" type="parTrans" cxnId="{A7BDD42E-75EC-4231-8767-FDC354B59E16}">
      <dgm:prSet/>
      <dgm:spPr/>
      <dgm:t>
        <a:bodyPr/>
        <a:lstStyle/>
        <a:p>
          <a:endParaRPr lang="ru-RU"/>
        </a:p>
      </dgm:t>
    </dgm:pt>
    <dgm:pt modelId="{0EA0884F-67FF-4D8B-A02E-164ACB5D2535}" type="sibTrans" cxnId="{A7BDD42E-75EC-4231-8767-FDC354B59E16}">
      <dgm:prSet/>
      <dgm:spPr/>
      <dgm:t>
        <a:bodyPr/>
        <a:lstStyle/>
        <a:p>
          <a:endParaRPr lang="ru-RU"/>
        </a:p>
      </dgm:t>
    </dgm:pt>
    <dgm:pt modelId="{314E6D5A-E7B5-4299-A7A2-AFB59F87CF06}" type="pres">
      <dgm:prSet presAssocID="{1A72399B-9DA4-4A8B-B798-D79BABEF2888}" presName="diagram" presStyleCnt="0">
        <dgm:presLayoutVars>
          <dgm:dir/>
          <dgm:resizeHandles val="exact"/>
        </dgm:presLayoutVars>
      </dgm:prSet>
      <dgm:spPr/>
      <dgm:t>
        <a:bodyPr/>
        <a:lstStyle/>
        <a:p>
          <a:endParaRPr lang="ru-RU"/>
        </a:p>
      </dgm:t>
    </dgm:pt>
    <dgm:pt modelId="{A222F7FE-9F53-4A4E-A24E-9960B012206B}" type="pres">
      <dgm:prSet presAssocID="{61FB3300-D492-445E-AE44-8E47AE19C019}" presName="node" presStyleLbl="node1" presStyleIdx="0" presStyleCnt="6">
        <dgm:presLayoutVars>
          <dgm:bulletEnabled val="1"/>
        </dgm:presLayoutVars>
      </dgm:prSet>
      <dgm:spPr/>
      <dgm:t>
        <a:bodyPr/>
        <a:lstStyle/>
        <a:p>
          <a:endParaRPr lang="ru-RU"/>
        </a:p>
      </dgm:t>
    </dgm:pt>
    <dgm:pt modelId="{8CD8C82A-A6B0-4254-86A0-E6C36C253445}" type="pres">
      <dgm:prSet presAssocID="{A0E0C97A-0A16-4740-928C-C2DDDD0927AD}" presName="sibTrans" presStyleCnt="0"/>
      <dgm:spPr/>
    </dgm:pt>
    <dgm:pt modelId="{DB718D7F-DC50-4F0C-B05A-B796D9375E8A}" type="pres">
      <dgm:prSet presAssocID="{F6981B54-2D8E-435D-B3B9-92F950800E25}" presName="node" presStyleLbl="node1" presStyleIdx="1" presStyleCnt="6">
        <dgm:presLayoutVars>
          <dgm:bulletEnabled val="1"/>
        </dgm:presLayoutVars>
      </dgm:prSet>
      <dgm:spPr/>
      <dgm:t>
        <a:bodyPr/>
        <a:lstStyle/>
        <a:p>
          <a:endParaRPr lang="ru-RU"/>
        </a:p>
      </dgm:t>
    </dgm:pt>
    <dgm:pt modelId="{ED1B58D4-197F-4F95-AB33-DAC5DB32A616}" type="pres">
      <dgm:prSet presAssocID="{97AEAADB-EA12-43F7-934C-C1C25244BFEA}" presName="sibTrans" presStyleCnt="0"/>
      <dgm:spPr/>
    </dgm:pt>
    <dgm:pt modelId="{43D33756-E9D8-4D63-B564-3BB9650C267E}" type="pres">
      <dgm:prSet presAssocID="{FF56B938-6FC6-4230-AEEB-26DDFF908C39}" presName="node" presStyleLbl="node1" presStyleIdx="2" presStyleCnt="6">
        <dgm:presLayoutVars>
          <dgm:bulletEnabled val="1"/>
        </dgm:presLayoutVars>
      </dgm:prSet>
      <dgm:spPr/>
      <dgm:t>
        <a:bodyPr/>
        <a:lstStyle/>
        <a:p>
          <a:endParaRPr lang="ru-RU"/>
        </a:p>
      </dgm:t>
    </dgm:pt>
    <dgm:pt modelId="{ED46EA5C-9D3B-4E1D-B781-1A266A4705B7}" type="pres">
      <dgm:prSet presAssocID="{F21B2402-6784-4013-BE51-FE1759E0C10D}" presName="sibTrans" presStyleCnt="0"/>
      <dgm:spPr/>
    </dgm:pt>
    <dgm:pt modelId="{EED5D3C8-61AB-40BB-8CCB-C68C1156A01C}" type="pres">
      <dgm:prSet presAssocID="{48C297DC-FBFD-4551-AD55-D3C3E0AE39B1}" presName="node" presStyleLbl="node1" presStyleIdx="3" presStyleCnt="6">
        <dgm:presLayoutVars>
          <dgm:bulletEnabled val="1"/>
        </dgm:presLayoutVars>
      </dgm:prSet>
      <dgm:spPr/>
      <dgm:t>
        <a:bodyPr/>
        <a:lstStyle/>
        <a:p>
          <a:endParaRPr lang="ru-RU"/>
        </a:p>
      </dgm:t>
    </dgm:pt>
    <dgm:pt modelId="{E4359C86-1FF2-4581-92DF-4CF15E815A09}" type="pres">
      <dgm:prSet presAssocID="{3802485A-5DB9-4D75-AD24-9F4168845AA3}" presName="sibTrans" presStyleCnt="0"/>
      <dgm:spPr/>
    </dgm:pt>
    <dgm:pt modelId="{F4D972E5-E1F1-4FF2-9306-9A1249098E24}" type="pres">
      <dgm:prSet presAssocID="{7CD25458-2A06-49ED-B9BA-07C9C6BB15F8}" presName="node" presStyleLbl="node1" presStyleIdx="4" presStyleCnt="6">
        <dgm:presLayoutVars>
          <dgm:bulletEnabled val="1"/>
        </dgm:presLayoutVars>
      </dgm:prSet>
      <dgm:spPr/>
      <dgm:t>
        <a:bodyPr/>
        <a:lstStyle/>
        <a:p>
          <a:endParaRPr lang="ru-RU"/>
        </a:p>
      </dgm:t>
    </dgm:pt>
    <dgm:pt modelId="{B62EC8E6-1DE1-4258-A6FD-6A7C4B81DD08}" type="pres">
      <dgm:prSet presAssocID="{5A229599-FE4E-4985-9529-E693121E642F}" presName="sibTrans" presStyleCnt="0"/>
      <dgm:spPr/>
    </dgm:pt>
    <dgm:pt modelId="{3B1CCC2B-7C7A-421D-80E7-55EED753F57B}" type="pres">
      <dgm:prSet presAssocID="{E587BDE6-47DD-4703-8AD4-7F708800A326}" presName="node" presStyleLbl="node1" presStyleIdx="5" presStyleCnt="6">
        <dgm:presLayoutVars>
          <dgm:bulletEnabled val="1"/>
        </dgm:presLayoutVars>
      </dgm:prSet>
      <dgm:spPr/>
      <dgm:t>
        <a:bodyPr/>
        <a:lstStyle/>
        <a:p>
          <a:endParaRPr lang="ru-RU"/>
        </a:p>
      </dgm:t>
    </dgm:pt>
  </dgm:ptLst>
  <dgm:cxnLst>
    <dgm:cxn modelId="{42349E80-408A-4ECD-BA81-CCFBC2CFD358}" type="presOf" srcId="{FF56B938-6FC6-4230-AEEB-26DDFF908C39}" destId="{43D33756-E9D8-4D63-B564-3BB9650C267E}" srcOrd="0" destOrd="0" presId="urn:microsoft.com/office/officeart/2005/8/layout/default#1"/>
    <dgm:cxn modelId="{623A1CC7-DF6E-4F58-A274-11E53A8E9967}" srcId="{1A72399B-9DA4-4A8B-B798-D79BABEF2888}" destId="{F6981B54-2D8E-435D-B3B9-92F950800E25}" srcOrd="1" destOrd="0" parTransId="{6BE529C4-242A-41AA-A781-19228E219DD5}" sibTransId="{97AEAADB-EA12-43F7-934C-C1C25244BFEA}"/>
    <dgm:cxn modelId="{F17004FA-0FF1-4724-BB7C-A46C85CD66DB}" srcId="{1A72399B-9DA4-4A8B-B798-D79BABEF2888}" destId="{7CD25458-2A06-49ED-B9BA-07C9C6BB15F8}" srcOrd="4" destOrd="0" parTransId="{8054D31A-0D2E-4088-837A-6153B4F11C4A}" sibTransId="{5A229599-FE4E-4985-9529-E693121E642F}"/>
    <dgm:cxn modelId="{84D44A52-B891-4BE9-A4B9-405A6B2D5525}" type="presOf" srcId="{E587BDE6-47DD-4703-8AD4-7F708800A326}" destId="{3B1CCC2B-7C7A-421D-80E7-55EED753F57B}" srcOrd="0" destOrd="0" presId="urn:microsoft.com/office/officeart/2005/8/layout/default#1"/>
    <dgm:cxn modelId="{B7BED68D-E47B-4172-8784-F3B3B97D82EF}" type="presOf" srcId="{F6981B54-2D8E-435D-B3B9-92F950800E25}" destId="{DB718D7F-DC50-4F0C-B05A-B796D9375E8A}" srcOrd="0" destOrd="0" presId="urn:microsoft.com/office/officeart/2005/8/layout/default#1"/>
    <dgm:cxn modelId="{63E179D5-FDF0-44BA-8ECE-97EB7FD4A477}" srcId="{1A72399B-9DA4-4A8B-B798-D79BABEF2888}" destId="{48C297DC-FBFD-4551-AD55-D3C3E0AE39B1}" srcOrd="3" destOrd="0" parTransId="{B2DDEEC5-3916-4490-AAAA-BCE37F04A2E6}" sibTransId="{3802485A-5DB9-4D75-AD24-9F4168845AA3}"/>
    <dgm:cxn modelId="{CFF9F75C-AD95-42D3-B26F-D2F3DA2DE05C}" type="presOf" srcId="{7CD25458-2A06-49ED-B9BA-07C9C6BB15F8}" destId="{F4D972E5-E1F1-4FF2-9306-9A1249098E24}" srcOrd="0" destOrd="0" presId="urn:microsoft.com/office/officeart/2005/8/layout/default#1"/>
    <dgm:cxn modelId="{B8F1A63E-F35E-4B48-9F3A-D4D85ADAECE2}" type="presOf" srcId="{48C297DC-FBFD-4551-AD55-D3C3E0AE39B1}" destId="{EED5D3C8-61AB-40BB-8CCB-C68C1156A01C}" srcOrd="0" destOrd="0" presId="urn:microsoft.com/office/officeart/2005/8/layout/default#1"/>
    <dgm:cxn modelId="{A7BDD42E-75EC-4231-8767-FDC354B59E16}" srcId="{1A72399B-9DA4-4A8B-B798-D79BABEF2888}" destId="{E587BDE6-47DD-4703-8AD4-7F708800A326}" srcOrd="5" destOrd="0" parTransId="{548A4937-0847-488F-8740-5EBE08B08283}" sibTransId="{0EA0884F-67FF-4D8B-A02E-164ACB5D2535}"/>
    <dgm:cxn modelId="{150344BB-466B-48F6-B371-1D2418A42247}" srcId="{1A72399B-9DA4-4A8B-B798-D79BABEF2888}" destId="{61FB3300-D492-445E-AE44-8E47AE19C019}" srcOrd="0" destOrd="0" parTransId="{71FC2794-43F3-469D-9ADD-F8C2D7981EEC}" sibTransId="{A0E0C97A-0A16-4740-928C-C2DDDD0927AD}"/>
    <dgm:cxn modelId="{BFE54AD7-D0FE-4EBE-8EFF-0146EF1D96EC}" type="presOf" srcId="{1A72399B-9DA4-4A8B-B798-D79BABEF2888}" destId="{314E6D5A-E7B5-4299-A7A2-AFB59F87CF06}" srcOrd="0" destOrd="0" presId="urn:microsoft.com/office/officeart/2005/8/layout/default#1"/>
    <dgm:cxn modelId="{BFF9B28C-FE70-43F5-8BE5-92D8A24179DC}" srcId="{1A72399B-9DA4-4A8B-B798-D79BABEF2888}" destId="{FF56B938-6FC6-4230-AEEB-26DDFF908C39}" srcOrd="2" destOrd="0" parTransId="{F83E979C-BA91-4FD2-BB80-B2C06E6BA46A}" sibTransId="{F21B2402-6784-4013-BE51-FE1759E0C10D}"/>
    <dgm:cxn modelId="{FFDA9023-0B60-49AC-AF26-FB84605074D1}" type="presOf" srcId="{61FB3300-D492-445E-AE44-8E47AE19C019}" destId="{A222F7FE-9F53-4A4E-A24E-9960B012206B}" srcOrd="0" destOrd="0" presId="urn:microsoft.com/office/officeart/2005/8/layout/default#1"/>
    <dgm:cxn modelId="{333C38AA-0C52-42B3-B9A5-57E1322FE7F1}" type="presParOf" srcId="{314E6D5A-E7B5-4299-A7A2-AFB59F87CF06}" destId="{A222F7FE-9F53-4A4E-A24E-9960B012206B}" srcOrd="0" destOrd="0" presId="urn:microsoft.com/office/officeart/2005/8/layout/default#1"/>
    <dgm:cxn modelId="{BC4A7251-192A-48DB-A6CD-FC41DD1BBB74}" type="presParOf" srcId="{314E6D5A-E7B5-4299-A7A2-AFB59F87CF06}" destId="{8CD8C82A-A6B0-4254-86A0-E6C36C253445}" srcOrd="1" destOrd="0" presId="urn:microsoft.com/office/officeart/2005/8/layout/default#1"/>
    <dgm:cxn modelId="{C2805C81-A06C-4CA4-B807-FBEE232547C7}" type="presParOf" srcId="{314E6D5A-E7B5-4299-A7A2-AFB59F87CF06}" destId="{DB718D7F-DC50-4F0C-B05A-B796D9375E8A}" srcOrd="2" destOrd="0" presId="urn:microsoft.com/office/officeart/2005/8/layout/default#1"/>
    <dgm:cxn modelId="{23E67806-064A-44C3-90C7-517662786CC2}" type="presParOf" srcId="{314E6D5A-E7B5-4299-A7A2-AFB59F87CF06}" destId="{ED1B58D4-197F-4F95-AB33-DAC5DB32A616}" srcOrd="3" destOrd="0" presId="urn:microsoft.com/office/officeart/2005/8/layout/default#1"/>
    <dgm:cxn modelId="{F4488205-93EC-48D7-B22E-D0B910D8CE9D}" type="presParOf" srcId="{314E6D5A-E7B5-4299-A7A2-AFB59F87CF06}" destId="{43D33756-E9D8-4D63-B564-3BB9650C267E}" srcOrd="4" destOrd="0" presId="urn:microsoft.com/office/officeart/2005/8/layout/default#1"/>
    <dgm:cxn modelId="{0CBB9F5D-E999-4F27-B453-1B6482954531}" type="presParOf" srcId="{314E6D5A-E7B5-4299-A7A2-AFB59F87CF06}" destId="{ED46EA5C-9D3B-4E1D-B781-1A266A4705B7}" srcOrd="5" destOrd="0" presId="urn:microsoft.com/office/officeart/2005/8/layout/default#1"/>
    <dgm:cxn modelId="{3382A20F-C44E-479B-8A16-08A3F074470B}" type="presParOf" srcId="{314E6D5A-E7B5-4299-A7A2-AFB59F87CF06}" destId="{EED5D3C8-61AB-40BB-8CCB-C68C1156A01C}" srcOrd="6" destOrd="0" presId="urn:microsoft.com/office/officeart/2005/8/layout/default#1"/>
    <dgm:cxn modelId="{B955735B-3D4F-4259-97C6-542FDD630446}" type="presParOf" srcId="{314E6D5A-E7B5-4299-A7A2-AFB59F87CF06}" destId="{E4359C86-1FF2-4581-92DF-4CF15E815A09}" srcOrd="7" destOrd="0" presId="urn:microsoft.com/office/officeart/2005/8/layout/default#1"/>
    <dgm:cxn modelId="{7CA0B0DA-6691-4F9E-A846-0FDCE03A4B8F}" type="presParOf" srcId="{314E6D5A-E7B5-4299-A7A2-AFB59F87CF06}" destId="{F4D972E5-E1F1-4FF2-9306-9A1249098E24}" srcOrd="8" destOrd="0" presId="urn:microsoft.com/office/officeart/2005/8/layout/default#1"/>
    <dgm:cxn modelId="{DA5C2EA7-272F-49CE-B0C2-EDD7661612EC}" type="presParOf" srcId="{314E6D5A-E7B5-4299-A7A2-AFB59F87CF06}" destId="{B62EC8E6-1DE1-4258-A6FD-6A7C4B81DD08}" srcOrd="9" destOrd="0" presId="urn:microsoft.com/office/officeart/2005/8/layout/default#1"/>
    <dgm:cxn modelId="{F7C1C913-5613-407E-92B7-2C3DA8C7B96F}" type="presParOf" srcId="{314E6D5A-E7B5-4299-A7A2-AFB59F87CF06}" destId="{3B1CCC2B-7C7A-421D-80E7-55EED753F57B}" srcOrd="10" destOrd="0" presId="urn:microsoft.com/office/officeart/2005/8/layout/defaul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B04C28E-92A3-43B2-91EC-40B7DAD48440}" type="doc">
      <dgm:prSet loTypeId="urn:microsoft.com/office/officeart/2005/8/layout/process2" loCatId="process" qsTypeId="urn:microsoft.com/office/officeart/2005/8/quickstyle/simple1" qsCatId="simple" csTypeId="urn:microsoft.com/office/officeart/2005/8/colors/accent1_2" csCatId="accent1" phldr="1"/>
      <dgm:spPr/>
    </dgm:pt>
    <dgm:pt modelId="{6870F959-7E4A-41C3-8A5D-F45A8AD7F12C}">
      <dgm:prSet phldrT="[Текст]" custT="1"/>
      <dgm:spPr/>
      <dgm:t>
        <a:bodyPr/>
        <a:lstStyle/>
        <a:p>
          <a:r>
            <a:rPr lang="ru-RU" sz="1800" dirty="0" smtClean="0">
              <a:latin typeface="Times New Roman" pitchFamily="18" charset="0"/>
              <a:cs typeface="Times New Roman" pitchFamily="18" charset="0"/>
            </a:rPr>
            <a:t>Краны по виду привода</a:t>
          </a:r>
          <a:endParaRPr lang="ru-RU" sz="1800" dirty="0">
            <a:latin typeface="Times New Roman" pitchFamily="18" charset="0"/>
            <a:cs typeface="Times New Roman" pitchFamily="18" charset="0"/>
          </a:endParaRPr>
        </a:p>
      </dgm:t>
    </dgm:pt>
    <dgm:pt modelId="{EDCC726D-F7B0-4145-8A1B-39DD728350A2}" type="parTrans" cxnId="{76A66380-5678-4639-910A-764C30BCA1DC}">
      <dgm:prSet/>
      <dgm:spPr/>
      <dgm:t>
        <a:bodyPr/>
        <a:lstStyle/>
        <a:p>
          <a:endParaRPr lang="ru-RU"/>
        </a:p>
      </dgm:t>
    </dgm:pt>
    <dgm:pt modelId="{DFCDA677-02FA-4EC1-A819-624DF4533CA0}" type="sibTrans" cxnId="{76A66380-5678-4639-910A-764C30BCA1DC}">
      <dgm:prSet/>
      <dgm:spPr/>
      <dgm:t>
        <a:bodyPr/>
        <a:lstStyle/>
        <a:p>
          <a:endParaRPr lang="ru-RU"/>
        </a:p>
      </dgm:t>
    </dgm:pt>
    <dgm:pt modelId="{7BC5E04D-FA66-4F28-B763-8817F10846E0}">
      <dgm:prSet phldrT="[Текст]" custT="1"/>
      <dgm:spPr/>
      <dgm:t>
        <a:bodyPr/>
        <a:lstStyle/>
        <a:p>
          <a:endParaRPr lang="ru-RU" sz="1600" dirty="0" smtClean="0">
            <a:latin typeface="Times New Roman" pitchFamily="18" charset="0"/>
            <a:cs typeface="Times New Roman" pitchFamily="18" charset="0"/>
          </a:endParaRPr>
        </a:p>
        <a:p>
          <a:r>
            <a:rPr lang="ru-RU" sz="1600" dirty="0" smtClean="0">
              <a:latin typeface="Times New Roman" pitchFamily="18" charset="0"/>
              <a:cs typeface="Times New Roman" pitchFamily="18" charset="0"/>
            </a:rPr>
            <a:t>Кран электрический -</a:t>
          </a:r>
        </a:p>
        <a:p>
          <a:r>
            <a:rPr lang="ru-RU" sz="1600" dirty="0" smtClean="0">
              <a:latin typeface="Times New Roman" pitchFamily="18" charset="0"/>
              <a:cs typeface="Times New Roman" pitchFamily="18" charset="0"/>
            </a:rPr>
            <a:t>кран с электрическим приводом механизмов</a:t>
          </a:r>
        </a:p>
        <a:p>
          <a:endParaRPr lang="ru-RU" sz="1300" dirty="0"/>
        </a:p>
      </dgm:t>
    </dgm:pt>
    <dgm:pt modelId="{AE452EE3-B727-4715-92BB-544175599B4A}" type="parTrans" cxnId="{52DC7343-5F2A-4B49-83C5-F275ED9E0324}">
      <dgm:prSet/>
      <dgm:spPr/>
      <dgm:t>
        <a:bodyPr/>
        <a:lstStyle/>
        <a:p>
          <a:endParaRPr lang="ru-RU"/>
        </a:p>
      </dgm:t>
    </dgm:pt>
    <dgm:pt modelId="{6343507B-61A2-44DA-B728-1EA2803434FD}" type="sibTrans" cxnId="{52DC7343-5F2A-4B49-83C5-F275ED9E0324}">
      <dgm:prSet/>
      <dgm:spPr/>
      <dgm:t>
        <a:bodyPr/>
        <a:lstStyle/>
        <a:p>
          <a:endParaRPr lang="ru-RU" dirty="0"/>
        </a:p>
      </dgm:t>
    </dgm:pt>
    <dgm:pt modelId="{49D2D40F-2007-46CF-9CCA-86685A06671E}">
      <dgm:prSet phldrT="[Текст]" custT="1"/>
      <dgm:spPr/>
      <dgm:t>
        <a:bodyPr/>
        <a:lstStyle/>
        <a:p>
          <a:endParaRPr lang="ru-RU" sz="1600" dirty="0" smtClean="0">
            <a:latin typeface="Times New Roman" pitchFamily="18" charset="0"/>
            <a:cs typeface="Times New Roman" pitchFamily="18" charset="0"/>
          </a:endParaRPr>
        </a:p>
        <a:p>
          <a:r>
            <a:rPr lang="ru-RU" sz="1600" dirty="0" smtClean="0">
              <a:latin typeface="Times New Roman" pitchFamily="18" charset="0"/>
              <a:cs typeface="Times New Roman" pitchFamily="18" charset="0"/>
            </a:rPr>
            <a:t>Кран гидравлический</a:t>
          </a:r>
        </a:p>
        <a:p>
          <a:r>
            <a:rPr lang="ru-RU" sz="1600" dirty="0" smtClean="0">
              <a:latin typeface="Times New Roman" pitchFamily="18" charset="0"/>
              <a:cs typeface="Times New Roman" pitchFamily="18" charset="0"/>
            </a:rPr>
            <a:t>кран с гидравлическим приводом механизмов</a:t>
          </a:r>
        </a:p>
        <a:p>
          <a:endParaRPr lang="ru-RU" sz="1600" dirty="0">
            <a:latin typeface="Times New Roman" pitchFamily="18" charset="0"/>
            <a:cs typeface="Times New Roman" pitchFamily="18" charset="0"/>
          </a:endParaRPr>
        </a:p>
      </dgm:t>
    </dgm:pt>
    <dgm:pt modelId="{6A0F8C8D-93D4-4577-B206-0FA938542870}" type="parTrans" cxnId="{032E6972-5AA8-4951-A3EA-181684B50D74}">
      <dgm:prSet/>
      <dgm:spPr/>
      <dgm:t>
        <a:bodyPr/>
        <a:lstStyle/>
        <a:p>
          <a:endParaRPr lang="ru-RU"/>
        </a:p>
      </dgm:t>
    </dgm:pt>
    <dgm:pt modelId="{968462EA-1D02-42A1-9B9C-3D240A19E5AB}" type="sibTrans" cxnId="{032E6972-5AA8-4951-A3EA-181684B50D74}">
      <dgm:prSet/>
      <dgm:spPr/>
      <dgm:t>
        <a:bodyPr/>
        <a:lstStyle/>
        <a:p>
          <a:endParaRPr lang="ru-RU"/>
        </a:p>
      </dgm:t>
    </dgm:pt>
    <dgm:pt modelId="{3CD97017-BB93-402A-B4F1-D587F640BDAA}">
      <dgm:prSet custT="1"/>
      <dgm:spPr/>
      <dgm:t>
        <a:bodyPr/>
        <a:lstStyle/>
        <a:p>
          <a:r>
            <a:rPr lang="ru-RU" sz="1600" dirty="0" smtClean="0">
              <a:latin typeface="Times New Roman" pitchFamily="18" charset="0"/>
              <a:cs typeface="Times New Roman" pitchFamily="18" charset="0"/>
            </a:rPr>
            <a:t>Кран механический – кран с механическим приводом механизмов</a:t>
          </a:r>
          <a:endParaRPr lang="ru-RU" sz="1600" dirty="0">
            <a:latin typeface="Times New Roman" pitchFamily="18" charset="0"/>
            <a:cs typeface="Times New Roman" pitchFamily="18" charset="0"/>
          </a:endParaRPr>
        </a:p>
      </dgm:t>
    </dgm:pt>
    <dgm:pt modelId="{E6A2B6F9-64FF-41C0-B264-B42D0E0C2DC8}" type="parTrans" cxnId="{DC512BFD-1FC4-4C3C-8340-45EE57AB3093}">
      <dgm:prSet/>
      <dgm:spPr/>
      <dgm:t>
        <a:bodyPr/>
        <a:lstStyle/>
        <a:p>
          <a:endParaRPr lang="ru-RU"/>
        </a:p>
      </dgm:t>
    </dgm:pt>
    <dgm:pt modelId="{34023E72-0FB4-483E-A964-B6CF27EFBBDB}" type="sibTrans" cxnId="{DC512BFD-1FC4-4C3C-8340-45EE57AB3093}">
      <dgm:prSet/>
      <dgm:spPr/>
      <dgm:t>
        <a:bodyPr/>
        <a:lstStyle/>
        <a:p>
          <a:endParaRPr lang="ru-RU"/>
        </a:p>
      </dgm:t>
    </dgm:pt>
    <dgm:pt modelId="{3DDF8AC1-A94E-4740-8AF7-84521AD5C0C8}" type="pres">
      <dgm:prSet presAssocID="{5B04C28E-92A3-43B2-91EC-40B7DAD48440}" presName="linearFlow" presStyleCnt="0">
        <dgm:presLayoutVars>
          <dgm:resizeHandles val="exact"/>
        </dgm:presLayoutVars>
      </dgm:prSet>
      <dgm:spPr/>
    </dgm:pt>
    <dgm:pt modelId="{8055EE3A-54A0-46BA-8E1B-33C16255A0ED}" type="pres">
      <dgm:prSet presAssocID="{6870F959-7E4A-41C3-8A5D-F45A8AD7F12C}" presName="node" presStyleLbl="node1" presStyleIdx="0" presStyleCnt="4" custScaleX="166519" custLinFactNeighborX="1446" custLinFactNeighborY="-1076">
        <dgm:presLayoutVars>
          <dgm:bulletEnabled val="1"/>
        </dgm:presLayoutVars>
      </dgm:prSet>
      <dgm:spPr/>
      <dgm:t>
        <a:bodyPr/>
        <a:lstStyle/>
        <a:p>
          <a:endParaRPr lang="ru-RU"/>
        </a:p>
      </dgm:t>
    </dgm:pt>
    <dgm:pt modelId="{6BE20C12-FEED-4879-8328-A9B9C0BB5830}" type="pres">
      <dgm:prSet presAssocID="{DFCDA677-02FA-4EC1-A819-624DF4533CA0}" presName="sibTrans" presStyleLbl="sibTrans2D1" presStyleIdx="0" presStyleCnt="3" custAng="18258623" custScaleX="66182" custLinFactNeighborX="-94244" custLinFactNeighborY="-8208"/>
      <dgm:spPr/>
      <dgm:t>
        <a:bodyPr/>
        <a:lstStyle/>
        <a:p>
          <a:endParaRPr lang="ru-RU"/>
        </a:p>
      </dgm:t>
    </dgm:pt>
    <dgm:pt modelId="{8CFFBE38-3FB4-4C0C-A36C-DD26F312251F}" type="pres">
      <dgm:prSet presAssocID="{DFCDA677-02FA-4EC1-A819-624DF4533CA0}" presName="connectorText" presStyleLbl="sibTrans2D1" presStyleIdx="0" presStyleCnt="3"/>
      <dgm:spPr/>
      <dgm:t>
        <a:bodyPr/>
        <a:lstStyle/>
        <a:p>
          <a:endParaRPr lang="ru-RU"/>
        </a:p>
      </dgm:t>
    </dgm:pt>
    <dgm:pt modelId="{9B705F9E-8D1E-4EE9-A034-BC680BD2E2F4}" type="pres">
      <dgm:prSet presAssocID="{7BC5E04D-FA66-4F28-B763-8817F10846E0}" presName="node" presStyleLbl="node1" presStyleIdx="1" presStyleCnt="4" custScaleX="104889" custLinFactNeighborX="-66183" custLinFactNeighborY="68135">
        <dgm:presLayoutVars>
          <dgm:bulletEnabled val="1"/>
        </dgm:presLayoutVars>
      </dgm:prSet>
      <dgm:spPr/>
      <dgm:t>
        <a:bodyPr/>
        <a:lstStyle/>
        <a:p>
          <a:endParaRPr lang="ru-RU"/>
        </a:p>
      </dgm:t>
    </dgm:pt>
    <dgm:pt modelId="{200D74F9-05E6-4FDF-91A0-5060B18A1396}" type="pres">
      <dgm:prSet presAssocID="{6343507B-61A2-44DA-B728-1EA2803434FD}" presName="sibTrans" presStyleLbl="sibTrans2D1" presStyleIdx="1" presStyleCnt="3" custAng="5400003" custScaleX="92980" custLinFactX="100000" custLinFactY="-100000" custLinFactNeighborX="157065" custLinFactNeighborY="-108373"/>
      <dgm:spPr/>
      <dgm:t>
        <a:bodyPr/>
        <a:lstStyle/>
        <a:p>
          <a:endParaRPr lang="ru-RU"/>
        </a:p>
      </dgm:t>
    </dgm:pt>
    <dgm:pt modelId="{18443FD1-E07C-444B-9FE6-D3104F7ADFFA}" type="pres">
      <dgm:prSet presAssocID="{6343507B-61A2-44DA-B728-1EA2803434FD}" presName="connectorText" presStyleLbl="sibTrans2D1" presStyleIdx="1" presStyleCnt="3"/>
      <dgm:spPr/>
      <dgm:t>
        <a:bodyPr/>
        <a:lstStyle/>
        <a:p>
          <a:endParaRPr lang="ru-RU"/>
        </a:p>
      </dgm:t>
    </dgm:pt>
    <dgm:pt modelId="{1D43741C-46D7-4E5C-A0CF-62D509275128}" type="pres">
      <dgm:prSet presAssocID="{49D2D40F-2007-46CF-9CCA-86685A06671E}" presName="node" presStyleLbl="node1" presStyleIdx="2" presStyleCnt="4" custScaleX="100694" custLinFactY="-65933" custLinFactNeighborX="64915" custLinFactNeighborY="-100000">
        <dgm:presLayoutVars>
          <dgm:bulletEnabled val="1"/>
        </dgm:presLayoutVars>
      </dgm:prSet>
      <dgm:spPr/>
      <dgm:t>
        <a:bodyPr/>
        <a:lstStyle/>
        <a:p>
          <a:endParaRPr lang="ru-RU"/>
        </a:p>
      </dgm:t>
    </dgm:pt>
    <dgm:pt modelId="{377C7369-1FFF-40F6-B13F-6DD6C85478A5}" type="pres">
      <dgm:prSet presAssocID="{968462EA-1D02-42A1-9B9C-3D240A19E5AB}" presName="sibTrans" presStyleLbl="sibTrans2D1" presStyleIdx="2" presStyleCnt="3" custAng="17909363" custScaleX="294449" custLinFactX="-58319" custLinFactY="-100000" custLinFactNeighborX="-100000" custLinFactNeighborY="-106184"/>
      <dgm:spPr/>
      <dgm:t>
        <a:bodyPr/>
        <a:lstStyle/>
        <a:p>
          <a:endParaRPr lang="ru-RU"/>
        </a:p>
      </dgm:t>
    </dgm:pt>
    <dgm:pt modelId="{5C41FB50-ADC4-4CC9-8C22-A1D5D3170A4A}" type="pres">
      <dgm:prSet presAssocID="{968462EA-1D02-42A1-9B9C-3D240A19E5AB}" presName="connectorText" presStyleLbl="sibTrans2D1" presStyleIdx="2" presStyleCnt="3"/>
      <dgm:spPr/>
      <dgm:t>
        <a:bodyPr/>
        <a:lstStyle/>
        <a:p>
          <a:endParaRPr lang="ru-RU"/>
        </a:p>
      </dgm:t>
    </dgm:pt>
    <dgm:pt modelId="{84595781-207C-492C-BE19-CAE8A80DF886}" type="pres">
      <dgm:prSet presAssocID="{3CD97017-BB93-402A-B4F1-D587F640BDAA}" presName="node" presStyleLbl="node1" presStyleIdx="3" presStyleCnt="4" custLinFactY="-66087" custLinFactNeighborX="-4111" custLinFactNeighborY="-100000">
        <dgm:presLayoutVars>
          <dgm:bulletEnabled val="1"/>
        </dgm:presLayoutVars>
      </dgm:prSet>
      <dgm:spPr/>
      <dgm:t>
        <a:bodyPr/>
        <a:lstStyle/>
        <a:p>
          <a:endParaRPr lang="ru-RU"/>
        </a:p>
      </dgm:t>
    </dgm:pt>
  </dgm:ptLst>
  <dgm:cxnLst>
    <dgm:cxn modelId="{A1795C83-3E0C-40D6-BD44-B10E0BA2615A}" type="presOf" srcId="{6870F959-7E4A-41C3-8A5D-F45A8AD7F12C}" destId="{8055EE3A-54A0-46BA-8E1B-33C16255A0ED}" srcOrd="0" destOrd="0" presId="urn:microsoft.com/office/officeart/2005/8/layout/process2"/>
    <dgm:cxn modelId="{5F5D34C1-AB68-47BB-A006-ACA86B45A5E8}" type="presOf" srcId="{3CD97017-BB93-402A-B4F1-D587F640BDAA}" destId="{84595781-207C-492C-BE19-CAE8A80DF886}" srcOrd="0" destOrd="0" presId="urn:microsoft.com/office/officeart/2005/8/layout/process2"/>
    <dgm:cxn modelId="{BADBF982-F271-4DB7-A067-5E45A2AE2A71}" type="presOf" srcId="{6343507B-61A2-44DA-B728-1EA2803434FD}" destId="{18443FD1-E07C-444B-9FE6-D3104F7ADFFA}" srcOrd="1" destOrd="0" presId="urn:microsoft.com/office/officeart/2005/8/layout/process2"/>
    <dgm:cxn modelId="{0E83BB19-AA67-40E7-A40E-84357D20BFD5}" type="presOf" srcId="{968462EA-1D02-42A1-9B9C-3D240A19E5AB}" destId="{377C7369-1FFF-40F6-B13F-6DD6C85478A5}" srcOrd="0" destOrd="0" presId="urn:microsoft.com/office/officeart/2005/8/layout/process2"/>
    <dgm:cxn modelId="{032E6972-5AA8-4951-A3EA-181684B50D74}" srcId="{5B04C28E-92A3-43B2-91EC-40B7DAD48440}" destId="{49D2D40F-2007-46CF-9CCA-86685A06671E}" srcOrd="2" destOrd="0" parTransId="{6A0F8C8D-93D4-4577-B206-0FA938542870}" sibTransId="{968462EA-1D02-42A1-9B9C-3D240A19E5AB}"/>
    <dgm:cxn modelId="{612CAE65-D0F6-4E5D-AA3C-41532F740FFC}" type="presOf" srcId="{968462EA-1D02-42A1-9B9C-3D240A19E5AB}" destId="{5C41FB50-ADC4-4CC9-8C22-A1D5D3170A4A}" srcOrd="1" destOrd="0" presId="urn:microsoft.com/office/officeart/2005/8/layout/process2"/>
    <dgm:cxn modelId="{52DC7343-5F2A-4B49-83C5-F275ED9E0324}" srcId="{5B04C28E-92A3-43B2-91EC-40B7DAD48440}" destId="{7BC5E04D-FA66-4F28-B763-8817F10846E0}" srcOrd="1" destOrd="0" parTransId="{AE452EE3-B727-4715-92BB-544175599B4A}" sibTransId="{6343507B-61A2-44DA-B728-1EA2803434FD}"/>
    <dgm:cxn modelId="{4FBE86E1-C0FE-4E31-ABD7-6DDA74AD282A}" type="presOf" srcId="{7BC5E04D-FA66-4F28-B763-8817F10846E0}" destId="{9B705F9E-8D1E-4EE9-A034-BC680BD2E2F4}" srcOrd="0" destOrd="0" presId="urn:microsoft.com/office/officeart/2005/8/layout/process2"/>
    <dgm:cxn modelId="{69E88A09-8464-491A-81B0-563A241101F8}" type="presOf" srcId="{5B04C28E-92A3-43B2-91EC-40B7DAD48440}" destId="{3DDF8AC1-A94E-4740-8AF7-84521AD5C0C8}" srcOrd="0" destOrd="0" presId="urn:microsoft.com/office/officeart/2005/8/layout/process2"/>
    <dgm:cxn modelId="{DC512BFD-1FC4-4C3C-8340-45EE57AB3093}" srcId="{5B04C28E-92A3-43B2-91EC-40B7DAD48440}" destId="{3CD97017-BB93-402A-B4F1-D587F640BDAA}" srcOrd="3" destOrd="0" parTransId="{E6A2B6F9-64FF-41C0-B264-B42D0E0C2DC8}" sibTransId="{34023E72-0FB4-483E-A964-B6CF27EFBBDB}"/>
    <dgm:cxn modelId="{344288CE-DC70-49D6-B220-175F180F6409}" type="presOf" srcId="{DFCDA677-02FA-4EC1-A819-624DF4533CA0}" destId="{6BE20C12-FEED-4879-8328-A9B9C0BB5830}" srcOrd="0" destOrd="0" presId="urn:microsoft.com/office/officeart/2005/8/layout/process2"/>
    <dgm:cxn modelId="{63C29DFF-255F-4F2C-972D-5AD3C7B58BF8}" type="presOf" srcId="{DFCDA677-02FA-4EC1-A819-624DF4533CA0}" destId="{8CFFBE38-3FB4-4C0C-A36C-DD26F312251F}" srcOrd="1" destOrd="0" presId="urn:microsoft.com/office/officeart/2005/8/layout/process2"/>
    <dgm:cxn modelId="{DDD2DD4C-DAC1-44E1-B2C0-D6A7A43480E8}" type="presOf" srcId="{6343507B-61A2-44DA-B728-1EA2803434FD}" destId="{200D74F9-05E6-4FDF-91A0-5060B18A1396}" srcOrd="0" destOrd="0" presId="urn:microsoft.com/office/officeart/2005/8/layout/process2"/>
    <dgm:cxn modelId="{DED482EC-E0DB-4673-BF8C-D8DB3C334692}" type="presOf" srcId="{49D2D40F-2007-46CF-9CCA-86685A06671E}" destId="{1D43741C-46D7-4E5C-A0CF-62D509275128}" srcOrd="0" destOrd="0" presId="urn:microsoft.com/office/officeart/2005/8/layout/process2"/>
    <dgm:cxn modelId="{76A66380-5678-4639-910A-764C30BCA1DC}" srcId="{5B04C28E-92A3-43B2-91EC-40B7DAD48440}" destId="{6870F959-7E4A-41C3-8A5D-F45A8AD7F12C}" srcOrd="0" destOrd="0" parTransId="{EDCC726D-F7B0-4145-8A1B-39DD728350A2}" sibTransId="{DFCDA677-02FA-4EC1-A819-624DF4533CA0}"/>
    <dgm:cxn modelId="{923E8CF7-E75C-44BF-8EF5-032591ECA8B7}" type="presParOf" srcId="{3DDF8AC1-A94E-4740-8AF7-84521AD5C0C8}" destId="{8055EE3A-54A0-46BA-8E1B-33C16255A0ED}" srcOrd="0" destOrd="0" presId="urn:microsoft.com/office/officeart/2005/8/layout/process2"/>
    <dgm:cxn modelId="{A208E55B-4BCB-42FF-8BB5-F3ECCC009E19}" type="presParOf" srcId="{3DDF8AC1-A94E-4740-8AF7-84521AD5C0C8}" destId="{6BE20C12-FEED-4879-8328-A9B9C0BB5830}" srcOrd="1" destOrd="0" presId="urn:microsoft.com/office/officeart/2005/8/layout/process2"/>
    <dgm:cxn modelId="{9193138C-FA13-4EC7-BCD0-581786B2CF99}" type="presParOf" srcId="{6BE20C12-FEED-4879-8328-A9B9C0BB5830}" destId="{8CFFBE38-3FB4-4C0C-A36C-DD26F312251F}" srcOrd="0" destOrd="0" presId="urn:microsoft.com/office/officeart/2005/8/layout/process2"/>
    <dgm:cxn modelId="{385D5480-EC13-4989-A3C3-0F4A6C56CF5E}" type="presParOf" srcId="{3DDF8AC1-A94E-4740-8AF7-84521AD5C0C8}" destId="{9B705F9E-8D1E-4EE9-A034-BC680BD2E2F4}" srcOrd="2" destOrd="0" presId="urn:microsoft.com/office/officeart/2005/8/layout/process2"/>
    <dgm:cxn modelId="{58443DB7-4845-4360-B356-36DC30EFDF41}" type="presParOf" srcId="{3DDF8AC1-A94E-4740-8AF7-84521AD5C0C8}" destId="{200D74F9-05E6-4FDF-91A0-5060B18A1396}" srcOrd="3" destOrd="0" presId="urn:microsoft.com/office/officeart/2005/8/layout/process2"/>
    <dgm:cxn modelId="{34EE0529-36D7-40EC-976D-42581F80352B}" type="presParOf" srcId="{200D74F9-05E6-4FDF-91A0-5060B18A1396}" destId="{18443FD1-E07C-444B-9FE6-D3104F7ADFFA}" srcOrd="0" destOrd="0" presId="urn:microsoft.com/office/officeart/2005/8/layout/process2"/>
    <dgm:cxn modelId="{953DFD1D-2388-4F26-9390-4AA2821A2595}" type="presParOf" srcId="{3DDF8AC1-A94E-4740-8AF7-84521AD5C0C8}" destId="{1D43741C-46D7-4E5C-A0CF-62D509275128}" srcOrd="4" destOrd="0" presId="urn:microsoft.com/office/officeart/2005/8/layout/process2"/>
    <dgm:cxn modelId="{4375C2EE-82EE-4F6D-AA84-B74FC083F265}" type="presParOf" srcId="{3DDF8AC1-A94E-4740-8AF7-84521AD5C0C8}" destId="{377C7369-1FFF-40F6-B13F-6DD6C85478A5}" srcOrd="5" destOrd="0" presId="urn:microsoft.com/office/officeart/2005/8/layout/process2"/>
    <dgm:cxn modelId="{6A245577-4452-45D3-8DB9-0D95A5B2E729}" type="presParOf" srcId="{377C7369-1FFF-40F6-B13F-6DD6C85478A5}" destId="{5C41FB50-ADC4-4CC9-8C22-A1D5D3170A4A}" srcOrd="0" destOrd="0" presId="urn:microsoft.com/office/officeart/2005/8/layout/process2"/>
    <dgm:cxn modelId="{F0C9AF00-D694-433C-AE1D-358490C48FEC}" type="presParOf" srcId="{3DDF8AC1-A94E-4740-8AF7-84521AD5C0C8}" destId="{84595781-207C-492C-BE19-CAE8A80DF886}" srcOrd="6" destOrd="0" presId="urn:microsoft.com/office/officeart/2005/8/layout/process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C8B81CD-3508-4E2E-967C-47251F23B584}" type="doc">
      <dgm:prSet loTypeId="urn:microsoft.com/office/officeart/2005/8/layout/default#2" loCatId="list" qsTypeId="urn:microsoft.com/office/officeart/2005/8/quickstyle/simple1" qsCatId="simple" csTypeId="urn:microsoft.com/office/officeart/2005/8/colors/accent1_2" csCatId="accent1" phldr="1"/>
      <dgm:spPr/>
      <dgm:t>
        <a:bodyPr/>
        <a:lstStyle/>
        <a:p>
          <a:endParaRPr lang="ru-RU"/>
        </a:p>
      </dgm:t>
    </dgm:pt>
    <dgm:pt modelId="{69C3F3D8-F05A-426B-A820-1676D5371EA3}">
      <dgm:prSet phldrT="[Текст]" custT="1">
        <dgm:style>
          <a:lnRef idx="2">
            <a:schemeClr val="accent1"/>
          </a:lnRef>
          <a:fillRef idx="1">
            <a:schemeClr val="lt1"/>
          </a:fillRef>
          <a:effectRef idx="0">
            <a:schemeClr val="accent1"/>
          </a:effectRef>
          <a:fontRef idx="minor">
            <a:schemeClr val="dk1"/>
          </a:fontRef>
        </dgm:style>
      </dgm:prSet>
      <dgm:spPr>
        <a:ln/>
      </dgm:spPr>
      <dgm:t>
        <a:bodyPr/>
        <a:lstStyle/>
        <a:p>
          <a:endParaRPr lang="ru-RU" sz="1600" dirty="0" smtClean="0">
            <a:latin typeface="Times New Roman" pitchFamily="18" charset="0"/>
            <a:cs typeface="Times New Roman" pitchFamily="18" charset="0"/>
          </a:endParaRPr>
        </a:p>
        <a:p>
          <a:r>
            <a:rPr lang="ru-RU" sz="1600" dirty="0" smtClean="0">
              <a:latin typeface="Times New Roman" pitchFamily="18" charset="0"/>
              <a:cs typeface="Times New Roman" pitchFamily="18" charset="0"/>
            </a:rPr>
            <a:t>У ленточных тормозов торможение осуществляется трением гибкой стальной ленты по поверхности тормозного шкива. Для повышения коэффициента трения лента обшивается фрикционным материалом. В качестве замыкающего устройства в ленточных тормозах используется пружина, а в качестве привода -</a:t>
          </a:r>
          <a:r>
            <a:rPr lang="ru-RU" sz="1600" dirty="0" err="1" smtClean="0">
              <a:latin typeface="Times New Roman" pitchFamily="18" charset="0"/>
              <a:cs typeface="Times New Roman" pitchFamily="18" charset="0"/>
            </a:rPr>
            <a:t>гидротолкатели</a:t>
          </a:r>
          <a:r>
            <a:rPr lang="ru-RU" sz="1600" dirty="0" smtClean="0">
              <a:latin typeface="Times New Roman" pitchFamily="18" charset="0"/>
              <a:cs typeface="Times New Roman" pitchFamily="18" charset="0"/>
            </a:rPr>
            <a:t> или электромагниты</a:t>
          </a:r>
        </a:p>
        <a:p>
          <a:endParaRPr lang="ru-RU" sz="1400" dirty="0"/>
        </a:p>
      </dgm:t>
    </dgm:pt>
    <dgm:pt modelId="{BE2197A4-BA98-43B2-AB01-32D0717695F0}" type="parTrans" cxnId="{106682E1-17F7-425A-9C33-C8E71AF2445E}">
      <dgm:prSet/>
      <dgm:spPr/>
      <dgm:t>
        <a:bodyPr/>
        <a:lstStyle/>
        <a:p>
          <a:endParaRPr lang="ru-RU"/>
        </a:p>
      </dgm:t>
    </dgm:pt>
    <dgm:pt modelId="{028E3BBD-7143-4985-877E-7701BAEF3635}" type="sibTrans" cxnId="{106682E1-17F7-425A-9C33-C8E71AF2445E}">
      <dgm:prSet/>
      <dgm:spPr/>
      <dgm:t>
        <a:bodyPr/>
        <a:lstStyle/>
        <a:p>
          <a:endParaRPr lang="ru-RU"/>
        </a:p>
      </dgm:t>
    </dgm:pt>
    <dgm:pt modelId="{310BF4A6-1DFB-4685-99F9-043C4F4FF4D2}">
      <dgm:prSet phldrT="[Текст]" custT="1">
        <dgm:style>
          <a:lnRef idx="2">
            <a:schemeClr val="accent1"/>
          </a:lnRef>
          <a:fillRef idx="1">
            <a:schemeClr val="lt1"/>
          </a:fillRef>
          <a:effectRef idx="0">
            <a:schemeClr val="accent1"/>
          </a:effectRef>
          <a:fontRef idx="minor">
            <a:schemeClr val="dk1"/>
          </a:fontRef>
        </dgm:style>
      </dgm:prSet>
      <dgm:spPr/>
      <dgm:t>
        <a:bodyPr/>
        <a:lstStyle/>
        <a:p>
          <a:r>
            <a:rPr lang="ru-RU" sz="1600" dirty="0" smtClean="0">
              <a:latin typeface="Times New Roman" pitchFamily="18" charset="0"/>
              <a:cs typeface="Times New Roman" pitchFamily="18" charset="0"/>
            </a:rPr>
            <a:t>В дисковых тормозах торможение осуществляется за счет прижатия дисков, вращающихся вместе с валом механизма, к неподвижным дискам. Осевая сила, сжимающая диски, может создаваться усилием пружины, силой тяжести груза или усилием человека, прилагаемым посредством рычажной или гидравлической системы</a:t>
          </a:r>
          <a:endParaRPr lang="ru-RU" sz="1600" dirty="0">
            <a:latin typeface="Times New Roman" pitchFamily="18" charset="0"/>
            <a:cs typeface="Times New Roman" pitchFamily="18" charset="0"/>
          </a:endParaRPr>
        </a:p>
      </dgm:t>
    </dgm:pt>
    <dgm:pt modelId="{C1049EB9-5972-4B0C-95BB-F68E36B4BEB5}" type="parTrans" cxnId="{810899F5-D57C-4FA7-B530-0F46749CBEFD}">
      <dgm:prSet/>
      <dgm:spPr/>
      <dgm:t>
        <a:bodyPr/>
        <a:lstStyle/>
        <a:p>
          <a:endParaRPr lang="ru-RU"/>
        </a:p>
      </dgm:t>
    </dgm:pt>
    <dgm:pt modelId="{576FE879-334A-4C91-AD52-EB8D4383F34C}" type="sibTrans" cxnId="{810899F5-D57C-4FA7-B530-0F46749CBEFD}">
      <dgm:prSet/>
      <dgm:spPr/>
      <dgm:t>
        <a:bodyPr/>
        <a:lstStyle/>
        <a:p>
          <a:endParaRPr lang="ru-RU"/>
        </a:p>
      </dgm:t>
    </dgm:pt>
    <dgm:pt modelId="{E6E9CC86-BC67-4467-A727-B2FEB2820DDC}">
      <dgm:prSet phldrT="[Текст]">
        <dgm:style>
          <a:lnRef idx="2">
            <a:schemeClr val="accent1"/>
          </a:lnRef>
          <a:fillRef idx="1">
            <a:schemeClr val="lt1"/>
          </a:fillRef>
          <a:effectRef idx="0">
            <a:schemeClr val="accent1"/>
          </a:effectRef>
          <a:fontRef idx="minor">
            <a:schemeClr val="dk1"/>
          </a:fontRef>
        </dgm:style>
      </dgm:prSet>
      <dgm:spPr/>
      <dgm:t>
        <a:bodyPr/>
        <a:lstStyle/>
        <a:p>
          <a:r>
            <a:rPr lang="ru-RU" dirty="0" smtClean="0">
              <a:latin typeface="Times New Roman" pitchFamily="18" charset="0"/>
              <a:cs typeface="Times New Roman" pitchFamily="18" charset="0"/>
            </a:rPr>
            <a:t>Конусные тормоза по принципу торможения аналогичны дисковым: тормозной момент в них создается за счет трения конуса, вращающегося вместе с валом механизма, прижимаемого сжатой пружиной к неподвижной конической втулке</a:t>
          </a:r>
        </a:p>
        <a:p>
          <a:endParaRPr lang="ru-RU" dirty="0"/>
        </a:p>
      </dgm:t>
    </dgm:pt>
    <dgm:pt modelId="{AEF46A26-8E7B-46C3-AD80-7C02BF2D77F9}" type="parTrans" cxnId="{37D2B3B1-2544-4643-82B7-3FC118903C5A}">
      <dgm:prSet/>
      <dgm:spPr/>
      <dgm:t>
        <a:bodyPr/>
        <a:lstStyle/>
        <a:p>
          <a:endParaRPr lang="ru-RU"/>
        </a:p>
      </dgm:t>
    </dgm:pt>
    <dgm:pt modelId="{640DF3A7-64D1-4858-B5C8-8EE425D42143}" type="sibTrans" cxnId="{37D2B3B1-2544-4643-82B7-3FC118903C5A}">
      <dgm:prSet/>
      <dgm:spPr/>
      <dgm:t>
        <a:bodyPr/>
        <a:lstStyle/>
        <a:p>
          <a:endParaRPr lang="ru-RU"/>
        </a:p>
      </dgm:t>
    </dgm:pt>
    <dgm:pt modelId="{0976FA76-848E-4899-BE84-64DA5C54D19E}">
      <dgm:prSet phldrT="[Текст]" custT="1"/>
      <dgm:spPr/>
      <dgm:t>
        <a:bodyPr/>
        <a:lstStyle/>
        <a:p>
          <a:r>
            <a:rPr lang="ru-RU" sz="2000" dirty="0" smtClean="0">
              <a:latin typeface="Times New Roman" pitchFamily="18" charset="0"/>
              <a:cs typeface="Times New Roman" pitchFamily="18" charset="0"/>
            </a:rPr>
            <a:t>Виды тормозов</a:t>
          </a:r>
          <a:endParaRPr lang="ru-RU" sz="2000" dirty="0">
            <a:latin typeface="Times New Roman" pitchFamily="18" charset="0"/>
            <a:cs typeface="Times New Roman" pitchFamily="18" charset="0"/>
          </a:endParaRPr>
        </a:p>
      </dgm:t>
    </dgm:pt>
    <dgm:pt modelId="{22C9C817-159C-4CB5-97F6-5CF9217DA2BF}" type="parTrans" cxnId="{C4F0372A-D482-4C9B-87ED-95C66FEC83AE}">
      <dgm:prSet/>
      <dgm:spPr/>
      <dgm:t>
        <a:bodyPr/>
        <a:lstStyle/>
        <a:p>
          <a:endParaRPr lang="ru-RU"/>
        </a:p>
      </dgm:t>
    </dgm:pt>
    <dgm:pt modelId="{92AF4F10-BE82-4ED6-9FE2-F6834177F80D}" type="sibTrans" cxnId="{C4F0372A-D482-4C9B-87ED-95C66FEC83AE}">
      <dgm:prSet/>
      <dgm:spPr/>
      <dgm:t>
        <a:bodyPr/>
        <a:lstStyle/>
        <a:p>
          <a:endParaRPr lang="ru-RU"/>
        </a:p>
      </dgm:t>
    </dgm:pt>
    <dgm:pt modelId="{AC692B94-FE3D-4097-ACBE-2CDEBD19DD7E}">
      <dgm:prSet custT="1">
        <dgm:style>
          <a:lnRef idx="2">
            <a:schemeClr val="accent1"/>
          </a:lnRef>
          <a:fillRef idx="1">
            <a:schemeClr val="lt1"/>
          </a:fillRef>
          <a:effectRef idx="0">
            <a:schemeClr val="accent1"/>
          </a:effectRef>
          <a:fontRef idx="minor">
            <a:schemeClr val="dk1"/>
          </a:fontRef>
        </dgm:style>
      </dgm:prSet>
      <dgm:spPr/>
      <dgm:t>
        <a:bodyPr/>
        <a:lstStyle/>
        <a:p>
          <a:r>
            <a:rPr lang="ru-RU" sz="1600" dirty="0" smtClean="0">
              <a:latin typeface="Times New Roman" pitchFamily="18" charset="0"/>
              <a:cs typeface="Times New Roman" pitchFamily="18" charset="0"/>
            </a:rPr>
            <a:t>Колодочные тормоза состоят из двух колодок, прикрепляемых к тормозным рычагам, которые под действием замыкающего устройства (сжатой пружины, веса груза) плотно накладываются на цилиндрическую поверхность тормозного шкива. Растормаживающим устройством в колодочных автоматических тормозах может служить электрогидротолкатель или электромагнит</a:t>
          </a:r>
          <a:endParaRPr lang="ru-RU" sz="1600" dirty="0">
            <a:latin typeface="Times New Roman" pitchFamily="18" charset="0"/>
            <a:cs typeface="Times New Roman" pitchFamily="18" charset="0"/>
          </a:endParaRPr>
        </a:p>
      </dgm:t>
    </dgm:pt>
    <dgm:pt modelId="{4C38034C-3BF7-4F45-B093-8582559A661A}" type="parTrans" cxnId="{C40C8993-28AA-4556-A8AA-69606C260B71}">
      <dgm:prSet/>
      <dgm:spPr/>
      <dgm:t>
        <a:bodyPr/>
        <a:lstStyle/>
        <a:p>
          <a:endParaRPr lang="ru-RU"/>
        </a:p>
      </dgm:t>
    </dgm:pt>
    <dgm:pt modelId="{E5EF30C0-26D7-4826-959F-58370816E6E3}" type="sibTrans" cxnId="{C40C8993-28AA-4556-A8AA-69606C260B71}">
      <dgm:prSet/>
      <dgm:spPr/>
      <dgm:t>
        <a:bodyPr/>
        <a:lstStyle/>
        <a:p>
          <a:endParaRPr lang="ru-RU"/>
        </a:p>
      </dgm:t>
    </dgm:pt>
    <dgm:pt modelId="{46EB0ECF-1853-4EBC-96E8-E80F5ACB8F5D}" type="pres">
      <dgm:prSet presAssocID="{8C8B81CD-3508-4E2E-967C-47251F23B584}" presName="diagram" presStyleCnt="0">
        <dgm:presLayoutVars>
          <dgm:dir/>
          <dgm:resizeHandles val="exact"/>
        </dgm:presLayoutVars>
      </dgm:prSet>
      <dgm:spPr/>
      <dgm:t>
        <a:bodyPr/>
        <a:lstStyle/>
        <a:p>
          <a:endParaRPr lang="ru-RU"/>
        </a:p>
      </dgm:t>
    </dgm:pt>
    <dgm:pt modelId="{970526C8-5DA9-416F-9E24-BFFB32972086}" type="pres">
      <dgm:prSet presAssocID="{69C3F3D8-F05A-426B-A820-1676D5371EA3}" presName="node" presStyleLbl="node1" presStyleIdx="0" presStyleCnt="5" custScaleX="115342" custLinFactNeighborX="-14208" custLinFactNeighborY="48258">
        <dgm:presLayoutVars>
          <dgm:bulletEnabled val="1"/>
        </dgm:presLayoutVars>
      </dgm:prSet>
      <dgm:spPr/>
      <dgm:t>
        <a:bodyPr/>
        <a:lstStyle/>
        <a:p>
          <a:endParaRPr lang="ru-RU"/>
        </a:p>
      </dgm:t>
    </dgm:pt>
    <dgm:pt modelId="{0AD58626-E95A-40BF-BBED-64FBF8399559}" type="pres">
      <dgm:prSet presAssocID="{028E3BBD-7143-4985-877E-7701BAEF3635}" presName="sibTrans" presStyleCnt="0"/>
      <dgm:spPr/>
    </dgm:pt>
    <dgm:pt modelId="{30F5A07B-2EBC-4402-B8AF-85B7843E7A1F}" type="pres">
      <dgm:prSet presAssocID="{310BF4A6-1DFB-4685-99F9-043C4F4FF4D2}" presName="node" presStyleLbl="node1" presStyleIdx="1" presStyleCnt="5" custLinFactNeighborX="12451" custLinFactNeighborY="48258">
        <dgm:presLayoutVars>
          <dgm:bulletEnabled val="1"/>
        </dgm:presLayoutVars>
      </dgm:prSet>
      <dgm:spPr/>
      <dgm:t>
        <a:bodyPr/>
        <a:lstStyle/>
        <a:p>
          <a:endParaRPr lang="ru-RU"/>
        </a:p>
      </dgm:t>
    </dgm:pt>
    <dgm:pt modelId="{4FFD1169-BB94-43FE-86E9-827F5D91BCCE}" type="pres">
      <dgm:prSet presAssocID="{576FE879-334A-4C91-AD52-EB8D4383F34C}" presName="sibTrans" presStyleCnt="0"/>
      <dgm:spPr/>
    </dgm:pt>
    <dgm:pt modelId="{5C736049-A11D-406B-BCC8-A72197DEEA1C}" type="pres">
      <dgm:prSet presAssocID="{AC692B94-FE3D-4097-ACBE-2CDEBD19DD7E}" presName="node" presStyleLbl="node1" presStyleIdx="2" presStyleCnt="5" custScaleX="116566" custLinFactNeighborX="-14208" custLinFactNeighborY="48925">
        <dgm:presLayoutVars>
          <dgm:bulletEnabled val="1"/>
        </dgm:presLayoutVars>
      </dgm:prSet>
      <dgm:spPr/>
      <dgm:t>
        <a:bodyPr/>
        <a:lstStyle/>
        <a:p>
          <a:endParaRPr lang="ru-RU"/>
        </a:p>
      </dgm:t>
    </dgm:pt>
    <dgm:pt modelId="{ADA5173A-250D-41A6-AEB0-57342944B4BB}" type="pres">
      <dgm:prSet presAssocID="{E5EF30C0-26D7-4826-959F-58370816E6E3}" presName="sibTrans" presStyleCnt="0"/>
      <dgm:spPr/>
    </dgm:pt>
    <dgm:pt modelId="{A8486EB8-00D8-491F-B723-32A9F98E479A}" type="pres">
      <dgm:prSet presAssocID="{E6E9CC86-BC67-4467-A727-B2FEB2820DDC}" presName="node" presStyleLbl="node1" presStyleIdx="3" presStyleCnt="5" custLinFactY="13830" custLinFactNeighborX="40519" custLinFactNeighborY="100000">
        <dgm:presLayoutVars>
          <dgm:bulletEnabled val="1"/>
        </dgm:presLayoutVars>
      </dgm:prSet>
      <dgm:spPr/>
      <dgm:t>
        <a:bodyPr/>
        <a:lstStyle/>
        <a:p>
          <a:endParaRPr lang="ru-RU"/>
        </a:p>
      </dgm:t>
    </dgm:pt>
    <dgm:pt modelId="{17CB29CE-1598-4CBE-9187-0BCE9B0958A3}" type="pres">
      <dgm:prSet presAssocID="{640DF3A7-64D1-4858-B5C8-8EE425D42143}" presName="sibTrans" presStyleCnt="0"/>
      <dgm:spPr/>
    </dgm:pt>
    <dgm:pt modelId="{9DB9753B-039C-4025-AA8E-9577737C2B51}" type="pres">
      <dgm:prSet presAssocID="{0976FA76-848E-4899-BE84-64DA5C54D19E}" presName="node" presStyleLbl="node1" presStyleIdx="4" presStyleCnt="5" custScaleY="31154" custLinFactY="-100000" custLinFactNeighborX="-5020" custLinFactNeighborY="-133390">
        <dgm:presLayoutVars>
          <dgm:bulletEnabled val="1"/>
        </dgm:presLayoutVars>
      </dgm:prSet>
      <dgm:spPr/>
      <dgm:t>
        <a:bodyPr/>
        <a:lstStyle/>
        <a:p>
          <a:endParaRPr lang="ru-RU"/>
        </a:p>
      </dgm:t>
    </dgm:pt>
  </dgm:ptLst>
  <dgm:cxnLst>
    <dgm:cxn modelId="{C4F0372A-D482-4C9B-87ED-95C66FEC83AE}" srcId="{8C8B81CD-3508-4E2E-967C-47251F23B584}" destId="{0976FA76-848E-4899-BE84-64DA5C54D19E}" srcOrd="4" destOrd="0" parTransId="{22C9C817-159C-4CB5-97F6-5CF9217DA2BF}" sibTransId="{92AF4F10-BE82-4ED6-9FE2-F6834177F80D}"/>
    <dgm:cxn modelId="{C40C8993-28AA-4556-A8AA-69606C260B71}" srcId="{8C8B81CD-3508-4E2E-967C-47251F23B584}" destId="{AC692B94-FE3D-4097-ACBE-2CDEBD19DD7E}" srcOrd="2" destOrd="0" parTransId="{4C38034C-3BF7-4F45-B093-8582559A661A}" sibTransId="{E5EF30C0-26D7-4826-959F-58370816E6E3}"/>
    <dgm:cxn modelId="{F25588B8-D4AD-4285-86E3-71C9523BE702}" type="presOf" srcId="{AC692B94-FE3D-4097-ACBE-2CDEBD19DD7E}" destId="{5C736049-A11D-406B-BCC8-A72197DEEA1C}" srcOrd="0" destOrd="0" presId="urn:microsoft.com/office/officeart/2005/8/layout/default#2"/>
    <dgm:cxn modelId="{810899F5-D57C-4FA7-B530-0F46749CBEFD}" srcId="{8C8B81CD-3508-4E2E-967C-47251F23B584}" destId="{310BF4A6-1DFB-4685-99F9-043C4F4FF4D2}" srcOrd="1" destOrd="0" parTransId="{C1049EB9-5972-4B0C-95BB-F68E36B4BEB5}" sibTransId="{576FE879-334A-4C91-AD52-EB8D4383F34C}"/>
    <dgm:cxn modelId="{4D621F66-AB5E-4D12-9821-487BED2427C9}" type="presOf" srcId="{8C8B81CD-3508-4E2E-967C-47251F23B584}" destId="{46EB0ECF-1853-4EBC-96E8-E80F5ACB8F5D}" srcOrd="0" destOrd="0" presId="urn:microsoft.com/office/officeart/2005/8/layout/default#2"/>
    <dgm:cxn modelId="{A6DD936D-2961-48D6-9C15-7E84EFDB1359}" type="presOf" srcId="{69C3F3D8-F05A-426B-A820-1676D5371EA3}" destId="{970526C8-5DA9-416F-9E24-BFFB32972086}" srcOrd="0" destOrd="0" presId="urn:microsoft.com/office/officeart/2005/8/layout/default#2"/>
    <dgm:cxn modelId="{09C32667-4B85-4CCB-9113-93274784CA9B}" type="presOf" srcId="{E6E9CC86-BC67-4467-A727-B2FEB2820DDC}" destId="{A8486EB8-00D8-491F-B723-32A9F98E479A}" srcOrd="0" destOrd="0" presId="urn:microsoft.com/office/officeart/2005/8/layout/default#2"/>
    <dgm:cxn modelId="{B2330260-B844-493D-A5AB-373592893D3B}" type="presOf" srcId="{310BF4A6-1DFB-4685-99F9-043C4F4FF4D2}" destId="{30F5A07B-2EBC-4402-B8AF-85B7843E7A1F}" srcOrd="0" destOrd="0" presId="urn:microsoft.com/office/officeart/2005/8/layout/default#2"/>
    <dgm:cxn modelId="{106682E1-17F7-425A-9C33-C8E71AF2445E}" srcId="{8C8B81CD-3508-4E2E-967C-47251F23B584}" destId="{69C3F3D8-F05A-426B-A820-1676D5371EA3}" srcOrd="0" destOrd="0" parTransId="{BE2197A4-BA98-43B2-AB01-32D0717695F0}" sibTransId="{028E3BBD-7143-4985-877E-7701BAEF3635}"/>
    <dgm:cxn modelId="{1B67B24F-A78C-4547-A867-19730B1E24CE}" type="presOf" srcId="{0976FA76-848E-4899-BE84-64DA5C54D19E}" destId="{9DB9753B-039C-4025-AA8E-9577737C2B51}" srcOrd="0" destOrd="0" presId="urn:microsoft.com/office/officeart/2005/8/layout/default#2"/>
    <dgm:cxn modelId="{37D2B3B1-2544-4643-82B7-3FC118903C5A}" srcId="{8C8B81CD-3508-4E2E-967C-47251F23B584}" destId="{E6E9CC86-BC67-4467-A727-B2FEB2820DDC}" srcOrd="3" destOrd="0" parTransId="{AEF46A26-8E7B-46C3-AD80-7C02BF2D77F9}" sibTransId="{640DF3A7-64D1-4858-B5C8-8EE425D42143}"/>
    <dgm:cxn modelId="{B55AD642-0336-4244-9D9E-4408E3E3077F}" type="presParOf" srcId="{46EB0ECF-1853-4EBC-96E8-E80F5ACB8F5D}" destId="{970526C8-5DA9-416F-9E24-BFFB32972086}" srcOrd="0" destOrd="0" presId="urn:microsoft.com/office/officeart/2005/8/layout/default#2"/>
    <dgm:cxn modelId="{756F8A4E-78D5-436B-B1DB-29E9401EB6B1}" type="presParOf" srcId="{46EB0ECF-1853-4EBC-96E8-E80F5ACB8F5D}" destId="{0AD58626-E95A-40BF-BBED-64FBF8399559}" srcOrd="1" destOrd="0" presId="urn:microsoft.com/office/officeart/2005/8/layout/default#2"/>
    <dgm:cxn modelId="{BE895EA4-6E3A-404B-8A35-F8F7856383C5}" type="presParOf" srcId="{46EB0ECF-1853-4EBC-96E8-E80F5ACB8F5D}" destId="{30F5A07B-2EBC-4402-B8AF-85B7843E7A1F}" srcOrd="2" destOrd="0" presId="urn:microsoft.com/office/officeart/2005/8/layout/default#2"/>
    <dgm:cxn modelId="{C497A9D4-AF18-4589-9A82-E8087649AEAE}" type="presParOf" srcId="{46EB0ECF-1853-4EBC-96E8-E80F5ACB8F5D}" destId="{4FFD1169-BB94-43FE-86E9-827F5D91BCCE}" srcOrd="3" destOrd="0" presId="urn:microsoft.com/office/officeart/2005/8/layout/default#2"/>
    <dgm:cxn modelId="{EAC64A31-580C-4730-B215-9F86BB3DAC4F}" type="presParOf" srcId="{46EB0ECF-1853-4EBC-96E8-E80F5ACB8F5D}" destId="{5C736049-A11D-406B-BCC8-A72197DEEA1C}" srcOrd="4" destOrd="0" presId="urn:microsoft.com/office/officeart/2005/8/layout/default#2"/>
    <dgm:cxn modelId="{3AE89EBE-DF83-4F04-810D-3E8F15314F26}" type="presParOf" srcId="{46EB0ECF-1853-4EBC-96E8-E80F5ACB8F5D}" destId="{ADA5173A-250D-41A6-AEB0-57342944B4BB}" srcOrd="5" destOrd="0" presId="urn:microsoft.com/office/officeart/2005/8/layout/default#2"/>
    <dgm:cxn modelId="{7016DAE9-92DB-4CED-994D-A43A66C283A2}" type="presParOf" srcId="{46EB0ECF-1853-4EBC-96E8-E80F5ACB8F5D}" destId="{A8486EB8-00D8-491F-B723-32A9F98E479A}" srcOrd="6" destOrd="0" presId="urn:microsoft.com/office/officeart/2005/8/layout/default#2"/>
    <dgm:cxn modelId="{D68E10F1-0C8A-400D-BFB8-24AEDDB2737F}" type="presParOf" srcId="{46EB0ECF-1853-4EBC-96E8-E80F5ACB8F5D}" destId="{17CB29CE-1598-4CBE-9187-0BCE9B0958A3}" srcOrd="7" destOrd="0" presId="urn:microsoft.com/office/officeart/2005/8/layout/default#2"/>
    <dgm:cxn modelId="{193B8822-420C-4478-880A-A2F57CCE4EC2}" type="presParOf" srcId="{46EB0ECF-1853-4EBC-96E8-E80F5ACB8F5D}" destId="{9DB9753B-039C-4025-AA8E-9577737C2B51}" srcOrd="8" destOrd="0" presId="urn:microsoft.com/office/officeart/2005/8/layout/defaul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4D24F23-F715-4E87-BCCD-A2FE0E53A6CA}"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ru-RU"/>
        </a:p>
      </dgm:t>
    </dgm:pt>
    <dgm:pt modelId="{C1EAC57C-0809-47D8-9570-7FED22BC10F5}">
      <dgm:prSet phldrT="[Текст]" phldr="1"/>
      <dgm:spPr/>
      <dgm:t>
        <a:bodyPr/>
        <a:lstStyle/>
        <a:p>
          <a:endParaRPr lang="ru-RU"/>
        </a:p>
      </dgm:t>
    </dgm:pt>
    <dgm:pt modelId="{43AC0668-E014-40E8-91A7-317FB3E82EAD}" type="parTrans" cxnId="{B3153123-236B-4D2B-BABC-9C29E3FEE5AE}">
      <dgm:prSet/>
      <dgm:spPr/>
      <dgm:t>
        <a:bodyPr/>
        <a:lstStyle/>
        <a:p>
          <a:endParaRPr lang="ru-RU"/>
        </a:p>
      </dgm:t>
    </dgm:pt>
    <dgm:pt modelId="{67E006FC-F8CF-4722-8137-2A75F7BB5828}" type="sibTrans" cxnId="{B3153123-236B-4D2B-BABC-9C29E3FEE5AE}">
      <dgm:prSet/>
      <dgm:spPr/>
      <dgm:t>
        <a:bodyPr/>
        <a:lstStyle/>
        <a:p>
          <a:endParaRPr lang="ru-RU"/>
        </a:p>
      </dgm:t>
    </dgm:pt>
    <dgm:pt modelId="{17D25522-CC6B-4AD6-8D93-10D90FB4552C}">
      <dgm:prSet phldrT="[Текст]" custT="1"/>
      <dgm:spPr/>
      <dgm:t>
        <a:bodyPr/>
        <a:lstStyle/>
        <a:p>
          <a:pPr algn="just"/>
          <a:r>
            <a:rPr lang="ru-RU" sz="1600" dirty="0" smtClean="0">
              <a:latin typeface="Times New Roman" pitchFamily="18" charset="0"/>
              <a:cs typeface="Times New Roman" pitchFamily="18" charset="0"/>
            </a:rPr>
            <a:t>Корпуса, втулки и клинья не должны иметь острых кромок, о которые может перетираться канат</a:t>
          </a:r>
          <a:endParaRPr lang="ru-RU" sz="1600" dirty="0">
            <a:latin typeface="Times New Roman" pitchFamily="18" charset="0"/>
            <a:cs typeface="Times New Roman" pitchFamily="18" charset="0"/>
          </a:endParaRPr>
        </a:p>
      </dgm:t>
    </dgm:pt>
    <dgm:pt modelId="{E370F61A-78F5-4819-AFAB-DC6247A1DAD2}" type="parTrans" cxnId="{3412ED1A-86A4-4AA7-9286-3C559F60842C}">
      <dgm:prSet/>
      <dgm:spPr/>
      <dgm:t>
        <a:bodyPr/>
        <a:lstStyle/>
        <a:p>
          <a:endParaRPr lang="ru-RU"/>
        </a:p>
      </dgm:t>
    </dgm:pt>
    <dgm:pt modelId="{F030F062-CA48-4BA3-9544-D46838F87A67}" type="sibTrans" cxnId="{3412ED1A-86A4-4AA7-9286-3C559F60842C}">
      <dgm:prSet/>
      <dgm:spPr/>
      <dgm:t>
        <a:bodyPr/>
        <a:lstStyle/>
        <a:p>
          <a:endParaRPr lang="ru-RU"/>
        </a:p>
      </dgm:t>
    </dgm:pt>
    <dgm:pt modelId="{E2BA41E8-EFA5-4E66-9E9C-87F37FE98C67}">
      <dgm:prSet phldrT="[Текст]" phldr="1"/>
      <dgm:spPr/>
      <dgm:t>
        <a:bodyPr/>
        <a:lstStyle/>
        <a:p>
          <a:endParaRPr lang="ru-RU"/>
        </a:p>
      </dgm:t>
    </dgm:pt>
    <dgm:pt modelId="{2E9337A3-B28E-4904-A0A6-6FFB3A3FCB4E}" type="parTrans" cxnId="{5BA331FF-BA3D-4C13-A704-2C0ECF197F80}">
      <dgm:prSet/>
      <dgm:spPr/>
      <dgm:t>
        <a:bodyPr/>
        <a:lstStyle/>
        <a:p>
          <a:endParaRPr lang="ru-RU"/>
        </a:p>
      </dgm:t>
    </dgm:pt>
    <dgm:pt modelId="{5F04E33B-095F-4170-9E9C-C84540DFEDC5}" type="sibTrans" cxnId="{5BA331FF-BA3D-4C13-A704-2C0ECF197F80}">
      <dgm:prSet/>
      <dgm:spPr/>
      <dgm:t>
        <a:bodyPr/>
        <a:lstStyle/>
        <a:p>
          <a:endParaRPr lang="ru-RU"/>
        </a:p>
      </dgm:t>
    </dgm:pt>
    <dgm:pt modelId="{7F98511A-12AD-4C79-BF1E-1F8459E6C3AE}">
      <dgm:prSet phldrT="[Текст]" custT="1"/>
      <dgm:spPr/>
      <dgm:t>
        <a:bodyPr/>
        <a:lstStyle/>
        <a:p>
          <a:pPr algn="just"/>
          <a:r>
            <a:rPr lang="ru-RU" sz="1600" dirty="0" smtClean="0">
              <a:latin typeface="Times New Roman" pitchFamily="18" charset="0"/>
              <a:cs typeface="Times New Roman" pitchFamily="18" charset="0"/>
            </a:rPr>
            <a:t>Клиновая втулка и клин должны иметь маркировку, соответствующую диаметру каната</a:t>
          </a:r>
          <a:endParaRPr lang="ru-RU" sz="1600" dirty="0">
            <a:latin typeface="Times New Roman" pitchFamily="18" charset="0"/>
            <a:cs typeface="Times New Roman" pitchFamily="18" charset="0"/>
          </a:endParaRPr>
        </a:p>
      </dgm:t>
    </dgm:pt>
    <dgm:pt modelId="{3280483C-FCB1-4C61-900A-F733F91847D2}" type="parTrans" cxnId="{79B1D4EF-1D57-43C5-A300-278C7DD1D5D2}">
      <dgm:prSet/>
      <dgm:spPr/>
      <dgm:t>
        <a:bodyPr/>
        <a:lstStyle/>
        <a:p>
          <a:endParaRPr lang="ru-RU"/>
        </a:p>
      </dgm:t>
    </dgm:pt>
    <dgm:pt modelId="{47656AD9-7B87-4C0A-8907-11C515B27ABB}" type="sibTrans" cxnId="{79B1D4EF-1D57-43C5-A300-278C7DD1D5D2}">
      <dgm:prSet/>
      <dgm:spPr/>
      <dgm:t>
        <a:bodyPr/>
        <a:lstStyle/>
        <a:p>
          <a:endParaRPr lang="ru-RU"/>
        </a:p>
      </dgm:t>
    </dgm:pt>
    <dgm:pt modelId="{F687D579-717B-4812-9C8A-38D55AEADE3B}">
      <dgm:prSet phldrT="[Текст]" phldr="1"/>
      <dgm:spPr/>
      <dgm:t>
        <a:bodyPr/>
        <a:lstStyle/>
        <a:p>
          <a:endParaRPr lang="ru-RU" dirty="0"/>
        </a:p>
      </dgm:t>
    </dgm:pt>
    <dgm:pt modelId="{2A2C7A20-A28D-4CCA-A9B0-809099D0763A}" type="parTrans" cxnId="{637F4B87-2930-4176-B1B2-6D7EAD83F557}">
      <dgm:prSet/>
      <dgm:spPr/>
      <dgm:t>
        <a:bodyPr/>
        <a:lstStyle/>
        <a:p>
          <a:endParaRPr lang="ru-RU"/>
        </a:p>
      </dgm:t>
    </dgm:pt>
    <dgm:pt modelId="{2737A030-911C-4591-A547-C6910819C895}" type="sibTrans" cxnId="{637F4B87-2930-4176-B1B2-6D7EAD83F557}">
      <dgm:prSet/>
      <dgm:spPr/>
      <dgm:t>
        <a:bodyPr/>
        <a:lstStyle/>
        <a:p>
          <a:endParaRPr lang="ru-RU"/>
        </a:p>
      </dgm:t>
    </dgm:pt>
    <dgm:pt modelId="{D50EB104-85B4-4860-8F56-2538B43A31AE}">
      <dgm:prSet phldrT="[Текст]" custT="1"/>
      <dgm:spPr/>
      <dgm:t>
        <a:bodyPr/>
        <a:lstStyle/>
        <a:p>
          <a:pPr algn="just"/>
          <a:r>
            <a:rPr lang="ru-RU" sz="1600" dirty="0" smtClean="0">
              <a:latin typeface="Times New Roman" pitchFamily="18" charset="0"/>
              <a:cs typeface="Times New Roman" pitchFamily="18" charset="0"/>
            </a:rPr>
            <a:t>Крепление каната к барабану должно производиться надежным способом, допускающим возможность замены каната</a:t>
          </a:r>
          <a:endParaRPr lang="ru-RU" sz="1600" dirty="0">
            <a:latin typeface="Times New Roman" pitchFamily="18" charset="0"/>
            <a:cs typeface="Times New Roman" pitchFamily="18" charset="0"/>
          </a:endParaRPr>
        </a:p>
      </dgm:t>
    </dgm:pt>
    <dgm:pt modelId="{0E0D5386-7806-4B1B-8D88-EEA2A6ADB953}" type="parTrans" cxnId="{3E5415FC-1988-4A4A-AAA9-67EE2AD721EE}">
      <dgm:prSet/>
      <dgm:spPr/>
      <dgm:t>
        <a:bodyPr/>
        <a:lstStyle/>
        <a:p>
          <a:endParaRPr lang="ru-RU"/>
        </a:p>
      </dgm:t>
    </dgm:pt>
    <dgm:pt modelId="{0DF54800-37A6-4069-A31F-EBD7E8016130}" type="sibTrans" cxnId="{3E5415FC-1988-4A4A-AAA9-67EE2AD721EE}">
      <dgm:prSet/>
      <dgm:spPr/>
      <dgm:t>
        <a:bodyPr/>
        <a:lstStyle/>
        <a:p>
          <a:endParaRPr lang="ru-RU"/>
        </a:p>
      </dgm:t>
    </dgm:pt>
    <dgm:pt modelId="{591E2DDF-818A-4D2F-995C-10F3B983BDE1}">
      <dgm:prSet/>
      <dgm:spPr/>
      <dgm:t>
        <a:bodyPr/>
        <a:lstStyle/>
        <a:p>
          <a:endParaRPr lang="ru-RU"/>
        </a:p>
      </dgm:t>
    </dgm:pt>
    <dgm:pt modelId="{FDEA331C-942A-4A37-8309-101F92DFE7D1}" type="parTrans" cxnId="{C59A1B57-9B97-475C-A89A-BB59D39525EB}">
      <dgm:prSet/>
      <dgm:spPr/>
    </dgm:pt>
    <dgm:pt modelId="{6C481631-D90E-43E5-ACA5-4D313593C125}" type="sibTrans" cxnId="{C59A1B57-9B97-475C-A89A-BB59D39525EB}">
      <dgm:prSet/>
      <dgm:spPr/>
    </dgm:pt>
    <dgm:pt modelId="{DB6888E7-F924-4BBC-B6BC-23D947216692}">
      <dgm:prSet/>
      <dgm:spPr/>
      <dgm:t>
        <a:bodyPr/>
        <a:lstStyle/>
        <a:p>
          <a:endParaRPr lang="ru-RU"/>
        </a:p>
      </dgm:t>
    </dgm:pt>
    <dgm:pt modelId="{8E93C8EF-1637-41CB-B359-8EBB943FBDC5}" type="parTrans" cxnId="{729725A3-D1E6-4F61-B4DF-3137E6E85141}">
      <dgm:prSet/>
      <dgm:spPr/>
    </dgm:pt>
    <dgm:pt modelId="{84CEDBFC-FC68-486F-9F31-7DDA7EEE29CF}" type="sibTrans" cxnId="{729725A3-D1E6-4F61-B4DF-3137E6E85141}">
      <dgm:prSet/>
      <dgm:spPr/>
    </dgm:pt>
    <dgm:pt modelId="{CD4E1BE2-29FF-4BFF-982E-5E268C540EAF}">
      <dgm:prSet/>
      <dgm:spPr/>
      <dgm:t>
        <a:bodyPr/>
        <a:lstStyle/>
        <a:p>
          <a:endParaRPr lang="ru-RU"/>
        </a:p>
      </dgm:t>
    </dgm:pt>
    <dgm:pt modelId="{9AEC2E39-6098-4399-B723-F6498301E914}" type="parTrans" cxnId="{5BF789BB-BF13-4CD9-8E77-C92BAFF18BBB}">
      <dgm:prSet/>
      <dgm:spPr/>
    </dgm:pt>
    <dgm:pt modelId="{1A99C1A2-4770-43DA-8CBB-F61C2CD14695}" type="sibTrans" cxnId="{5BF789BB-BF13-4CD9-8E77-C92BAFF18BBB}">
      <dgm:prSet/>
      <dgm:spPr/>
    </dgm:pt>
    <dgm:pt modelId="{21FFDA43-9324-41E7-A0F6-7F35916FE6EF}">
      <dgm:prSet/>
      <dgm:spPr/>
      <dgm:t>
        <a:bodyPr/>
        <a:lstStyle/>
        <a:p>
          <a:pPr algn="l"/>
          <a:endParaRPr lang="ru-RU" sz="1500" dirty="0"/>
        </a:p>
      </dgm:t>
    </dgm:pt>
    <dgm:pt modelId="{E9E0C413-8756-4E33-939B-AD10838A9950}" type="parTrans" cxnId="{AA2C6F1B-FB2E-4053-B5F4-68AC1591535E}">
      <dgm:prSet/>
      <dgm:spPr/>
      <dgm:t>
        <a:bodyPr/>
        <a:lstStyle/>
        <a:p>
          <a:endParaRPr lang="ru-RU"/>
        </a:p>
      </dgm:t>
    </dgm:pt>
    <dgm:pt modelId="{CAFFEFBA-C48E-49E1-9AFF-7D23EE0C4FFA}" type="sibTrans" cxnId="{AA2C6F1B-FB2E-4053-B5F4-68AC1591535E}">
      <dgm:prSet/>
      <dgm:spPr/>
      <dgm:t>
        <a:bodyPr/>
        <a:lstStyle/>
        <a:p>
          <a:endParaRPr lang="ru-RU"/>
        </a:p>
      </dgm:t>
    </dgm:pt>
    <dgm:pt modelId="{6859FA13-7CCE-4A57-B050-7C24EA30C2A2}">
      <dgm:prSet phldrT="[Текст]" custT="1"/>
      <dgm:spPr/>
      <dgm:t>
        <a:bodyPr/>
        <a:lstStyle/>
        <a:p>
          <a:pPr algn="just"/>
          <a:endParaRPr lang="ru-RU" sz="1600" dirty="0">
            <a:latin typeface="Times New Roman" pitchFamily="18" charset="0"/>
            <a:cs typeface="Times New Roman" pitchFamily="18" charset="0"/>
          </a:endParaRPr>
        </a:p>
      </dgm:t>
    </dgm:pt>
    <dgm:pt modelId="{A7315300-334B-4D54-BBBE-BE5DC8FC3CFD}" type="parTrans" cxnId="{0EA93BCA-814D-4E7A-AFE7-3E44DC19BC27}">
      <dgm:prSet/>
      <dgm:spPr/>
    </dgm:pt>
    <dgm:pt modelId="{EEA75A7B-2190-4131-8B41-52A87F0714FE}" type="sibTrans" cxnId="{0EA93BCA-814D-4E7A-AFE7-3E44DC19BC27}">
      <dgm:prSet/>
      <dgm:spPr/>
    </dgm:pt>
    <dgm:pt modelId="{C776A0D6-08F9-4457-8590-FA708D7B8FD2}">
      <dgm:prSet/>
      <dgm:spPr/>
      <dgm:t>
        <a:bodyPr/>
        <a:lstStyle/>
        <a:p>
          <a:pPr algn="l"/>
          <a:endParaRPr lang="ru-RU" sz="1200" dirty="0"/>
        </a:p>
      </dgm:t>
    </dgm:pt>
    <dgm:pt modelId="{1E03504A-6C3B-4DE1-9535-6E81E82A5F04}" type="parTrans" cxnId="{D4E58429-D3E1-4579-8E87-2F81D067C6C7}">
      <dgm:prSet/>
      <dgm:spPr/>
      <dgm:t>
        <a:bodyPr/>
        <a:lstStyle/>
        <a:p>
          <a:endParaRPr lang="ru-RU"/>
        </a:p>
      </dgm:t>
    </dgm:pt>
    <dgm:pt modelId="{9E8B7F21-8480-4AA6-BB68-578CC9138AC7}" type="sibTrans" cxnId="{D4E58429-D3E1-4579-8E87-2F81D067C6C7}">
      <dgm:prSet/>
      <dgm:spPr/>
      <dgm:t>
        <a:bodyPr/>
        <a:lstStyle/>
        <a:p>
          <a:endParaRPr lang="ru-RU"/>
        </a:p>
      </dgm:t>
    </dgm:pt>
    <dgm:pt modelId="{9216B324-D534-48B6-83A8-15515BE6221F}">
      <dgm:prSet phldrT="[Текст]" custT="1"/>
      <dgm:spPr/>
      <dgm:t>
        <a:bodyPr/>
        <a:lstStyle/>
        <a:p>
          <a:pPr algn="just"/>
          <a:endParaRPr lang="ru-RU" sz="1600" dirty="0">
            <a:latin typeface="Times New Roman" pitchFamily="18" charset="0"/>
            <a:cs typeface="Times New Roman" pitchFamily="18" charset="0"/>
          </a:endParaRPr>
        </a:p>
      </dgm:t>
    </dgm:pt>
    <dgm:pt modelId="{2EAE126F-5005-476F-A8AE-7276E874FFAD}" type="parTrans" cxnId="{0C635F2E-822A-4CE4-987E-E76CEED10382}">
      <dgm:prSet/>
      <dgm:spPr/>
    </dgm:pt>
    <dgm:pt modelId="{D37A4392-CEEC-4DCB-991E-025D647C25F7}" type="sibTrans" cxnId="{0C635F2E-822A-4CE4-987E-E76CEED10382}">
      <dgm:prSet/>
      <dgm:spPr/>
    </dgm:pt>
    <dgm:pt modelId="{57D16DC4-4793-44B4-AEC8-64F873726E11}">
      <dgm:prSet custT="1"/>
      <dgm:spPr/>
      <dgm:t>
        <a:bodyPr/>
        <a:lstStyle/>
        <a:p>
          <a:pPr algn="just"/>
          <a:r>
            <a:rPr lang="ru-RU" sz="1600" dirty="0" smtClean="0">
              <a:latin typeface="Times New Roman" pitchFamily="18" charset="0"/>
              <a:cs typeface="Times New Roman" pitchFamily="18" charset="0"/>
            </a:rPr>
            <a:t>В случае применения прижимных планок их должно быть не менее двух</a:t>
          </a:r>
          <a:endParaRPr lang="ru-RU" sz="1600" dirty="0">
            <a:latin typeface="Times New Roman" pitchFamily="18" charset="0"/>
            <a:cs typeface="Times New Roman" pitchFamily="18" charset="0"/>
          </a:endParaRPr>
        </a:p>
      </dgm:t>
    </dgm:pt>
    <dgm:pt modelId="{CE143C9F-7A7D-4C3B-9996-212B7EF4E086}" type="parTrans" cxnId="{D23B793E-69A6-4B70-B24F-B41498C1061B}">
      <dgm:prSet/>
      <dgm:spPr/>
    </dgm:pt>
    <dgm:pt modelId="{9034A3DA-1D71-46AE-9701-43FA49A1F83A}" type="sibTrans" cxnId="{D23B793E-69A6-4B70-B24F-B41498C1061B}">
      <dgm:prSet/>
      <dgm:spPr/>
    </dgm:pt>
    <dgm:pt modelId="{06A45ECA-29F2-455F-8F2E-E75AA7908AEE}">
      <dgm:prSet/>
      <dgm:spPr/>
      <dgm:t>
        <a:bodyPr/>
        <a:lstStyle/>
        <a:p>
          <a:pPr algn="l"/>
          <a:endParaRPr lang="ru-RU" sz="1800" dirty="0"/>
        </a:p>
      </dgm:t>
    </dgm:pt>
    <dgm:pt modelId="{6C080A16-A5B5-48BA-A6B2-A11D72E2B685}" type="parTrans" cxnId="{FA28141B-4D11-4DB0-88C7-C874DD4CE8CD}">
      <dgm:prSet/>
      <dgm:spPr/>
      <dgm:t>
        <a:bodyPr/>
        <a:lstStyle/>
        <a:p>
          <a:endParaRPr lang="ru-RU"/>
        </a:p>
      </dgm:t>
    </dgm:pt>
    <dgm:pt modelId="{FCA5CC5A-E826-40D2-93AC-92AEC0B79EC1}" type="sibTrans" cxnId="{FA28141B-4D11-4DB0-88C7-C874DD4CE8CD}">
      <dgm:prSet/>
      <dgm:spPr/>
      <dgm:t>
        <a:bodyPr/>
        <a:lstStyle/>
        <a:p>
          <a:endParaRPr lang="ru-RU"/>
        </a:p>
      </dgm:t>
    </dgm:pt>
    <dgm:pt modelId="{9DF1543C-366C-412B-A630-D8614AA98B29}">
      <dgm:prSet custT="1"/>
      <dgm:spPr/>
      <dgm:t>
        <a:bodyPr/>
        <a:lstStyle/>
        <a:p>
          <a:pPr algn="just"/>
          <a:endParaRPr lang="ru-RU" sz="1600" dirty="0">
            <a:latin typeface="Times New Roman" pitchFamily="18" charset="0"/>
            <a:cs typeface="Times New Roman" pitchFamily="18" charset="0"/>
          </a:endParaRPr>
        </a:p>
      </dgm:t>
    </dgm:pt>
    <dgm:pt modelId="{9107EEB7-C7AC-424A-BD70-663E10563628}" type="parTrans" cxnId="{F97A7B07-924A-4A03-9979-E770D5533118}">
      <dgm:prSet/>
      <dgm:spPr/>
    </dgm:pt>
    <dgm:pt modelId="{DBBBCD1A-9714-4199-9285-DF413DC160C9}" type="sibTrans" cxnId="{F97A7B07-924A-4A03-9979-E770D5533118}">
      <dgm:prSet/>
      <dgm:spPr/>
    </dgm:pt>
    <dgm:pt modelId="{D48BB61D-FA34-4A4C-8516-2812331DD25C}">
      <dgm:prSet custT="1"/>
      <dgm:spPr/>
      <dgm:t>
        <a:bodyPr/>
        <a:lstStyle/>
        <a:p>
          <a:pPr algn="just"/>
          <a:r>
            <a:rPr lang="ru-RU" sz="1600" dirty="0" smtClean="0">
              <a:latin typeface="Times New Roman" pitchFamily="18" charset="0"/>
              <a:cs typeface="Times New Roman" pitchFamily="18" charset="0"/>
            </a:rPr>
            <a:t>Длина свободного конца каната от прижимной планки на барабане должна составлять не менее двух диаметров каната</a:t>
          </a:r>
          <a:endParaRPr lang="ru-RU" sz="1600" dirty="0">
            <a:latin typeface="Times New Roman" pitchFamily="18" charset="0"/>
            <a:cs typeface="Times New Roman" pitchFamily="18" charset="0"/>
          </a:endParaRPr>
        </a:p>
      </dgm:t>
    </dgm:pt>
    <dgm:pt modelId="{FC46E4CD-B556-4BAB-8683-5B36F45AFE23}" type="parTrans" cxnId="{A3BB9BB2-8499-4C29-8EDB-A80FEE85D249}">
      <dgm:prSet/>
      <dgm:spPr/>
    </dgm:pt>
    <dgm:pt modelId="{1F3B2D8D-1030-478D-9022-C76AF82302E5}" type="sibTrans" cxnId="{A3BB9BB2-8499-4C29-8EDB-A80FEE85D249}">
      <dgm:prSet/>
      <dgm:spPr/>
    </dgm:pt>
    <dgm:pt modelId="{D91F2CF3-86AB-4DA1-9D95-EF9BF2D52904}">
      <dgm:prSet custT="1"/>
      <dgm:spPr/>
      <dgm:t>
        <a:bodyPr/>
        <a:lstStyle/>
        <a:p>
          <a:pPr algn="just"/>
          <a:r>
            <a:rPr lang="ru-RU" sz="1600" dirty="0" smtClean="0">
              <a:latin typeface="Times New Roman" pitchFamily="18" charset="0"/>
              <a:cs typeface="Times New Roman" pitchFamily="18" charset="0"/>
            </a:rPr>
            <a:t>Расположение конца петли каната под прижимной планкой или на расстоянии от планки, составляющем менее трех диаметров каната, не разрешается</a:t>
          </a:r>
          <a:endParaRPr lang="ru-RU" sz="1600" dirty="0">
            <a:latin typeface="Times New Roman" pitchFamily="18" charset="0"/>
            <a:cs typeface="Times New Roman" pitchFamily="18" charset="0"/>
          </a:endParaRPr>
        </a:p>
      </dgm:t>
    </dgm:pt>
    <dgm:pt modelId="{BCE492D8-6785-4F48-897E-63EA795B2120}" type="parTrans" cxnId="{D2449A88-31B1-4AF1-B31D-E132B5E7F961}">
      <dgm:prSet/>
      <dgm:spPr/>
    </dgm:pt>
    <dgm:pt modelId="{8607BB86-730F-4711-A1D4-BC44FE6C9F9D}" type="sibTrans" cxnId="{D2449A88-31B1-4AF1-B31D-E132B5E7F961}">
      <dgm:prSet/>
      <dgm:spPr/>
    </dgm:pt>
    <dgm:pt modelId="{B25E549E-5B9A-4D29-9DC6-5B8AD3493BA7}">
      <dgm:prSet/>
      <dgm:spPr/>
      <dgm:t>
        <a:bodyPr/>
        <a:lstStyle/>
        <a:p>
          <a:pPr algn="l"/>
          <a:endParaRPr lang="ru-RU" sz="1200" dirty="0"/>
        </a:p>
      </dgm:t>
    </dgm:pt>
    <dgm:pt modelId="{9F3E0269-6C28-4C8F-88C8-1F140313EE22}" type="parTrans" cxnId="{9FC335BB-5057-4399-B081-AC8464757211}">
      <dgm:prSet/>
      <dgm:spPr/>
      <dgm:t>
        <a:bodyPr/>
        <a:lstStyle/>
        <a:p>
          <a:endParaRPr lang="ru-RU"/>
        </a:p>
      </dgm:t>
    </dgm:pt>
    <dgm:pt modelId="{786BE403-9838-4F52-AC63-167A796F20B1}" type="sibTrans" cxnId="{9FC335BB-5057-4399-B081-AC8464757211}">
      <dgm:prSet/>
      <dgm:spPr/>
      <dgm:t>
        <a:bodyPr/>
        <a:lstStyle/>
        <a:p>
          <a:endParaRPr lang="ru-RU"/>
        </a:p>
      </dgm:t>
    </dgm:pt>
    <dgm:pt modelId="{B4C31E7F-D817-4CE1-9B71-E938DD202EDA}">
      <dgm:prSet custT="1"/>
      <dgm:spPr/>
      <dgm:t>
        <a:bodyPr/>
        <a:lstStyle/>
        <a:p>
          <a:pPr algn="just"/>
          <a:endParaRPr lang="ru-RU" sz="1600" dirty="0">
            <a:latin typeface="Times New Roman" pitchFamily="18" charset="0"/>
            <a:cs typeface="Times New Roman" pitchFamily="18" charset="0"/>
          </a:endParaRPr>
        </a:p>
      </dgm:t>
    </dgm:pt>
    <dgm:pt modelId="{867BAEAF-255A-4FBD-AC7F-61D467EEB417}" type="parTrans" cxnId="{8A1B504E-BCB1-42CC-B8E8-500E606B1841}">
      <dgm:prSet/>
      <dgm:spPr/>
    </dgm:pt>
    <dgm:pt modelId="{D916E99F-4733-4EF7-989B-40ABBCAF4F82}" type="sibTrans" cxnId="{8A1B504E-BCB1-42CC-B8E8-500E606B1841}">
      <dgm:prSet/>
      <dgm:spPr/>
    </dgm:pt>
    <dgm:pt modelId="{1CEDB5F4-F4F1-408F-B264-F7617B170716}" type="pres">
      <dgm:prSet presAssocID="{24D24F23-F715-4E87-BCCD-A2FE0E53A6CA}" presName="linearFlow" presStyleCnt="0">
        <dgm:presLayoutVars>
          <dgm:dir/>
          <dgm:animLvl val="lvl"/>
          <dgm:resizeHandles val="exact"/>
        </dgm:presLayoutVars>
      </dgm:prSet>
      <dgm:spPr/>
      <dgm:t>
        <a:bodyPr/>
        <a:lstStyle/>
        <a:p>
          <a:endParaRPr lang="ru-RU"/>
        </a:p>
      </dgm:t>
    </dgm:pt>
    <dgm:pt modelId="{4E65DF89-F806-4D6F-B651-A866148BCA1B}" type="pres">
      <dgm:prSet presAssocID="{C1EAC57C-0809-47D8-9570-7FED22BC10F5}" presName="composite" presStyleCnt="0"/>
      <dgm:spPr/>
    </dgm:pt>
    <dgm:pt modelId="{042E9AA1-E0D2-49B8-9CCD-91B7B4DB4305}" type="pres">
      <dgm:prSet presAssocID="{C1EAC57C-0809-47D8-9570-7FED22BC10F5}" presName="parentText" presStyleLbl="alignNode1" presStyleIdx="0" presStyleCnt="6">
        <dgm:presLayoutVars>
          <dgm:chMax val="1"/>
          <dgm:bulletEnabled val="1"/>
        </dgm:presLayoutVars>
      </dgm:prSet>
      <dgm:spPr/>
      <dgm:t>
        <a:bodyPr/>
        <a:lstStyle/>
        <a:p>
          <a:endParaRPr lang="ru-RU"/>
        </a:p>
      </dgm:t>
    </dgm:pt>
    <dgm:pt modelId="{AF54D383-77F2-44D1-8FA4-C7E24F6BEFAD}" type="pres">
      <dgm:prSet presAssocID="{C1EAC57C-0809-47D8-9570-7FED22BC10F5}" presName="descendantText" presStyleLbl="alignAcc1" presStyleIdx="0" presStyleCnt="6">
        <dgm:presLayoutVars>
          <dgm:bulletEnabled val="1"/>
        </dgm:presLayoutVars>
      </dgm:prSet>
      <dgm:spPr/>
      <dgm:t>
        <a:bodyPr/>
        <a:lstStyle/>
        <a:p>
          <a:endParaRPr lang="ru-RU"/>
        </a:p>
      </dgm:t>
    </dgm:pt>
    <dgm:pt modelId="{FA89EEDA-4B05-4917-A336-31BE11E1E00D}" type="pres">
      <dgm:prSet presAssocID="{67E006FC-F8CF-4722-8137-2A75F7BB5828}" presName="sp" presStyleCnt="0"/>
      <dgm:spPr/>
    </dgm:pt>
    <dgm:pt modelId="{EE4FE85B-FEB9-48FB-BB3A-9A6E7F92EA36}" type="pres">
      <dgm:prSet presAssocID="{E2BA41E8-EFA5-4E66-9E9C-87F37FE98C67}" presName="composite" presStyleCnt="0"/>
      <dgm:spPr/>
    </dgm:pt>
    <dgm:pt modelId="{5D6DB776-5B1A-46B2-8ED9-F7DB6B558A7C}" type="pres">
      <dgm:prSet presAssocID="{E2BA41E8-EFA5-4E66-9E9C-87F37FE98C67}" presName="parentText" presStyleLbl="alignNode1" presStyleIdx="1" presStyleCnt="6">
        <dgm:presLayoutVars>
          <dgm:chMax val="1"/>
          <dgm:bulletEnabled val="1"/>
        </dgm:presLayoutVars>
      </dgm:prSet>
      <dgm:spPr/>
      <dgm:t>
        <a:bodyPr/>
        <a:lstStyle/>
        <a:p>
          <a:endParaRPr lang="ru-RU"/>
        </a:p>
      </dgm:t>
    </dgm:pt>
    <dgm:pt modelId="{D72E1977-F59B-46EC-8AC9-A314AFF0A5DA}" type="pres">
      <dgm:prSet presAssocID="{E2BA41E8-EFA5-4E66-9E9C-87F37FE98C67}" presName="descendantText" presStyleLbl="alignAcc1" presStyleIdx="1" presStyleCnt="6">
        <dgm:presLayoutVars>
          <dgm:bulletEnabled val="1"/>
        </dgm:presLayoutVars>
      </dgm:prSet>
      <dgm:spPr/>
      <dgm:t>
        <a:bodyPr/>
        <a:lstStyle/>
        <a:p>
          <a:endParaRPr lang="ru-RU"/>
        </a:p>
      </dgm:t>
    </dgm:pt>
    <dgm:pt modelId="{1A6641FD-E278-42DC-9706-A0EE22E99D60}" type="pres">
      <dgm:prSet presAssocID="{5F04E33B-095F-4170-9E9C-C84540DFEDC5}" presName="sp" presStyleCnt="0"/>
      <dgm:spPr/>
    </dgm:pt>
    <dgm:pt modelId="{C3F2D85C-75A2-4F09-AD73-799695864854}" type="pres">
      <dgm:prSet presAssocID="{F687D579-717B-4812-9C8A-38D55AEADE3B}" presName="composite" presStyleCnt="0"/>
      <dgm:spPr/>
    </dgm:pt>
    <dgm:pt modelId="{31E102F2-2B4C-47E4-BA9C-E56A3608B234}" type="pres">
      <dgm:prSet presAssocID="{F687D579-717B-4812-9C8A-38D55AEADE3B}" presName="parentText" presStyleLbl="alignNode1" presStyleIdx="2" presStyleCnt="6">
        <dgm:presLayoutVars>
          <dgm:chMax val="1"/>
          <dgm:bulletEnabled val="1"/>
        </dgm:presLayoutVars>
      </dgm:prSet>
      <dgm:spPr/>
      <dgm:t>
        <a:bodyPr/>
        <a:lstStyle/>
        <a:p>
          <a:endParaRPr lang="ru-RU"/>
        </a:p>
      </dgm:t>
    </dgm:pt>
    <dgm:pt modelId="{72C51DCD-C696-437A-ABDD-E81CC6F43F83}" type="pres">
      <dgm:prSet presAssocID="{F687D579-717B-4812-9C8A-38D55AEADE3B}" presName="descendantText" presStyleLbl="alignAcc1" presStyleIdx="2" presStyleCnt="6">
        <dgm:presLayoutVars>
          <dgm:bulletEnabled val="1"/>
        </dgm:presLayoutVars>
      </dgm:prSet>
      <dgm:spPr/>
      <dgm:t>
        <a:bodyPr/>
        <a:lstStyle/>
        <a:p>
          <a:endParaRPr lang="ru-RU"/>
        </a:p>
      </dgm:t>
    </dgm:pt>
    <dgm:pt modelId="{C5002148-5EB3-4974-8BB7-93DCB1B44228}" type="pres">
      <dgm:prSet presAssocID="{2737A030-911C-4591-A547-C6910819C895}" presName="sp" presStyleCnt="0"/>
      <dgm:spPr/>
    </dgm:pt>
    <dgm:pt modelId="{4A77207E-DEFA-4C9C-836F-461164216B04}" type="pres">
      <dgm:prSet presAssocID="{591E2DDF-818A-4D2F-995C-10F3B983BDE1}" presName="composite" presStyleCnt="0"/>
      <dgm:spPr/>
    </dgm:pt>
    <dgm:pt modelId="{DC071292-E68F-45A6-AC86-6F49E2C94DF5}" type="pres">
      <dgm:prSet presAssocID="{591E2DDF-818A-4D2F-995C-10F3B983BDE1}" presName="parentText" presStyleLbl="alignNode1" presStyleIdx="3" presStyleCnt="6" custLinFactNeighborX="1085" custLinFactNeighborY="-3829">
        <dgm:presLayoutVars>
          <dgm:chMax val="1"/>
          <dgm:bulletEnabled val="1"/>
        </dgm:presLayoutVars>
      </dgm:prSet>
      <dgm:spPr/>
      <dgm:t>
        <a:bodyPr/>
        <a:lstStyle/>
        <a:p>
          <a:endParaRPr lang="ru-RU"/>
        </a:p>
      </dgm:t>
    </dgm:pt>
    <dgm:pt modelId="{1190B6FC-36C8-452A-BA23-79A3076822BC}" type="pres">
      <dgm:prSet presAssocID="{591E2DDF-818A-4D2F-995C-10F3B983BDE1}" presName="descendantText" presStyleLbl="alignAcc1" presStyleIdx="3" presStyleCnt="6">
        <dgm:presLayoutVars>
          <dgm:bulletEnabled val="1"/>
        </dgm:presLayoutVars>
      </dgm:prSet>
      <dgm:spPr/>
      <dgm:t>
        <a:bodyPr/>
        <a:lstStyle/>
        <a:p>
          <a:endParaRPr lang="ru-RU"/>
        </a:p>
      </dgm:t>
    </dgm:pt>
    <dgm:pt modelId="{FD57F143-F5B6-425D-BB53-950C0FDECD72}" type="pres">
      <dgm:prSet presAssocID="{6C481631-D90E-43E5-ACA5-4D313593C125}" presName="sp" presStyleCnt="0"/>
      <dgm:spPr/>
    </dgm:pt>
    <dgm:pt modelId="{7510DF2B-1EC0-4B54-B335-5D048731BFA6}" type="pres">
      <dgm:prSet presAssocID="{DB6888E7-F924-4BBC-B6BC-23D947216692}" presName="composite" presStyleCnt="0"/>
      <dgm:spPr/>
    </dgm:pt>
    <dgm:pt modelId="{4C341488-F314-499D-B052-D2DDFB1C553E}" type="pres">
      <dgm:prSet presAssocID="{DB6888E7-F924-4BBC-B6BC-23D947216692}" presName="parentText" presStyleLbl="alignNode1" presStyleIdx="4" presStyleCnt="6">
        <dgm:presLayoutVars>
          <dgm:chMax val="1"/>
          <dgm:bulletEnabled val="1"/>
        </dgm:presLayoutVars>
      </dgm:prSet>
      <dgm:spPr/>
      <dgm:t>
        <a:bodyPr/>
        <a:lstStyle/>
        <a:p>
          <a:endParaRPr lang="ru-RU"/>
        </a:p>
      </dgm:t>
    </dgm:pt>
    <dgm:pt modelId="{8A62A605-AB1B-4BDA-ABED-ABC2E7558FD9}" type="pres">
      <dgm:prSet presAssocID="{DB6888E7-F924-4BBC-B6BC-23D947216692}" presName="descendantText" presStyleLbl="alignAcc1" presStyleIdx="4" presStyleCnt="6">
        <dgm:presLayoutVars>
          <dgm:bulletEnabled val="1"/>
        </dgm:presLayoutVars>
      </dgm:prSet>
      <dgm:spPr/>
      <dgm:t>
        <a:bodyPr/>
        <a:lstStyle/>
        <a:p>
          <a:endParaRPr lang="ru-RU"/>
        </a:p>
      </dgm:t>
    </dgm:pt>
    <dgm:pt modelId="{9F48C0AD-FD83-400C-BDC3-722C64AF027F}" type="pres">
      <dgm:prSet presAssocID="{84CEDBFC-FC68-486F-9F31-7DDA7EEE29CF}" presName="sp" presStyleCnt="0"/>
      <dgm:spPr/>
    </dgm:pt>
    <dgm:pt modelId="{7E9A9DAF-5DAB-45B4-B318-956A9CB106A6}" type="pres">
      <dgm:prSet presAssocID="{CD4E1BE2-29FF-4BFF-982E-5E268C540EAF}" presName="composite" presStyleCnt="0"/>
      <dgm:spPr/>
    </dgm:pt>
    <dgm:pt modelId="{FB989CBD-20A6-4ABB-B692-DDBE7AD6C07A}" type="pres">
      <dgm:prSet presAssocID="{CD4E1BE2-29FF-4BFF-982E-5E268C540EAF}" presName="parentText" presStyleLbl="alignNode1" presStyleIdx="5" presStyleCnt="6">
        <dgm:presLayoutVars>
          <dgm:chMax val="1"/>
          <dgm:bulletEnabled val="1"/>
        </dgm:presLayoutVars>
      </dgm:prSet>
      <dgm:spPr/>
      <dgm:t>
        <a:bodyPr/>
        <a:lstStyle/>
        <a:p>
          <a:endParaRPr lang="ru-RU"/>
        </a:p>
      </dgm:t>
    </dgm:pt>
    <dgm:pt modelId="{AB2431DB-91DB-4137-8E84-3D6D37D8A3D9}" type="pres">
      <dgm:prSet presAssocID="{CD4E1BE2-29FF-4BFF-982E-5E268C540EAF}" presName="descendantText" presStyleLbl="alignAcc1" presStyleIdx="5" presStyleCnt="6">
        <dgm:presLayoutVars>
          <dgm:bulletEnabled val="1"/>
        </dgm:presLayoutVars>
      </dgm:prSet>
      <dgm:spPr/>
      <dgm:t>
        <a:bodyPr/>
        <a:lstStyle/>
        <a:p>
          <a:endParaRPr lang="ru-RU"/>
        </a:p>
      </dgm:t>
    </dgm:pt>
  </dgm:ptLst>
  <dgm:cxnLst>
    <dgm:cxn modelId="{9FC335BB-5057-4399-B081-AC8464757211}" srcId="{CD4E1BE2-29FF-4BFF-982E-5E268C540EAF}" destId="{B25E549E-5B9A-4D29-9DC6-5B8AD3493BA7}" srcOrd="2" destOrd="0" parTransId="{9F3E0269-6C28-4C8F-88C8-1F140313EE22}" sibTransId="{786BE403-9838-4F52-AC63-167A796F20B1}"/>
    <dgm:cxn modelId="{FFACB84F-9F26-4589-9EA1-E000868E4AD4}" type="presOf" srcId="{B25E549E-5B9A-4D29-9DC6-5B8AD3493BA7}" destId="{AB2431DB-91DB-4137-8E84-3D6D37D8A3D9}" srcOrd="0" destOrd="2" presId="urn:microsoft.com/office/officeart/2005/8/layout/chevron2"/>
    <dgm:cxn modelId="{F97A7B07-924A-4A03-9979-E770D5533118}" srcId="{591E2DDF-818A-4D2F-995C-10F3B983BDE1}" destId="{9DF1543C-366C-412B-A630-D8614AA98B29}" srcOrd="0" destOrd="0" parTransId="{9107EEB7-C7AC-424A-BD70-663E10563628}" sibTransId="{DBBBCD1A-9714-4199-9285-DF413DC160C9}"/>
    <dgm:cxn modelId="{D7589F3E-7E6B-4CCA-BEAF-85D15F5807D7}" type="presOf" srcId="{C1EAC57C-0809-47D8-9570-7FED22BC10F5}" destId="{042E9AA1-E0D2-49B8-9CCD-91B7B4DB4305}" srcOrd="0" destOrd="0" presId="urn:microsoft.com/office/officeart/2005/8/layout/chevron2"/>
    <dgm:cxn modelId="{341988B8-BEAF-4867-A8A0-CE6ABB96894B}" type="presOf" srcId="{9216B324-D534-48B6-83A8-15515BE6221F}" destId="{72C51DCD-C696-437A-ABDD-E81CC6F43F83}" srcOrd="0" destOrd="0" presId="urn:microsoft.com/office/officeart/2005/8/layout/chevron2"/>
    <dgm:cxn modelId="{3E5415FC-1988-4A4A-AAA9-67EE2AD721EE}" srcId="{F687D579-717B-4812-9C8A-38D55AEADE3B}" destId="{D50EB104-85B4-4860-8F56-2538B43A31AE}" srcOrd="1" destOrd="0" parTransId="{0E0D5386-7806-4B1B-8D88-EEA2A6ADB953}" sibTransId="{0DF54800-37A6-4069-A31F-EBD7E8016130}"/>
    <dgm:cxn modelId="{4537868D-0BB6-4A11-923B-0A7931D8649A}" type="presOf" srcId="{06A45ECA-29F2-455F-8F2E-E75AA7908AEE}" destId="{1190B6FC-36C8-452A-BA23-79A3076822BC}" srcOrd="0" destOrd="2" presId="urn:microsoft.com/office/officeart/2005/8/layout/chevron2"/>
    <dgm:cxn modelId="{BFB77A6F-AF97-401D-9879-CE759C029129}" type="presOf" srcId="{6859FA13-7CCE-4A57-B050-7C24EA30C2A2}" destId="{D72E1977-F59B-46EC-8AC9-A314AFF0A5DA}" srcOrd="0" destOrd="0" presId="urn:microsoft.com/office/officeart/2005/8/layout/chevron2"/>
    <dgm:cxn modelId="{D4E58429-D3E1-4579-8E87-2F81D067C6C7}" srcId="{F687D579-717B-4812-9C8A-38D55AEADE3B}" destId="{C776A0D6-08F9-4457-8590-FA708D7B8FD2}" srcOrd="2" destOrd="0" parTransId="{1E03504A-6C3B-4DE1-9535-6E81E82A5F04}" sibTransId="{9E8B7F21-8480-4AA6-BB68-578CC9138AC7}"/>
    <dgm:cxn modelId="{8A1B504E-BCB1-42CC-B8E8-500E606B1841}" srcId="{CD4E1BE2-29FF-4BFF-982E-5E268C540EAF}" destId="{B4C31E7F-D817-4CE1-9B71-E938DD202EDA}" srcOrd="0" destOrd="0" parTransId="{867BAEAF-255A-4FBD-AC7F-61D467EEB417}" sibTransId="{D916E99F-4733-4EF7-989B-40ABBCAF4F82}"/>
    <dgm:cxn modelId="{A3BB9BB2-8499-4C29-8EDB-A80FEE85D249}" srcId="{DB6888E7-F924-4BBC-B6BC-23D947216692}" destId="{D48BB61D-FA34-4A4C-8516-2812331DD25C}" srcOrd="0" destOrd="0" parTransId="{FC46E4CD-B556-4BAB-8683-5B36F45AFE23}" sibTransId="{1F3B2D8D-1030-478D-9022-C76AF82302E5}"/>
    <dgm:cxn modelId="{CA1133EE-9E90-437F-AFFC-9F7147A4A66C}" type="presOf" srcId="{21FFDA43-9324-41E7-A0F6-7F35916FE6EF}" destId="{D72E1977-F59B-46EC-8AC9-A314AFF0A5DA}" srcOrd="0" destOrd="2" presId="urn:microsoft.com/office/officeart/2005/8/layout/chevron2"/>
    <dgm:cxn modelId="{DE1515CA-6753-4B18-98F6-89E9ADDB3FF9}" type="presOf" srcId="{591E2DDF-818A-4D2F-995C-10F3B983BDE1}" destId="{DC071292-E68F-45A6-AC86-6F49E2C94DF5}" srcOrd="0" destOrd="0" presId="urn:microsoft.com/office/officeart/2005/8/layout/chevron2"/>
    <dgm:cxn modelId="{D2449A88-31B1-4AF1-B31D-E132B5E7F961}" srcId="{CD4E1BE2-29FF-4BFF-982E-5E268C540EAF}" destId="{D91F2CF3-86AB-4DA1-9D95-EF9BF2D52904}" srcOrd="1" destOrd="0" parTransId="{BCE492D8-6785-4F48-897E-63EA795B2120}" sibTransId="{8607BB86-730F-4711-A1D4-BC44FE6C9F9D}"/>
    <dgm:cxn modelId="{D23B793E-69A6-4B70-B24F-B41498C1061B}" srcId="{591E2DDF-818A-4D2F-995C-10F3B983BDE1}" destId="{57D16DC4-4793-44B4-AEC8-64F873726E11}" srcOrd="1" destOrd="0" parTransId="{CE143C9F-7A7D-4C3B-9996-212B7EF4E086}" sibTransId="{9034A3DA-1D71-46AE-9701-43FA49A1F83A}"/>
    <dgm:cxn modelId="{A0E92A43-21F7-40B4-8476-A528352BB314}" type="presOf" srcId="{CD4E1BE2-29FF-4BFF-982E-5E268C540EAF}" destId="{FB989CBD-20A6-4ABB-B692-DDBE7AD6C07A}" srcOrd="0" destOrd="0" presId="urn:microsoft.com/office/officeart/2005/8/layout/chevron2"/>
    <dgm:cxn modelId="{EB24F128-7423-4454-BA97-B8E299F78194}" type="presOf" srcId="{7F98511A-12AD-4C79-BF1E-1F8459E6C3AE}" destId="{D72E1977-F59B-46EC-8AC9-A314AFF0A5DA}" srcOrd="0" destOrd="1" presId="urn:microsoft.com/office/officeart/2005/8/layout/chevron2"/>
    <dgm:cxn modelId="{3412ED1A-86A4-4AA7-9286-3C559F60842C}" srcId="{C1EAC57C-0809-47D8-9570-7FED22BC10F5}" destId="{17D25522-CC6B-4AD6-8D93-10D90FB4552C}" srcOrd="0" destOrd="0" parTransId="{E370F61A-78F5-4819-AFAB-DC6247A1DAD2}" sibTransId="{F030F062-CA48-4BA3-9544-D46838F87A67}"/>
    <dgm:cxn modelId="{79B1D4EF-1D57-43C5-A300-278C7DD1D5D2}" srcId="{E2BA41E8-EFA5-4E66-9E9C-87F37FE98C67}" destId="{7F98511A-12AD-4C79-BF1E-1F8459E6C3AE}" srcOrd="1" destOrd="0" parTransId="{3280483C-FCB1-4C61-900A-F733F91847D2}" sibTransId="{47656AD9-7B87-4C0A-8907-11C515B27ABB}"/>
    <dgm:cxn modelId="{C0FDF60B-3FDE-4342-B9F4-FEC1A7C84DE7}" type="presOf" srcId="{24D24F23-F715-4E87-BCCD-A2FE0E53A6CA}" destId="{1CEDB5F4-F4F1-408F-B264-F7617B170716}" srcOrd="0" destOrd="0" presId="urn:microsoft.com/office/officeart/2005/8/layout/chevron2"/>
    <dgm:cxn modelId="{C59A1B57-9B97-475C-A89A-BB59D39525EB}" srcId="{24D24F23-F715-4E87-BCCD-A2FE0E53A6CA}" destId="{591E2DDF-818A-4D2F-995C-10F3B983BDE1}" srcOrd="3" destOrd="0" parTransId="{FDEA331C-942A-4A37-8309-101F92DFE7D1}" sibTransId="{6C481631-D90E-43E5-ACA5-4D313593C125}"/>
    <dgm:cxn modelId="{B3153123-236B-4D2B-BABC-9C29E3FEE5AE}" srcId="{24D24F23-F715-4E87-BCCD-A2FE0E53A6CA}" destId="{C1EAC57C-0809-47D8-9570-7FED22BC10F5}" srcOrd="0" destOrd="0" parTransId="{43AC0668-E014-40E8-91A7-317FB3E82EAD}" sibTransId="{67E006FC-F8CF-4722-8137-2A75F7BB5828}"/>
    <dgm:cxn modelId="{1E31402B-9636-4161-8A9C-1A3B03F87D22}" type="presOf" srcId="{57D16DC4-4793-44B4-AEC8-64F873726E11}" destId="{1190B6FC-36C8-452A-BA23-79A3076822BC}" srcOrd="0" destOrd="1" presId="urn:microsoft.com/office/officeart/2005/8/layout/chevron2"/>
    <dgm:cxn modelId="{0EA93BCA-814D-4E7A-AFE7-3E44DC19BC27}" srcId="{E2BA41E8-EFA5-4E66-9E9C-87F37FE98C67}" destId="{6859FA13-7CCE-4A57-B050-7C24EA30C2A2}" srcOrd="0" destOrd="0" parTransId="{A7315300-334B-4D54-BBBE-BE5DC8FC3CFD}" sibTransId="{EEA75A7B-2190-4131-8B41-52A87F0714FE}"/>
    <dgm:cxn modelId="{637F4B87-2930-4176-B1B2-6D7EAD83F557}" srcId="{24D24F23-F715-4E87-BCCD-A2FE0E53A6CA}" destId="{F687D579-717B-4812-9C8A-38D55AEADE3B}" srcOrd="2" destOrd="0" parTransId="{2A2C7A20-A28D-4CCA-A9B0-809099D0763A}" sibTransId="{2737A030-911C-4591-A547-C6910819C895}"/>
    <dgm:cxn modelId="{949E6EBB-D060-451A-AA2E-5FBA23E2762D}" type="presOf" srcId="{D91F2CF3-86AB-4DA1-9D95-EF9BF2D52904}" destId="{AB2431DB-91DB-4137-8E84-3D6D37D8A3D9}" srcOrd="0" destOrd="1" presId="urn:microsoft.com/office/officeart/2005/8/layout/chevron2"/>
    <dgm:cxn modelId="{3920747F-52EA-48A9-B7A5-922D56EF3443}" type="presOf" srcId="{D50EB104-85B4-4860-8F56-2538B43A31AE}" destId="{72C51DCD-C696-437A-ABDD-E81CC6F43F83}" srcOrd="0" destOrd="1" presId="urn:microsoft.com/office/officeart/2005/8/layout/chevron2"/>
    <dgm:cxn modelId="{F7BC96B1-9343-41C5-A3B2-7C592AC82ECB}" type="presOf" srcId="{D48BB61D-FA34-4A4C-8516-2812331DD25C}" destId="{8A62A605-AB1B-4BDA-ABED-ABC2E7558FD9}" srcOrd="0" destOrd="0" presId="urn:microsoft.com/office/officeart/2005/8/layout/chevron2"/>
    <dgm:cxn modelId="{D8982F51-4815-4F8B-B097-1F63E896E493}" type="presOf" srcId="{B4C31E7F-D817-4CE1-9B71-E938DD202EDA}" destId="{AB2431DB-91DB-4137-8E84-3D6D37D8A3D9}" srcOrd="0" destOrd="0" presId="urn:microsoft.com/office/officeart/2005/8/layout/chevron2"/>
    <dgm:cxn modelId="{FA28141B-4D11-4DB0-88C7-C874DD4CE8CD}" srcId="{591E2DDF-818A-4D2F-995C-10F3B983BDE1}" destId="{06A45ECA-29F2-455F-8F2E-E75AA7908AEE}" srcOrd="2" destOrd="0" parTransId="{6C080A16-A5B5-48BA-A6B2-A11D72E2B685}" sibTransId="{FCA5CC5A-E826-40D2-93AC-92AEC0B79EC1}"/>
    <dgm:cxn modelId="{EC0C13A3-622D-4A5F-9CD8-F0215E131B6B}" type="presOf" srcId="{9DF1543C-366C-412B-A630-D8614AA98B29}" destId="{1190B6FC-36C8-452A-BA23-79A3076822BC}" srcOrd="0" destOrd="0" presId="urn:microsoft.com/office/officeart/2005/8/layout/chevron2"/>
    <dgm:cxn modelId="{0C635F2E-822A-4CE4-987E-E76CEED10382}" srcId="{F687D579-717B-4812-9C8A-38D55AEADE3B}" destId="{9216B324-D534-48B6-83A8-15515BE6221F}" srcOrd="0" destOrd="0" parTransId="{2EAE126F-5005-476F-A8AE-7276E874FFAD}" sibTransId="{D37A4392-CEEC-4DCB-991E-025D647C25F7}"/>
    <dgm:cxn modelId="{8378A1E1-3148-4D15-8735-A5BC384A4886}" type="presOf" srcId="{E2BA41E8-EFA5-4E66-9E9C-87F37FE98C67}" destId="{5D6DB776-5B1A-46B2-8ED9-F7DB6B558A7C}" srcOrd="0" destOrd="0" presId="urn:microsoft.com/office/officeart/2005/8/layout/chevron2"/>
    <dgm:cxn modelId="{5BA331FF-BA3D-4C13-A704-2C0ECF197F80}" srcId="{24D24F23-F715-4E87-BCCD-A2FE0E53A6CA}" destId="{E2BA41E8-EFA5-4E66-9E9C-87F37FE98C67}" srcOrd="1" destOrd="0" parTransId="{2E9337A3-B28E-4904-A0A6-6FFB3A3FCB4E}" sibTransId="{5F04E33B-095F-4170-9E9C-C84540DFEDC5}"/>
    <dgm:cxn modelId="{F4A7914E-8A32-4599-9DF4-A36E2B727687}" type="presOf" srcId="{F687D579-717B-4812-9C8A-38D55AEADE3B}" destId="{31E102F2-2B4C-47E4-BA9C-E56A3608B234}" srcOrd="0" destOrd="0" presId="urn:microsoft.com/office/officeart/2005/8/layout/chevron2"/>
    <dgm:cxn modelId="{729725A3-D1E6-4F61-B4DF-3137E6E85141}" srcId="{24D24F23-F715-4E87-BCCD-A2FE0E53A6CA}" destId="{DB6888E7-F924-4BBC-B6BC-23D947216692}" srcOrd="4" destOrd="0" parTransId="{8E93C8EF-1637-41CB-B359-8EBB943FBDC5}" sibTransId="{84CEDBFC-FC68-486F-9F31-7DDA7EEE29CF}"/>
    <dgm:cxn modelId="{85FCDFAB-AE1E-4DA3-9A08-E6B6FD66B8AC}" type="presOf" srcId="{17D25522-CC6B-4AD6-8D93-10D90FB4552C}" destId="{AF54D383-77F2-44D1-8FA4-C7E24F6BEFAD}" srcOrd="0" destOrd="0" presId="urn:microsoft.com/office/officeart/2005/8/layout/chevron2"/>
    <dgm:cxn modelId="{AA124557-C06A-406F-BB58-1033A3EB8DD4}" type="presOf" srcId="{C776A0D6-08F9-4457-8590-FA708D7B8FD2}" destId="{72C51DCD-C696-437A-ABDD-E81CC6F43F83}" srcOrd="0" destOrd="2" presId="urn:microsoft.com/office/officeart/2005/8/layout/chevron2"/>
    <dgm:cxn modelId="{C691196A-2FC6-497C-AF34-A37D9E18A91F}" type="presOf" srcId="{DB6888E7-F924-4BBC-B6BC-23D947216692}" destId="{4C341488-F314-499D-B052-D2DDFB1C553E}" srcOrd="0" destOrd="0" presId="urn:microsoft.com/office/officeart/2005/8/layout/chevron2"/>
    <dgm:cxn modelId="{5BF789BB-BF13-4CD9-8E77-C92BAFF18BBB}" srcId="{24D24F23-F715-4E87-BCCD-A2FE0E53A6CA}" destId="{CD4E1BE2-29FF-4BFF-982E-5E268C540EAF}" srcOrd="5" destOrd="0" parTransId="{9AEC2E39-6098-4399-B723-F6498301E914}" sibTransId="{1A99C1A2-4770-43DA-8CBB-F61C2CD14695}"/>
    <dgm:cxn modelId="{AA2C6F1B-FB2E-4053-B5F4-68AC1591535E}" srcId="{E2BA41E8-EFA5-4E66-9E9C-87F37FE98C67}" destId="{21FFDA43-9324-41E7-A0F6-7F35916FE6EF}" srcOrd="2" destOrd="0" parTransId="{E9E0C413-8756-4E33-939B-AD10838A9950}" sibTransId="{CAFFEFBA-C48E-49E1-9AFF-7D23EE0C4FFA}"/>
    <dgm:cxn modelId="{F2A8E9DE-FD77-4643-8D2C-B0636DBB4B4E}" type="presParOf" srcId="{1CEDB5F4-F4F1-408F-B264-F7617B170716}" destId="{4E65DF89-F806-4D6F-B651-A866148BCA1B}" srcOrd="0" destOrd="0" presId="urn:microsoft.com/office/officeart/2005/8/layout/chevron2"/>
    <dgm:cxn modelId="{97B9D388-8E8F-4C71-9AE6-0CB8F9EA5D81}" type="presParOf" srcId="{4E65DF89-F806-4D6F-B651-A866148BCA1B}" destId="{042E9AA1-E0D2-49B8-9CCD-91B7B4DB4305}" srcOrd="0" destOrd="0" presId="urn:microsoft.com/office/officeart/2005/8/layout/chevron2"/>
    <dgm:cxn modelId="{02785869-F219-4205-90B0-3AF3C3A16342}" type="presParOf" srcId="{4E65DF89-F806-4D6F-B651-A866148BCA1B}" destId="{AF54D383-77F2-44D1-8FA4-C7E24F6BEFAD}" srcOrd="1" destOrd="0" presId="urn:microsoft.com/office/officeart/2005/8/layout/chevron2"/>
    <dgm:cxn modelId="{B43757A2-1636-41F6-B1D8-301C25DCC555}" type="presParOf" srcId="{1CEDB5F4-F4F1-408F-B264-F7617B170716}" destId="{FA89EEDA-4B05-4917-A336-31BE11E1E00D}" srcOrd="1" destOrd="0" presId="urn:microsoft.com/office/officeart/2005/8/layout/chevron2"/>
    <dgm:cxn modelId="{CC849083-4F52-4CDA-A406-5AB57705F34A}" type="presParOf" srcId="{1CEDB5F4-F4F1-408F-B264-F7617B170716}" destId="{EE4FE85B-FEB9-48FB-BB3A-9A6E7F92EA36}" srcOrd="2" destOrd="0" presId="urn:microsoft.com/office/officeart/2005/8/layout/chevron2"/>
    <dgm:cxn modelId="{ED06C475-1492-4B57-A6DD-A5FBF10E2814}" type="presParOf" srcId="{EE4FE85B-FEB9-48FB-BB3A-9A6E7F92EA36}" destId="{5D6DB776-5B1A-46B2-8ED9-F7DB6B558A7C}" srcOrd="0" destOrd="0" presId="urn:microsoft.com/office/officeart/2005/8/layout/chevron2"/>
    <dgm:cxn modelId="{E99D582C-6F87-40B1-B33D-12AC2BC01E5F}" type="presParOf" srcId="{EE4FE85B-FEB9-48FB-BB3A-9A6E7F92EA36}" destId="{D72E1977-F59B-46EC-8AC9-A314AFF0A5DA}" srcOrd="1" destOrd="0" presId="urn:microsoft.com/office/officeart/2005/8/layout/chevron2"/>
    <dgm:cxn modelId="{72F5DA29-24CD-4F2F-8140-9402ED3E9D15}" type="presParOf" srcId="{1CEDB5F4-F4F1-408F-B264-F7617B170716}" destId="{1A6641FD-E278-42DC-9706-A0EE22E99D60}" srcOrd="3" destOrd="0" presId="urn:microsoft.com/office/officeart/2005/8/layout/chevron2"/>
    <dgm:cxn modelId="{214AB845-BF2D-491B-8023-1F8A96C67F1B}" type="presParOf" srcId="{1CEDB5F4-F4F1-408F-B264-F7617B170716}" destId="{C3F2D85C-75A2-4F09-AD73-799695864854}" srcOrd="4" destOrd="0" presId="urn:microsoft.com/office/officeart/2005/8/layout/chevron2"/>
    <dgm:cxn modelId="{02731C49-3344-440B-8AE4-1F1AF8B478DB}" type="presParOf" srcId="{C3F2D85C-75A2-4F09-AD73-799695864854}" destId="{31E102F2-2B4C-47E4-BA9C-E56A3608B234}" srcOrd="0" destOrd="0" presId="urn:microsoft.com/office/officeart/2005/8/layout/chevron2"/>
    <dgm:cxn modelId="{D7566FA3-B6E7-4561-8BE8-A0F54C752425}" type="presParOf" srcId="{C3F2D85C-75A2-4F09-AD73-799695864854}" destId="{72C51DCD-C696-437A-ABDD-E81CC6F43F83}" srcOrd="1" destOrd="0" presId="urn:microsoft.com/office/officeart/2005/8/layout/chevron2"/>
    <dgm:cxn modelId="{6D52B5D6-6B3A-4AC9-AAF1-C65FAE745D2A}" type="presParOf" srcId="{1CEDB5F4-F4F1-408F-B264-F7617B170716}" destId="{C5002148-5EB3-4974-8BB7-93DCB1B44228}" srcOrd="5" destOrd="0" presId="urn:microsoft.com/office/officeart/2005/8/layout/chevron2"/>
    <dgm:cxn modelId="{1CD3E773-28EB-4341-9697-80FE7BEE2C02}" type="presParOf" srcId="{1CEDB5F4-F4F1-408F-B264-F7617B170716}" destId="{4A77207E-DEFA-4C9C-836F-461164216B04}" srcOrd="6" destOrd="0" presId="urn:microsoft.com/office/officeart/2005/8/layout/chevron2"/>
    <dgm:cxn modelId="{2797ED61-DF57-40E4-B517-5C66CFBAFCED}" type="presParOf" srcId="{4A77207E-DEFA-4C9C-836F-461164216B04}" destId="{DC071292-E68F-45A6-AC86-6F49E2C94DF5}" srcOrd="0" destOrd="0" presId="urn:microsoft.com/office/officeart/2005/8/layout/chevron2"/>
    <dgm:cxn modelId="{912C4B2B-79ED-4C21-BB18-D63241BC50ED}" type="presParOf" srcId="{4A77207E-DEFA-4C9C-836F-461164216B04}" destId="{1190B6FC-36C8-452A-BA23-79A3076822BC}" srcOrd="1" destOrd="0" presId="urn:microsoft.com/office/officeart/2005/8/layout/chevron2"/>
    <dgm:cxn modelId="{99184ABD-509E-42DF-8459-5DA74ED97A47}" type="presParOf" srcId="{1CEDB5F4-F4F1-408F-B264-F7617B170716}" destId="{FD57F143-F5B6-425D-BB53-950C0FDECD72}" srcOrd="7" destOrd="0" presId="urn:microsoft.com/office/officeart/2005/8/layout/chevron2"/>
    <dgm:cxn modelId="{B0846D88-0FCA-4197-B8FD-AEB61A9B5E9F}" type="presParOf" srcId="{1CEDB5F4-F4F1-408F-B264-F7617B170716}" destId="{7510DF2B-1EC0-4B54-B335-5D048731BFA6}" srcOrd="8" destOrd="0" presId="urn:microsoft.com/office/officeart/2005/8/layout/chevron2"/>
    <dgm:cxn modelId="{F396F1CD-1F5B-41F3-B12F-E038A8663DB3}" type="presParOf" srcId="{7510DF2B-1EC0-4B54-B335-5D048731BFA6}" destId="{4C341488-F314-499D-B052-D2DDFB1C553E}" srcOrd="0" destOrd="0" presId="urn:microsoft.com/office/officeart/2005/8/layout/chevron2"/>
    <dgm:cxn modelId="{D74A7D09-92CA-49FD-AEA9-E59C5A6E4848}" type="presParOf" srcId="{7510DF2B-1EC0-4B54-B335-5D048731BFA6}" destId="{8A62A605-AB1B-4BDA-ABED-ABC2E7558FD9}" srcOrd="1" destOrd="0" presId="urn:microsoft.com/office/officeart/2005/8/layout/chevron2"/>
    <dgm:cxn modelId="{5911CE36-03EB-426B-8369-CDC1ABF89F3E}" type="presParOf" srcId="{1CEDB5F4-F4F1-408F-B264-F7617B170716}" destId="{9F48C0AD-FD83-400C-BDC3-722C64AF027F}" srcOrd="9" destOrd="0" presId="urn:microsoft.com/office/officeart/2005/8/layout/chevron2"/>
    <dgm:cxn modelId="{EE65CB89-250C-4433-8E1D-3F0857380E2F}" type="presParOf" srcId="{1CEDB5F4-F4F1-408F-B264-F7617B170716}" destId="{7E9A9DAF-5DAB-45B4-B318-956A9CB106A6}" srcOrd="10" destOrd="0" presId="urn:microsoft.com/office/officeart/2005/8/layout/chevron2"/>
    <dgm:cxn modelId="{1F4C0E6B-054A-4045-B460-1124776A60CF}" type="presParOf" srcId="{7E9A9DAF-5DAB-45B4-B318-956A9CB106A6}" destId="{FB989CBD-20A6-4ABB-B692-DDBE7AD6C07A}" srcOrd="0" destOrd="0" presId="urn:microsoft.com/office/officeart/2005/8/layout/chevron2"/>
    <dgm:cxn modelId="{F27BDDB6-108E-4A00-A16B-60E2628C9D99}" type="presParOf" srcId="{7E9A9DAF-5DAB-45B4-B318-956A9CB106A6}" destId="{AB2431DB-91DB-4137-8E84-3D6D37D8A3D9}" srcOrd="1" destOrd="0" presId="urn:microsoft.com/office/officeart/2005/8/layout/chevro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FB0B47C-FB89-45B5-B49A-BE1097188947}" type="doc">
      <dgm:prSet loTypeId="urn:microsoft.com/office/officeart/2005/8/layout/default#3" loCatId="list" qsTypeId="urn:microsoft.com/office/officeart/2005/8/quickstyle/simple1" qsCatId="simple" csTypeId="urn:microsoft.com/office/officeart/2005/8/colors/accent1_2" csCatId="accent1" phldr="1"/>
      <dgm:spPr/>
      <dgm:t>
        <a:bodyPr/>
        <a:lstStyle/>
        <a:p>
          <a:endParaRPr lang="ru-RU"/>
        </a:p>
      </dgm:t>
    </dgm:pt>
    <dgm:pt modelId="{FAF741CD-BECB-4A8F-8BA0-2F84EC69A103}">
      <dgm:prSet phldrT="[Текст]">
        <dgm:style>
          <a:lnRef idx="2">
            <a:schemeClr val="accent1"/>
          </a:lnRef>
          <a:fillRef idx="1">
            <a:schemeClr val="lt1"/>
          </a:fillRef>
          <a:effectRef idx="0">
            <a:schemeClr val="accent1"/>
          </a:effectRef>
          <a:fontRef idx="minor">
            <a:schemeClr val="dk1"/>
          </a:fontRef>
        </dgm:style>
      </dgm:prSet>
      <dgm:spPr/>
      <dgm:t>
        <a:bodyPr/>
        <a:lstStyle/>
        <a:p>
          <a:pPr algn="l"/>
          <a:endParaRPr lang="ru-RU"/>
        </a:p>
      </dgm:t>
    </dgm:pt>
    <dgm:pt modelId="{FAACB352-BBEA-4310-972E-13B138BC81E2}" type="parTrans" cxnId="{13A86B13-86CF-43C0-98A6-C983191EFCF1}">
      <dgm:prSet/>
      <dgm:spPr/>
      <dgm:t>
        <a:bodyPr/>
        <a:lstStyle/>
        <a:p>
          <a:endParaRPr lang="ru-RU"/>
        </a:p>
      </dgm:t>
    </dgm:pt>
    <dgm:pt modelId="{61A54D40-F856-4B29-AE2E-655FB67F4011}" type="sibTrans" cxnId="{13A86B13-86CF-43C0-98A6-C983191EFCF1}">
      <dgm:prSet/>
      <dgm:spPr/>
      <dgm:t>
        <a:bodyPr/>
        <a:lstStyle/>
        <a:p>
          <a:endParaRPr lang="ru-RU"/>
        </a:p>
      </dgm:t>
    </dgm:pt>
    <dgm:pt modelId="{BF1DAEAA-D16F-4257-BA72-FB22F555C954}">
      <dgm:prSet phldrT="[Текст]">
        <dgm:style>
          <a:lnRef idx="2">
            <a:schemeClr val="accent1"/>
          </a:lnRef>
          <a:fillRef idx="1">
            <a:schemeClr val="lt1"/>
          </a:fillRef>
          <a:effectRef idx="0">
            <a:schemeClr val="accent1"/>
          </a:effectRef>
          <a:fontRef idx="minor">
            <a:schemeClr val="dk1"/>
          </a:fontRef>
        </dgm:style>
      </dgm:prSet>
      <dgm:spPr/>
      <dgm:t>
        <a:bodyPr/>
        <a:lstStyle/>
        <a:p>
          <a:pPr algn="l"/>
          <a:endParaRPr lang="ru-RU" dirty="0"/>
        </a:p>
      </dgm:t>
    </dgm:pt>
    <dgm:pt modelId="{6950688B-5646-47C5-B8A4-F5F123827237}" type="parTrans" cxnId="{5A13DED4-87A9-411B-88D8-3494BF420168}">
      <dgm:prSet/>
      <dgm:spPr/>
      <dgm:t>
        <a:bodyPr/>
        <a:lstStyle/>
        <a:p>
          <a:endParaRPr lang="ru-RU"/>
        </a:p>
      </dgm:t>
    </dgm:pt>
    <dgm:pt modelId="{56352680-5AA9-4F69-A942-9426EE3562EE}" type="sibTrans" cxnId="{5A13DED4-87A9-411B-88D8-3494BF420168}">
      <dgm:prSet/>
      <dgm:spPr/>
      <dgm:t>
        <a:bodyPr/>
        <a:lstStyle/>
        <a:p>
          <a:endParaRPr lang="ru-RU"/>
        </a:p>
      </dgm:t>
    </dgm:pt>
    <dgm:pt modelId="{A750D6C9-79E5-4B08-B1A0-779AED55BE64}">
      <dgm:prSet phldrT="[Текст]">
        <dgm:style>
          <a:lnRef idx="2">
            <a:schemeClr val="accent1"/>
          </a:lnRef>
          <a:fillRef idx="1">
            <a:schemeClr val="lt1"/>
          </a:fillRef>
          <a:effectRef idx="0">
            <a:schemeClr val="accent1"/>
          </a:effectRef>
          <a:fontRef idx="minor">
            <a:schemeClr val="dk1"/>
          </a:fontRef>
        </dgm:style>
      </dgm:prSet>
      <dgm:spPr/>
      <dgm:t>
        <a:bodyPr/>
        <a:lstStyle/>
        <a:p>
          <a:pPr algn="l"/>
          <a:endParaRPr lang="ru-RU" dirty="0"/>
        </a:p>
      </dgm:t>
    </dgm:pt>
    <dgm:pt modelId="{A49BF86D-DEFA-4E64-BD37-BF14F13B38E5}" type="parTrans" cxnId="{4B932F33-50EC-4F83-BFDD-88B77C24DD2E}">
      <dgm:prSet/>
      <dgm:spPr/>
      <dgm:t>
        <a:bodyPr/>
        <a:lstStyle/>
        <a:p>
          <a:endParaRPr lang="ru-RU"/>
        </a:p>
      </dgm:t>
    </dgm:pt>
    <dgm:pt modelId="{EA7CC63B-B1B4-44FC-809B-4F0745BA8151}" type="sibTrans" cxnId="{4B932F33-50EC-4F83-BFDD-88B77C24DD2E}">
      <dgm:prSet/>
      <dgm:spPr/>
      <dgm:t>
        <a:bodyPr/>
        <a:lstStyle/>
        <a:p>
          <a:endParaRPr lang="ru-RU"/>
        </a:p>
      </dgm:t>
    </dgm:pt>
    <dgm:pt modelId="{08ED1A64-876C-4098-A65E-53EE8AC81FB6}">
      <dgm:prSet phldrT="[Текст]">
        <dgm:style>
          <a:lnRef idx="2">
            <a:schemeClr val="accent1"/>
          </a:lnRef>
          <a:fillRef idx="1">
            <a:schemeClr val="lt1"/>
          </a:fillRef>
          <a:effectRef idx="0">
            <a:schemeClr val="accent1"/>
          </a:effectRef>
          <a:fontRef idx="minor">
            <a:schemeClr val="dk1"/>
          </a:fontRef>
        </dgm:style>
      </dgm:prSet>
      <dgm:spPr/>
      <dgm:t>
        <a:bodyPr/>
        <a:lstStyle/>
        <a:p>
          <a:pPr algn="l"/>
          <a:endParaRPr lang="ru-RU" dirty="0"/>
        </a:p>
      </dgm:t>
    </dgm:pt>
    <dgm:pt modelId="{01EABEAC-A705-4B12-8BFB-D61232B27DF7}" type="parTrans" cxnId="{E96312B6-8DAF-4D68-92A0-0C966D85E840}">
      <dgm:prSet/>
      <dgm:spPr/>
      <dgm:t>
        <a:bodyPr/>
        <a:lstStyle/>
        <a:p>
          <a:endParaRPr lang="ru-RU"/>
        </a:p>
      </dgm:t>
    </dgm:pt>
    <dgm:pt modelId="{F3FDE7A1-7AEC-4A1C-9FD8-5C2BACDE9BA5}" type="sibTrans" cxnId="{E96312B6-8DAF-4D68-92A0-0C966D85E840}">
      <dgm:prSet/>
      <dgm:spPr/>
      <dgm:t>
        <a:bodyPr/>
        <a:lstStyle/>
        <a:p>
          <a:endParaRPr lang="ru-RU"/>
        </a:p>
      </dgm:t>
    </dgm:pt>
    <dgm:pt modelId="{152AF297-2175-4332-ACCB-F2A06F9E99D9}">
      <dgm:prSet custT="1">
        <dgm:style>
          <a:lnRef idx="2">
            <a:schemeClr val="accent1"/>
          </a:lnRef>
          <a:fillRef idx="1">
            <a:schemeClr val="lt1"/>
          </a:fillRef>
          <a:effectRef idx="0">
            <a:schemeClr val="accent1"/>
          </a:effectRef>
          <a:fontRef idx="minor">
            <a:schemeClr val="dk1"/>
          </a:fontRef>
        </dgm:style>
      </dgm:prSet>
      <dgm:spPr/>
      <dgm:t>
        <a:bodyPr/>
        <a:lstStyle/>
        <a:p>
          <a:pPr algn="ctr"/>
          <a:endParaRPr lang="ru-RU" sz="1600" dirty="0" smtClean="0">
            <a:latin typeface="Times New Roman" pitchFamily="18" charset="0"/>
            <a:cs typeface="Times New Roman" pitchFamily="18" charset="0"/>
          </a:endParaRPr>
        </a:p>
        <a:p>
          <a:pPr algn="ctr"/>
          <a:r>
            <a:rPr lang="ru-RU" sz="1600" dirty="0" smtClean="0">
              <a:latin typeface="Times New Roman" pitchFamily="18" charset="0"/>
              <a:cs typeface="Times New Roman" pitchFamily="18" charset="0"/>
            </a:rPr>
            <a:t>Организация (индивидуальный предприниматель), эксплуатирующая ОПО с грузоподъемным краном должна соблюдать требования руководств (инструкций) по эксплуатации имеющихся в наличии кранов и разработать и утвердить распорядительным актом эксплуатирующей организации инструкции с должностными обязанностями, а также поименный перечень лиц, ответственных за промышленную безопасность в организации из числа ее аттестованных специалистов</a:t>
          </a:r>
          <a:endParaRPr lang="ru-RU" sz="1600" dirty="0">
            <a:latin typeface="Times New Roman" pitchFamily="18" charset="0"/>
            <a:cs typeface="Times New Roman" pitchFamily="18" charset="0"/>
          </a:endParaRPr>
        </a:p>
      </dgm:t>
    </dgm:pt>
    <dgm:pt modelId="{4FAB3CF5-D92D-4DF4-9244-15602817A8FB}" type="parTrans" cxnId="{65289ECB-63D5-40CF-B80A-6C54E09C08EF}">
      <dgm:prSet/>
      <dgm:spPr/>
      <dgm:t>
        <a:bodyPr/>
        <a:lstStyle/>
        <a:p>
          <a:endParaRPr lang="ru-RU"/>
        </a:p>
      </dgm:t>
    </dgm:pt>
    <dgm:pt modelId="{ECAFFDAA-5191-4245-A9BA-151C6D710248}" type="sibTrans" cxnId="{65289ECB-63D5-40CF-B80A-6C54E09C08EF}">
      <dgm:prSet/>
      <dgm:spPr/>
      <dgm:t>
        <a:bodyPr/>
        <a:lstStyle/>
        <a:p>
          <a:endParaRPr lang="ru-RU"/>
        </a:p>
      </dgm:t>
    </dgm:pt>
    <dgm:pt modelId="{151F7329-C53A-4A45-A473-04C194FAFE0B}">
      <dgm:prSet>
        <dgm:style>
          <a:lnRef idx="2">
            <a:schemeClr val="accent1"/>
          </a:lnRef>
          <a:fillRef idx="1">
            <a:schemeClr val="lt1"/>
          </a:fillRef>
          <a:effectRef idx="0">
            <a:schemeClr val="accent1"/>
          </a:effectRef>
          <a:fontRef idx="minor">
            <a:schemeClr val="dk1"/>
          </a:fontRef>
        </dgm:style>
      </dgm:prSet>
      <dgm:spPr/>
      <dgm:t>
        <a:bodyPr/>
        <a:lstStyle/>
        <a:p>
          <a:pPr algn="l"/>
          <a:endParaRPr lang="ru-RU" dirty="0"/>
        </a:p>
      </dgm:t>
    </dgm:pt>
    <dgm:pt modelId="{CA5C2DD1-912F-4014-B9AB-7B83A6F94AC6}" type="parTrans" cxnId="{E0D0614F-3706-41DE-BEA5-EE54A673F8B9}">
      <dgm:prSet/>
      <dgm:spPr/>
      <dgm:t>
        <a:bodyPr/>
        <a:lstStyle/>
        <a:p>
          <a:endParaRPr lang="ru-RU"/>
        </a:p>
      </dgm:t>
    </dgm:pt>
    <dgm:pt modelId="{77BD2F68-B953-44B2-B2F8-5FBA3CCACD3A}" type="sibTrans" cxnId="{E0D0614F-3706-41DE-BEA5-EE54A673F8B9}">
      <dgm:prSet/>
      <dgm:spPr/>
      <dgm:t>
        <a:bodyPr/>
        <a:lstStyle/>
        <a:p>
          <a:endParaRPr lang="ru-RU"/>
        </a:p>
      </dgm:t>
    </dgm:pt>
    <dgm:pt modelId="{7F445B61-E1F1-4F8A-8286-A26A623C79FD}">
      <dgm:prSet custT="1">
        <dgm:style>
          <a:lnRef idx="2">
            <a:schemeClr val="accent1"/>
          </a:lnRef>
          <a:fillRef idx="1">
            <a:schemeClr val="lt1"/>
          </a:fillRef>
          <a:effectRef idx="0">
            <a:schemeClr val="accent1"/>
          </a:effectRef>
          <a:fontRef idx="minor">
            <a:schemeClr val="dk1"/>
          </a:fontRef>
        </dgm:style>
      </dgm:prSet>
      <dgm:spPr/>
      <dgm:t>
        <a:bodyPr/>
        <a:lstStyle/>
        <a:p>
          <a:r>
            <a:rPr lang="ru-RU" sz="1600" dirty="0" smtClean="0">
              <a:latin typeface="Times New Roman" pitchFamily="18" charset="0"/>
              <a:cs typeface="Times New Roman" pitchFamily="18" charset="0"/>
            </a:rPr>
            <a:t>Периодическая проверка знаний должностных инструкций и ФНП у специалистов, ответственных за осуществление производственного контроля при эксплуатации ПС, специалистов, ответственных за содержание ПС в работоспособном состоянии, и специалистов, ответственных за безопасное производство работ, должна осуществляться в соответствии с распорядительным актом эксплуатирующей организации и проводиться ее комиссией</a:t>
          </a:r>
          <a:endParaRPr lang="ru-RU" sz="1600" dirty="0">
            <a:latin typeface="Times New Roman" pitchFamily="18" charset="0"/>
            <a:cs typeface="Times New Roman" pitchFamily="18" charset="0"/>
          </a:endParaRPr>
        </a:p>
      </dgm:t>
    </dgm:pt>
    <dgm:pt modelId="{E710722F-B015-489C-837A-6481AE142071}" type="parTrans" cxnId="{A790C8B7-F58A-46C7-86FE-FB83170F704D}">
      <dgm:prSet/>
      <dgm:spPr/>
      <dgm:t>
        <a:bodyPr/>
        <a:lstStyle/>
        <a:p>
          <a:endParaRPr lang="ru-RU"/>
        </a:p>
      </dgm:t>
    </dgm:pt>
    <dgm:pt modelId="{EB9AB5D8-AD7B-4A72-9C9A-30941D173A3A}" type="sibTrans" cxnId="{A790C8B7-F58A-46C7-86FE-FB83170F704D}">
      <dgm:prSet/>
      <dgm:spPr/>
      <dgm:t>
        <a:bodyPr/>
        <a:lstStyle/>
        <a:p>
          <a:endParaRPr lang="ru-RU"/>
        </a:p>
      </dgm:t>
    </dgm:pt>
    <dgm:pt modelId="{1E47B437-DD91-41D8-A09F-D55C715741A5}" type="pres">
      <dgm:prSet presAssocID="{7FB0B47C-FB89-45B5-B49A-BE1097188947}" presName="diagram" presStyleCnt="0">
        <dgm:presLayoutVars>
          <dgm:dir/>
          <dgm:resizeHandles val="exact"/>
        </dgm:presLayoutVars>
      </dgm:prSet>
      <dgm:spPr/>
      <dgm:t>
        <a:bodyPr/>
        <a:lstStyle/>
        <a:p>
          <a:endParaRPr lang="ru-RU"/>
        </a:p>
      </dgm:t>
    </dgm:pt>
    <dgm:pt modelId="{D0A91ED5-7541-4E41-AE5A-E1D26C41BF68}" type="pres">
      <dgm:prSet presAssocID="{7F445B61-E1F1-4F8A-8286-A26A623C79FD}" presName="node" presStyleLbl="node1" presStyleIdx="0" presStyleCnt="2" custScaleY="152015">
        <dgm:presLayoutVars>
          <dgm:bulletEnabled val="1"/>
        </dgm:presLayoutVars>
      </dgm:prSet>
      <dgm:spPr/>
      <dgm:t>
        <a:bodyPr/>
        <a:lstStyle/>
        <a:p>
          <a:endParaRPr lang="ru-RU"/>
        </a:p>
      </dgm:t>
    </dgm:pt>
    <dgm:pt modelId="{196FD917-0FC1-4807-B234-F3FEA8DF516A}" type="pres">
      <dgm:prSet presAssocID="{EB9AB5D8-AD7B-4A72-9C9A-30941D173A3A}" presName="sibTrans" presStyleCnt="0"/>
      <dgm:spPr/>
    </dgm:pt>
    <dgm:pt modelId="{4BC465D2-5DB9-4DAA-BD22-CBBDAAF05025}" type="pres">
      <dgm:prSet presAssocID="{152AF297-2175-4332-ACCB-F2A06F9E99D9}" presName="node" presStyleLbl="node1" presStyleIdx="1" presStyleCnt="2" custScaleY="152015" custLinFactNeighborX="470" custLinFactNeighborY="0">
        <dgm:presLayoutVars>
          <dgm:bulletEnabled val="1"/>
        </dgm:presLayoutVars>
      </dgm:prSet>
      <dgm:spPr/>
      <dgm:t>
        <a:bodyPr/>
        <a:lstStyle/>
        <a:p>
          <a:endParaRPr lang="ru-RU"/>
        </a:p>
      </dgm:t>
    </dgm:pt>
  </dgm:ptLst>
  <dgm:cxnLst>
    <dgm:cxn modelId="{E3052B73-3EB6-4B79-BABB-387EEAAC1FC2}" type="presOf" srcId="{BF1DAEAA-D16F-4257-BA72-FB22F555C954}" destId="{4BC465D2-5DB9-4DAA-BD22-CBBDAAF05025}" srcOrd="0" destOrd="3" presId="urn:microsoft.com/office/officeart/2005/8/layout/default#3"/>
    <dgm:cxn modelId="{3AA13088-FC81-4BD7-A9A5-241D8E49B0E7}" type="presOf" srcId="{7FB0B47C-FB89-45B5-B49A-BE1097188947}" destId="{1E47B437-DD91-41D8-A09F-D55C715741A5}" srcOrd="0" destOrd="0" presId="urn:microsoft.com/office/officeart/2005/8/layout/default#3"/>
    <dgm:cxn modelId="{6618EE19-8E95-4DE9-B272-B1C074428640}" type="presOf" srcId="{152AF297-2175-4332-ACCB-F2A06F9E99D9}" destId="{4BC465D2-5DB9-4DAA-BD22-CBBDAAF05025}" srcOrd="0" destOrd="0" presId="urn:microsoft.com/office/officeart/2005/8/layout/default#3"/>
    <dgm:cxn modelId="{5A13DED4-87A9-411B-88D8-3494BF420168}" srcId="{FAF741CD-BECB-4A8F-8BA0-2F84EC69A103}" destId="{BF1DAEAA-D16F-4257-BA72-FB22F555C954}" srcOrd="0" destOrd="0" parTransId="{6950688B-5646-47C5-B8A4-F5F123827237}" sibTransId="{56352680-5AA9-4F69-A942-9426EE3562EE}"/>
    <dgm:cxn modelId="{E0D0614F-3706-41DE-BEA5-EE54A673F8B9}" srcId="{152AF297-2175-4332-ACCB-F2A06F9E99D9}" destId="{151F7329-C53A-4A45-A473-04C194FAFE0B}" srcOrd="0" destOrd="0" parTransId="{CA5C2DD1-912F-4014-B9AB-7B83A6F94AC6}" sibTransId="{77BD2F68-B953-44B2-B2F8-5FBA3CCACD3A}"/>
    <dgm:cxn modelId="{A790C8B7-F58A-46C7-86FE-FB83170F704D}" srcId="{7FB0B47C-FB89-45B5-B49A-BE1097188947}" destId="{7F445B61-E1F1-4F8A-8286-A26A623C79FD}" srcOrd="0" destOrd="0" parTransId="{E710722F-B015-489C-837A-6481AE142071}" sibTransId="{EB9AB5D8-AD7B-4A72-9C9A-30941D173A3A}"/>
    <dgm:cxn modelId="{E96312B6-8DAF-4D68-92A0-0C966D85E840}" srcId="{FAF741CD-BECB-4A8F-8BA0-2F84EC69A103}" destId="{08ED1A64-876C-4098-A65E-53EE8AC81FB6}" srcOrd="2" destOrd="0" parTransId="{01EABEAC-A705-4B12-8BFB-D61232B27DF7}" sibTransId="{F3FDE7A1-7AEC-4A1C-9FD8-5C2BACDE9BA5}"/>
    <dgm:cxn modelId="{9EDF3A8F-411C-4DDD-9969-8126DC3E2AD4}" type="presOf" srcId="{7F445B61-E1F1-4F8A-8286-A26A623C79FD}" destId="{D0A91ED5-7541-4E41-AE5A-E1D26C41BF68}" srcOrd="0" destOrd="0" presId="urn:microsoft.com/office/officeart/2005/8/layout/default#3"/>
    <dgm:cxn modelId="{71090319-7B1D-48E2-84D4-8351CB2E4F17}" type="presOf" srcId="{08ED1A64-876C-4098-A65E-53EE8AC81FB6}" destId="{4BC465D2-5DB9-4DAA-BD22-CBBDAAF05025}" srcOrd="0" destOrd="5" presId="urn:microsoft.com/office/officeart/2005/8/layout/default#3"/>
    <dgm:cxn modelId="{370C73D8-FDDF-4B15-8C7B-8F8936C46FB3}" type="presOf" srcId="{A750D6C9-79E5-4B08-B1A0-779AED55BE64}" destId="{4BC465D2-5DB9-4DAA-BD22-CBBDAAF05025}" srcOrd="0" destOrd="4" presId="urn:microsoft.com/office/officeart/2005/8/layout/default#3"/>
    <dgm:cxn modelId="{7F0B3A9A-0F89-4EB3-A3CC-A6E56174A0EF}" type="presOf" srcId="{151F7329-C53A-4A45-A473-04C194FAFE0B}" destId="{4BC465D2-5DB9-4DAA-BD22-CBBDAAF05025}" srcOrd="0" destOrd="1" presId="urn:microsoft.com/office/officeart/2005/8/layout/default#3"/>
    <dgm:cxn modelId="{65289ECB-63D5-40CF-B80A-6C54E09C08EF}" srcId="{7FB0B47C-FB89-45B5-B49A-BE1097188947}" destId="{152AF297-2175-4332-ACCB-F2A06F9E99D9}" srcOrd="1" destOrd="0" parTransId="{4FAB3CF5-D92D-4DF4-9244-15602817A8FB}" sibTransId="{ECAFFDAA-5191-4245-A9BA-151C6D710248}"/>
    <dgm:cxn modelId="{3203E27B-B030-483F-A647-7CA358CB0670}" type="presOf" srcId="{FAF741CD-BECB-4A8F-8BA0-2F84EC69A103}" destId="{4BC465D2-5DB9-4DAA-BD22-CBBDAAF05025}" srcOrd="0" destOrd="2" presId="urn:microsoft.com/office/officeart/2005/8/layout/default#3"/>
    <dgm:cxn modelId="{13A86B13-86CF-43C0-98A6-C983191EFCF1}" srcId="{152AF297-2175-4332-ACCB-F2A06F9E99D9}" destId="{FAF741CD-BECB-4A8F-8BA0-2F84EC69A103}" srcOrd="1" destOrd="0" parTransId="{FAACB352-BBEA-4310-972E-13B138BC81E2}" sibTransId="{61A54D40-F856-4B29-AE2E-655FB67F4011}"/>
    <dgm:cxn modelId="{4B932F33-50EC-4F83-BFDD-88B77C24DD2E}" srcId="{FAF741CD-BECB-4A8F-8BA0-2F84EC69A103}" destId="{A750D6C9-79E5-4B08-B1A0-779AED55BE64}" srcOrd="1" destOrd="0" parTransId="{A49BF86D-DEFA-4E64-BD37-BF14F13B38E5}" sibTransId="{EA7CC63B-B1B4-44FC-809B-4F0745BA8151}"/>
    <dgm:cxn modelId="{05D23D29-34D8-47BC-89BB-AAB7ED500DBE}" type="presParOf" srcId="{1E47B437-DD91-41D8-A09F-D55C715741A5}" destId="{D0A91ED5-7541-4E41-AE5A-E1D26C41BF68}" srcOrd="0" destOrd="0" presId="urn:microsoft.com/office/officeart/2005/8/layout/default#3"/>
    <dgm:cxn modelId="{FB1F8AD2-D0ED-4158-8C41-A258CEE6DD3B}" type="presParOf" srcId="{1E47B437-DD91-41D8-A09F-D55C715741A5}" destId="{196FD917-0FC1-4807-B234-F3FEA8DF516A}" srcOrd="1" destOrd="0" presId="urn:microsoft.com/office/officeart/2005/8/layout/default#3"/>
    <dgm:cxn modelId="{CC172AAF-2A97-45C1-A1D2-6683CD87B042}" type="presParOf" srcId="{1E47B437-DD91-41D8-A09F-D55C715741A5}" destId="{4BC465D2-5DB9-4DAA-BD22-CBBDAAF05025}" srcOrd="2" destOrd="0" presId="urn:microsoft.com/office/officeart/2005/8/layout/defaul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9F8ED48-CDCF-4FEF-AD0B-F2CC0CE2C6AB}" type="doc">
      <dgm:prSet loTypeId="urn:microsoft.com/office/officeart/2005/8/layout/default#4" loCatId="list" qsTypeId="urn:microsoft.com/office/officeart/2005/8/quickstyle/simple1" qsCatId="simple" csTypeId="urn:microsoft.com/office/officeart/2005/8/colors/accent1_2" csCatId="accent1" phldr="1"/>
      <dgm:spPr/>
      <dgm:t>
        <a:bodyPr/>
        <a:lstStyle/>
        <a:p>
          <a:endParaRPr lang="ru-RU"/>
        </a:p>
      </dgm:t>
    </dgm:pt>
    <dgm:pt modelId="{45312A7E-CE3E-4F12-B6D7-0D2A0A0FEE56}">
      <dgm:prSet phldrT="[Текст]" custT="1">
        <dgm:style>
          <a:lnRef idx="2">
            <a:schemeClr val="accent1"/>
          </a:lnRef>
          <a:fillRef idx="1">
            <a:schemeClr val="lt1"/>
          </a:fillRef>
          <a:effectRef idx="0">
            <a:schemeClr val="accent1"/>
          </a:effectRef>
          <a:fontRef idx="minor">
            <a:schemeClr val="dk1"/>
          </a:fontRef>
        </dgm:style>
      </dgm:prSet>
      <dgm:spPr/>
      <dgm:t>
        <a:bodyPr/>
        <a:lstStyle/>
        <a:p>
          <a:pPr algn="ctr"/>
          <a:r>
            <a:rPr lang="ru-RU" sz="1600" dirty="0" smtClean="0">
              <a:latin typeface="Times New Roman" pitchFamily="18" charset="0"/>
              <a:cs typeface="Times New Roman" pitchFamily="18" charset="0"/>
            </a:rPr>
            <a:t>Эксплуатирующей организацией должны быть разработаны способы правильной </a:t>
          </a:r>
          <a:r>
            <a:rPr lang="ru-RU" sz="1600" dirty="0" err="1" smtClean="0">
              <a:latin typeface="Times New Roman" pitchFamily="18" charset="0"/>
              <a:cs typeface="Times New Roman" pitchFamily="18" charset="0"/>
            </a:rPr>
            <a:t>строповки</a:t>
          </a:r>
          <a:r>
            <a:rPr lang="ru-RU" sz="1600" dirty="0" smtClean="0">
              <a:latin typeface="Times New Roman" pitchFamily="18" charset="0"/>
              <a:cs typeface="Times New Roman" pitchFamily="18" charset="0"/>
            </a:rPr>
            <a:t> и зацепки грузов, которым должны быть обучены стропальщики</a:t>
          </a:r>
        </a:p>
        <a:p>
          <a:pPr algn="l"/>
          <a:endParaRPr lang="ru-RU" sz="1300" dirty="0"/>
        </a:p>
      </dgm:t>
    </dgm:pt>
    <dgm:pt modelId="{CD515435-E2D8-47C3-B16F-0DF1662C8910}" type="parTrans" cxnId="{CCAD1F11-1CD7-43D9-882F-F135655A2288}">
      <dgm:prSet/>
      <dgm:spPr/>
      <dgm:t>
        <a:bodyPr/>
        <a:lstStyle/>
        <a:p>
          <a:endParaRPr lang="ru-RU"/>
        </a:p>
      </dgm:t>
    </dgm:pt>
    <dgm:pt modelId="{54D0A167-A9C3-4966-B4DB-818BE47FECAB}" type="sibTrans" cxnId="{CCAD1F11-1CD7-43D9-882F-F135655A2288}">
      <dgm:prSet/>
      <dgm:spPr/>
      <dgm:t>
        <a:bodyPr/>
        <a:lstStyle/>
        <a:p>
          <a:endParaRPr lang="ru-RU"/>
        </a:p>
      </dgm:t>
    </dgm:pt>
    <dgm:pt modelId="{D6AD4207-B9F8-4CCA-8E10-3D7A8865BB5E}">
      <dgm:prSet phldrT="[Текст]"/>
      <dgm:spPr/>
      <dgm:t>
        <a:bodyPr/>
        <a:lstStyle/>
        <a:p>
          <a:pPr algn="l"/>
          <a:endParaRPr lang="ru-RU" dirty="0"/>
        </a:p>
      </dgm:t>
    </dgm:pt>
    <dgm:pt modelId="{158FACD4-A392-4B43-9E6F-6295A6665DE4}" type="parTrans" cxnId="{728E2383-8F4F-45F1-BD36-FE335198BB6E}">
      <dgm:prSet/>
      <dgm:spPr/>
      <dgm:t>
        <a:bodyPr/>
        <a:lstStyle/>
        <a:p>
          <a:endParaRPr lang="ru-RU"/>
        </a:p>
      </dgm:t>
    </dgm:pt>
    <dgm:pt modelId="{D34268C3-C17F-4644-89A9-72758943554F}" type="sibTrans" cxnId="{728E2383-8F4F-45F1-BD36-FE335198BB6E}">
      <dgm:prSet/>
      <dgm:spPr/>
      <dgm:t>
        <a:bodyPr/>
        <a:lstStyle/>
        <a:p>
          <a:endParaRPr lang="ru-RU"/>
        </a:p>
      </dgm:t>
    </dgm:pt>
    <dgm:pt modelId="{DDB596F2-713A-49DC-A92A-C39B2858DC58}">
      <dgm:prSet phldrT="[Текст]" custT="1">
        <dgm:style>
          <a:lnRef idx="2">
            <a:schemeClr val="accent1"/>
          </a:lnRef>
          <a:fillRef idx="1">
            <a:schemeClr val="lt1"/>
          </a:fillRef>
          <a:effectRef idx="0">
            <a:schemeClr val="accent1"/>
          </a:effectRef>
          <a:fontRef idx="minor">
            <a:schemeClr val="dk1"/>
          </a:fontRef>
        </dgm:style>
      </dgm:prSet>
      <dgm:spPr/>
      <dgm:t>
        <a:bodyPr/>
        <a:lstStyle/>
        <a:p>
          <a:r>
            <a:rPr lang="ru-RU" sz="1600" dirty="0" smtClean="0">
              <a:latin typeface="Times New Roman" pitchFamily="18" charset="0"/>
              <a:cs typeface="Times New Roman" pitchFamily="18" charset="0"/>
            </a:rPr>
            <a:t>Руководство морских и речных портов обязано обеспечить производство погрузочно-разгрузочных работ с применением кранов по утвержденным им технологическим картам</a:t>
          </a:r>
        </a:p>
        <a:p>
          <a:endParaRPr lang="ru-RU" sz="1300" dirty="0"/>
        </a:p>
      </dgm:t>
    </dgm:pt>
    <dgm:pt modelId="{DBFB5F4E-30BB-4405-9304-46B03A97547A}" type="parTrans" cxnId="{94AB15D1-9AE7-48AE-823D-35629B93C920}">
      <dgm:prSet/>
      <dgm:spPr/>
      <dgm:t>
        <a:bodyPr/>
        <a:lstStyle/>
        <a:p>
          <a:endParaRPr lang="ru-RU"/>
        </a:p>
      </dgm:t>
    </dgm:pt>
    <dgm:pt modelId="{0922EB2B-5BD2-4F7F-93C1-3F553B609BCE}" type="sibTrans" cxnId="{94AB15D1-9AE7-48AE-823D-35629B93C920}">
      <dgm:prSet/>
      <dgm:spPr/>
      <dgm:t>
        <a:bodyPr/>
        <a:lstStyle/>
        <a:p>
          <a:endParaRPr lang="ru-RU"/>
        </a:p>
      </dgm:t>
    </dgm:pt>
    <dgm:pt modelId="{C310B4B4-00F9-42AD-B65E-474317D34335}">
      <dgm:prSet phldrT="[Текст]" custT="1">
        <dgm:style>
          <a:lnRef idx="2">
            <a:schemeClr val="accent1"/>
          </a:lnRef>
          <a:fillRef idx="1">
            <a:schemeClr val="lt1"/>
          </a:fillRef>
          <a:effectRef idx="0">
            <a:schemeClr val="accent1"/>
          </a:effectRef>
          <a:fontRef idx="minor">
            <a:schemeClr val="dk1"/>
          </a:fontRef>
        </dgm:style>
      </dgm:prSet>
      <dgm:spPr/>
      <dgm:t>
        <a:bodyPr/>
        <a:lstStyle/>
        <a:p>
          <a:endParaRPr lang="ru-RU" sz="1600" dirty="0" smtClean="0">
            <a:latin typeface="Times New Roman" pitchFamily="18" charset="0"/>
            <a:cs typeface="Times New Roman" pitchFamily="18" charset="0"/>
          </a:endParaRPr>
        </a:p>
        <a:p>
          <a:r>
            <a:rPr lang="ru-RU" sz="1600" dirty="0" smtClean="0">
              <a:latin typeface="Times New Roman" pitchFamily="18" charset="0"/>
              <a:cs typeface="Times New Roman" pitchFamily="18" charset="0"/>
            </a:rPr>
            <a:t>Эксплуатирующей организацией также должны быть разработаны способы обвязки деталей и узлов машин, перемещаемых кранами во время их монтажа, демонтажа и ремонта, с указанием применяемых при этом приспособлений, а также способов безопасной кантовки грузов, когда такая операция производится с применением крана</a:t>
          </a:r>
        </a:p>
        <a:p>
          <a:endParaRPr lang="ru-RU" sz="1000" dirty="0"/>
        </a:p>
      </dgm:t>
    </dgm:pt>
    <dgm:pt modelId="{38B328A7-7F7E-45AC-A249-0ECEA28EC2EB}" type="parTrans" cxnId="{BBEEC43D-B097-49F4-BDE3-C9C0804A2C30}">
      <dgm:prSet/>
      <dgm:spPr/>
      <dgm:t>
        <a:bodyPr/>
        <a:lstStyle/>
        <a:p>
          <a:endParaRPr lang="ru-RU"/>
        </a:p>
      </dgm:t>
    </dgm:pt>
    <dgm:pt modelId="{43D11D2E-7A30-4DC1-B376-484AFE34257C}" type="sibTrans" cxnId="{BBEEC43D-B097-49F4-BDE3-C9C0804A2C30}">
      <dgm:prSet/>
      <dgm:spPr/>
      <dgm:t>
        <a:bodyPr/>
        <a:lstStyle/>
        <a:p>
          <a:endParaRPr lang="ru-RU"/>
        </a:p>
      </dgm:t>
    </dgm:pt>
    <dgm:pt modelId="{2DE97B2E-AB69-43C8-9561-1B85B5464B77}">
      <dgm:prSet phldrT="[Текст]" custT="1">
        <dgm:style>
          <a:lnRef idx="2">
            <a:schemeClr val="accent1"/>
          </a:lnRef>
          <a:fillRef idx="1">
            <a:schemeClr val="lt1"/>
          </a:fillRef>
          <a:effectRef idx="0">
            <a:schemeClr val="accent1"/>
          </a:effectRef>
          <a:fontRef idx="minor">
            <a:schemeClr val="dk1"/>
          </a:fontRef>
        </dgm:style>
      </dgm:prSet>
      <dgm:spPr/>
      <dgm:t>
        <a:bodyPr/>
        <a:lstStyle/>
        <a:p>
          <a:r>
            <a:rPr lang="ru-RU" sz="1600" dirty="0" smtClean="0">
              <a:latin typeface="Times New Roman" pitchFamily="18" charset="0"/>
              <a:cs typeface="Times New Roman" pitchFamily="18" charset="0"/>
            </a:rPr>
            <a:t>Схемы </a:t>
          </a:r>
          <a:r>
            <a:rPr lang="ru-RU" sz="1600" dirty="0" err="1" smtClean="0">
              <a:latin typeface="Times New Roman" pitchFamily="18" charset="0"/>
              <a:cs typeface="Times New Roman" pitchFamily="18" charset="0"/>
            </a:rPr>
            <a:t>строповки</a:t>
          </a:r>
          <a:r>
            <a:rPr lang="ru-RU" sz="1600" dirty="0" smtClean="0">
              <a:latin typeface="Times New Roman" pitchFamily="18" charset="0"/>
              <a:cs typeface="Times New Roman" pitchFamily="18" charset="0"/>
            </a:rPr>
            <a:t> и кантовки грузов и перечень применяемых грузозахватных приспособлений должны быть приведены в технологических регламентах. Перемещение груза, на который не разработаны схемы </a:t>
          </a:r>
          <a:r>
            <a:rPr lang="ru-RU" sz="1600" dirty="0" err="1" smtClean="0">
              <a:latin typeface="Times New Roman" pitchFamily="18" charset="0"/>
              <a:cs typeface="Times New Roman" pitchFamily="18" charset="0"/>
            </a:rPr>
            <a:t>строповки</a:t>
          </a:r>
          <a:r>
            <a:rPr lang="ru-RU" sz="1600" dirty="0" smtClean="0">
              <a:latin typeface="Times New Roman" pitchFamily="18" charset="0"/>
              <a:cs typeface="Times New Roman" pitchFamily="18" charset="0"/>
            </a:rPr>
            <a:t>, должно производиться в присутствии и под руководством специалиста, ответственного за безопасное производство работ с применением ПС</a:t>
          </a:r>
          <a:endParaRPr lang="ru-RU" sz="1600" dirty="0">
            <a:latin typeface="Times New Roman" pitchFamily="18" charset="0"/>
            <a:cs typeface="Times New Roman" pitchFamily="18" charset="0"/>
          </a:endParaRPr>
        </a:p>
      </dgm:t>
    </dgm:pt>
    <dgm:pt modelId="{C0A2CB94-94AD-43D1-B029-72885AA1FAB5}" type="parTrans" cxnId="{F584B394-6FFC-40C0-9F04-26390ED2ABB4}">
      <dgm:prSet/>
      <dgm:spPr/>
      <dgm:t>
        <a:bodyPr/>
        <a:lstStyle/>
        <a:p>
          <a:endParaRPr lang="ru-RU"/>
        </a:p>
      </dgm:t>
    </dgm:pt>
    <dgm:pt modelId="{DBA769AF-9D22-473B-A47D-D60D2D231F93}" type="sibTrans" cxnId="{F584B394-6FFC-40C0-9F04-26390ED2ABB4}">
      <dgm:prSet/>
      <dgm:spPr/>
      <dgm:t>
        <a:bodyPr/>
        <a:lstStyle/>
        <a:p>
          <a:endParaRPr lang="ru-RU"/>
        </a:p>
      </dgm:t>
    </dgm:pt>
    <dgm:pt modelId="{9DDFCDEB-8569-4E86-9F40-549C3C583A0C}">
      <dgm:prSet custT="1">
        <dgm:style>
          <a:lnRef idx="2">
            <a:schemeClr val="accent1"/>
          </a:lnRef>
          <a:fillRef idx="1">
            <a:schemeClr val="lt1"/>
          </a:fillRef>
          <a:effectRef idx="0">
            <a:schemeClr val="accent1"/>
          </a:effectRef>
          <a:fontRef idx="minor">
            <a:schemeClr val="dk1"/>
          </a:fontRef>
        </dgm:style>
      </dgm:prSet>
      <dgm:spPr/>
      <dgm:t>
        <a:bodyPr/>
        <a:lstStyle/>
        <a:p>
          <a:r>
            <a:rPr lang="ru-RU" sz="1600" dirty="0" smtClean="0">
              <a:latin typeface="Times New Roman" pitchFamily="18" charset="0"/>
              <a:cs typeface="Times New Roman" pitchFamily="18" charset="0"/>
            </a:rPr>
            <a:t>Схемы </a:t>
          </a:r>
          <a:r>
            <a:rPr lang="ru-RU" sz="1600" dirty="0" err="1" smtClean="0">
              <a:latin typeface="Times New Roman" pitchFamily="18" charset="0"/>
              <a:cs typeface="Times New Roman" pitchFamily="18" charset="0"/>
            </a:rPr>
            <a:t>строповки</a:t>
          </a:r>
          <a:r>
            <a:rPr lang="ru-RU" sz="1600" dirty="0" smtClean="0">
              <a:latin typeface="Times New Roman" pitchFamily="18" charset="0"/>
              <a:cs typeface="Times New Roman" pitchFamily="18" charset="0"/>
            </a:rPr>
            <a:t>, графическое изображение способов </a:t>
          </a:r>
          <a:r>
            <a:rPr lang="ru-RU" sz="1600" dirty="0" err="1" smtClean="0">
              <a:latin typeface="Times New Roman" pitchFamily="18" charset="0"/>
              <a:cs typeface="Times New Roman" pitchFamily="18" charset="0"/>
            </a:rPr>
            <a:t>строповки</a:t>
          </a:r>
          <a:r>
            <a:rPr lang="ru-RU" sz="1600" dirty="0" smtClean="0">
              <a:latin typeface="Times New Roman" pitchFamily="18" charset="0"/>
              <a:cs typeface="Times New Roman" pitchFamily="18" charset="0"/>
            </a:rPr>
            <a:t> и зацепки грузов должны быть выданы на руки стропальщикам и крановщикам или вывешены в местах производства работ</a:t>
          </a:r>
          <a:endParaRPr lang="ru-RU" sz="1600" dirty="0">
            <a:latin typeface="Times New Roman" pitchFamily="18" charset="0"/>
            <a:cs typeface="Times New Roman" pitchFamily="18" charset="0"/>
          </a:endParaRPr>
        </a:p>
      </dgm:t>
    </dgm:pt>
    <dgm:pt modelId="{07F01D03-80D7-4EF3-B35F-748422A212C4}" type="parTrans" cxnId="{F1EB7C09-8E63-4A8B-AC33-719D217C7F11}">
      <dgm:prSet/>
      <dgm:spPr/>
      <dgm:t>
        <a:bodyPr/>
        <a:lstStyle/>
        <a:p>
          <a:endParaRPr lang="ru-RU"/>
        </a:p>
      </dgm:t>
    </dgm:pt>
    <dgm:pt modelId="{008F5A41-061D-4891-95E5-55D16E3309D5}" type="sibTrans" cxnId="{F1EB7C09-8E63-4A8B-AC33-719D217C7F11}">
      <dgm:prSet/>
      <dgm:spPr/>
      <dgm:t>
        <a:bodyPr/>
        <a:lstStyle/>
        <a:p>
          <a:endParaRPr lang="ru-RU"/>
        </a:p>
      </dgm:t>
    </dgm:pt>
    <dgm:pt modelId="{F6C0A70A-A092-425A-889C-5F77300797CA}" type="pres">
      <dgm:prSet presAssocID="{69F8ED48-CDCF-4FEF-AD0B-F2CC0CE2C6AB}" presName="diagram" presStyleCnt="0">
        <dgm:presLayoutVars>
          <dgm:dir/>
          <dgm:resizeHandles val="exact"/>
        </dgm:presLayoutVars>
      </dgm:prSet>
      <dgm:spPr/>
      <dgm:t>
        <a:bodyPr/>
        <a:lstStyle/>
        <a:p>
          <a:endParaRPr lang="ru-RU"/>
        </a:p>
      </dgm:t>
    </dgm:pt>
    <dgm:pt modelId="{C90C1138-BDDC-452C-B7C5-4BA88AA2B8A0}" type="pres">
      <dgm:prSet presAssocID="{45312A7E-CE3E-4F12-B6D7-0D2A0A0FEE56}" presName="node" presStyleLbl="node1" presStyleIdx="0" presStyleCnt="5" custScaleX="98428" custScaleY="110939" custLinFactX="100000" custLinFactNeighborX="117276" custLinFactNeighborY="-50181">
        <dgm:presLayoutVars>
          <dgm:bulletEnabled val="1"/>
        </dgm:presLayoutVars>
      </dgm:prSet>
      <dgm:spPr/>
      <dgm:t>
        <a:bodyPr/>
        <a:lstStyle/>
        <a:p>
          <a:endParaRPr lang="ru-RU"/>
        </a:p>
      </dgm:t>
    </dgm:pt>
    <dgm:pt modelId="{CA24E4BA-7E93-4092-B077-6DD2B57471E6}" type="pres">
      <dgm:prSet presAssocID="{54D0A167-A9C3-4966-B4DB-818BE47FECAB}" presName="sibTrans" presStyleCnt="0"/>
      <dgm:spPr/>
    </dgm:pt>
    <dgm:pt modelId="{1820AD46-932B-4F2A-8393-05F157C97B20}" type="pres">
      <dgm:prSet presAssocID="{9DDFCDEB-8569-4E86-9F40-549C3C583A0C}" presName="node" presStyleLbl="node1" presStyleIdx="1" presStyleCnt="5" custScaleX="100000" custScaleY="123868" custLinFactNeighborX="-639" custLinFactNeighborY="2711">
        <dgm:presLayoutVars>
          <dgm:bulletEnabled val="1"/>
        </dgm:presLayoutVars>
      </dgm:prSet>
      <dgm:spPr/>
      <dgm:t>
        <a:bodyPr/>
        <a:lstStyle/>
        <a:p>
          <a:endParaRPr lang="ru-RU"/>
        </a:p>
      </dgm:t>
    </dgm:pt>
    <dgm:pt modelId="{981164B4-516D-488A-B4D2-DDCF4112C105}" type="pres">
      <dgm:prSet presAssocID="{008F5A41-061D-4891-95E5-55D16E3309D5}" presName="sibTrans" presStyleCnt="0"/>
      <dgm:spPr/>
    </dgm:pt>
    <dgm:pt modelId="{AF96605E-F23C-4723-A35A-E41AA4C123B6}" type="pres">
      <dgm:prSet presAssocID="{DDB596F2-713A-49DC-A92A-C39B2858DC58}" presName="node" presStyleLbl="node1" presStyleIdx="2" presStyleCnt="5" custScaleY="113169" custLinFactX="-100000" custLinFactNeighborX="-118467" custLinFactNeighborY="-44110">
        <dgm:presLayoutVars>
          <dgm:bulletEnabled val="1"/>
        </dgm:presLayoutVars>
      </dgm:prSet>
      <dgm:spPr/>
      <dgm:t>
        <a:bodyPr/>
        <a:lstStyle/>
        <a:p>
          <a:endParaRPr lang="ru-RU"/>
        </a:p>
      </dgm:t>
    </dgm:pt>
    <dgm:pt modelId="{CF832799-474C-4670-ABEF-EC30A7C9B28C}" type="pres">
      <dgm:prSet presAssocID="{0922EB2B-5BD2-4F7F-93C1-3F553B609BCE}" presName="sibTrans" presStyleCnt="0"/>
      <dgm:spPr/>
    </dgm:pt>
    <dgm:pt modelId="{7A493219-1D51-4C82-B8AB-2AF36EB4BCDA}" type="pres">
      <dgm:prSet presAssocID="{C310B4B4-00F9-42AD-B65E-474317D34335}" presName="node" presStyleLbl="node1" presStyleIdx="3" presStyleCnt="5" custScaleX="148835" custScaleY="146080" custLinFactX="-8334" custLinFactNeighborX="-100000" custLinFactNeighborY="39712">
        <dgm:presLayoutVars>
          <dgm:bulletEnabled val="1"/>
        </dgm:presLayoutVars>
      </dgm:prSet>
      <dgm:spPr/>
      <dgm:t>
        <a:bodyPr/>
        <a:lstStyle/>
        <a:p>
          <a:endParaRPr lang="ru-RU"/>
        </a:p>
      </dgm:t>
    </dgm:pt>
    <dgm:pt modelId="{608B0D06-DBAA-4060-B132-BDDE619BB706}" type="pres">
      <dgm:prSet presAssocID="{43D11D2E-7A30-4DC1-B376-484AFE34257C}" presName="sibTrans" presStyleCnt="0"/>
      <dgm:spPr/>
    </dgm:pt>
    <dgm:pt modelId="{00DB8817-F93A-495D-AAD5-8952E687485E}" type="pres">
      <dgm:prSet presAssocID="{2DE97B2E-AB69-43C8-9561-1B85B5464B77}" presName="node" presStyleLbl="node1" presStyleIdx="4" presStyleCnt="5" custScaleX="144408" custScaleY="146281" custLinFactNeighborX="13247" custLinFactNeighborY="15620">
        <dgm:presLayoutVars>
          <dgm:bulletEnabled val="1"/>
        </dgm:presLayoutVars>
      </dgm:prSet>
      <dgm:spPr/>
      <dgm:t>
        <a:bodyPr/>
        <a:lstStyle/>
        <a:p>
          <a:endParaRPr lang="ru-RU"/>
        </a:p>
      </dgm:t>
    </dgm:pt>
  </dgm:ptLst>
  <dgm:cxnLst>
    <dgm:cxn modelId="{8537A347-461B-492E-A334-1A6974969B99}" type="presOf" srcId="{DDB596F2-713A-49DC-A92A-C39B2858DC58}" destId="{AF96605E-F23C-4723-A35A-E41AA4C123B6}" srcOrd="0" destOrd="0" presId="urn:microsoft.com/office/officeart/2005/8/layout/default#4"/>
    <dgm:cxn modelId="{F584B394-6FFC-40C0-9F04-26390ED2ABB4}" srcId="{69F8ED48-CDCF-4FEF-AD0B-F2CC0CE2C6AB}" destId="{2DE97B2E-AB69-43C8-9561-1B85B5464B77}" srcOrd="4" destOrd="0" parTransId="{C0A2CB94-94AD-43D1-B029-72885AA1FAB5}" sibTransId="{DBA769AF-9D22-473B-A47D-D60D2D231F93}"/>
    <dgm:cxn modelId="{60043F0F-A70A-4219-AF53-124108ED6258}" type="presOf" srcId="{2DE97B2E-AB69-43C8-9561-1B85B5464B77}" destId="{00DB8817-F93A-495D-AAD5-8952E687485E}" srcOrd="0" destOrd="0" presId="urn:microsoft.com/office/officeart/2005/8/layout/default#4"/>
    <dgm:cxn modelId="{B2799357-8EA1-4B15-9B12-626CB6DC00D5}" type="presOf" srcId="{C310B4B4-00F9-42AD-B65E-474317D34335}" destId="{7A493219-1D51-4C82-B8AB-2AF36EB4BCDA}" srcOrd="0" destOrd="0" presId="urn:microsoft.com/office/officeart/2005/8/layout/default#4"/>
    <dgm:cxn modelId="{4A302D70-FD91-46CE-833C-9FB5B033AAEB}" type="presOf" srcId="{45312A7E-CE3E-4F12-B6D7-0D2A0A0FEE56}" destId="{C90C1138-BDDC-452C-B7C5-4BA88AA2B8A0}" srcOrd="0" destOrd="0" presId="urn:microsoft.com/office/officeart/2005/8/layout/default#4"/>
    <dgm:cxn modelId="{F1EB7C09-8E63-4A8B-AC33-719D217C7F11}" srcId="{69F8ED48-CDCF-4FEF-AD0B-F2CC0CE2C6AB}" destId="{9DDFCDEB-8569-4E86-9F40-549C3C583A0C}" srcOrd="1" destOrd="0" parTransId="{07F01D03-80D7-4EF3-B35F-748422A212C4}" sibTransId="{008F5A41-061D-4891-95E5-55D16E3309D5}"/>
    <dgm:cxn modelId="{94AB15D1-9AE7-48AE-823D-35629B93C920}" srcId="{69F8ED48-CDCF-4FEF-AD0B-F2CC0CE2C6AB}" destId="{DDB596F2-713A-49DC-A92A-C39B2858DC58}" srcOrd="2" destOrd="0" parTransId="{DBFB5F4E-30BB-4405-9304-46B03A97547A}" sibTransId="{0922EB2B-5BD2-4F7F-93C1-3F553B609BCE}"/>
    <dgm:cxn modelId="{728E2383-8F4F-45F1-BD36-FE335198BB6E}" srcId="{45312A7E-CE3E-4F12-B6D7-0D2A0A0FEE56}" destId="{D6AD4207-B9F8-4CCA-8E10-3D7A8865BB5E}" srcOrd="0" destOrd="0" parTransId="{158FACD4-A392-4B43-9E6F-6295A6665DE4}" sibTransId="{D34268C3-C17F-4644-89A9-72758943554F}"/>
    <dgm:cxn modelId="{78A2D07C-3BFC-425B-8D52-F68F75919DA4}" type="presOf" srcId="{D6AD4207-B9F8-4CCA-8E10-3D7A8865BB5E}" destId="{C90C1138-BDDC-452C-B7C5-4BA88AA2B8A0}" srcOrd="0" destOrd="1" presId="urn:microsoft.com/office/officeart/2005/8/layout/default#4"/>
    <dgm:cxn modelId="{4C78EAA4-D094-4EFD-BAF7-120B38FA03E4}" type="presOf" srcId="{69F8ED48-CDCF-4FEF-AD0B-F2CC0CE2C6AB}" destId="{F6C0A70A-A092-425A-889C-5F77300797CA}" srcOrd="0" destOrd="0" presId="urn:microsoft.com/office/officeart/2005/8/layout/default#4"/>
    <dgm:cxn modelId="{BBEEC43D-B097-49F4-BDE3-C9C0804A2C30}" srcId="{69F8ED48-CDCF-4FEF-AD0B-F2CC0CE2C6AB}" destId="{C310B4B4-00F9-42AD-B65E-474317D34335}" srcOrd="3" destOrd="0" parTransId="{38B328A7-7F7E-45AC-A249-0ECEA28EC2EB}" sibTransId="{43D11D2E-7A30-4DC1-B376-484AFE34257C}"/>
    <dgm:cxn modelId="{094D59AF-1154-46FF-9AC3-54A57B4AA6D9}" type="presOf" srcId="{9DDFCDEB-8569-4E86-9F40-549C3C583A0C}" destId="{1820AD46-932B-4F2A-8393-05F157C97B20}" srcOrd="0" destOrd="0" presId="urn:microsoft.com/office/officeart/2005/8/layout/default#4"/>
    <dgm:cxn modelId="{CCAD1F11-1CD7-43D9-882F-F135655A2288}" srcId="{69F8ED48-CDCF-4FEF-AD0B-F2CC0CE2C6AB}" destId="{45312A7E-CE3E-4F12-B6D7-0D2A0A0FEE56}" srcOrd="0" destOrd="0" parTransId="{CD515435-E2D8-47C3-B16F-0DF1662C8910}" sibTransId="{54D0A167-A9C3-4966-B4DB-818BE47FECAB}"/>
    <dgm:cxn modelId="{97AAB80C-F7A6-4D8C-B5B0-ACF42A301324}" type="presParOf" srcId="{F6C0A70A-A092-425A-889C-5F77300797CA}" destId="{C90C1138-BDDC-452C-B7C5-4BA88AA2B8A0}" srcOrd="0" destOrd="0" presId="urn:microsoft.com/office/officeart/2005/8/layout/default#4"/>
    <dgm:cxn modelId="{FA8A7477-51EF-45C9-9F7F-6B876E900858}" type="presParOf" srcId="{F6C0A70A-A092-425A-889C-5F77300797CA}" destId="{CA24E4BA-7E93-4092-B077-6DD2B57471E6}" srcOrd="1" destOrd="0" presId="urn:microsoft.com/office/officeart/2005/8/layout/default#4"/>
    <dgm:cxn modelId="{C9DA93DA-B6E0-42D2-B267-7CEFF30B7825}" type="presParOf" srcId="{F6C0A70A-A092-425A-889C-5F77300797CA}" destId="{1820AD46-932B-4F2A-8393-05F157C97B20}" srcOrd="2" destOrd="0" presId="urn:microsoft.com/office/officeart/2005/8/layout/default#4"/>
    <dgm:cxn modelId="{C16A439A-EAA6-434F-B71B-D9E2B01679A9}" type="presParOf" srcId="{F6C0A70A-A092-425A-889C-5F77300797CA}" destId="{981164B4-516D-488A-B4D2-DDCF4112C105}" srcOrd="3" destOrd="0" presId="urn:microsoft.com/office/officeart/2005/8/layout/default#4"/>
    <dgm:cxn modelId="{98BA4CDB-8DAB-4875-8456-F52FAC51C3C6}" type="presParOf" srcId="{F6C0A70A-A092-425A-889C-5F77300797CA}" destId="{AF96605E-F23C-4723-A35A-E41AA4C123B6}" srcOrd="4" destOrd="0" presId="urn:microsoft.com/office/officeart/2005/8/layout/default#4"/>
    <dgm:cxn modelId="{B34E3584-D9BA-43C0-BF99-0CB3D5F256F8}" type="presParOf" srcId="{F6C0A70A-A092-425A-889C-5F77300797CA}" destId="{CF832799-474C-4670-ABEF-EC30A7C9B28C}" srcOrd="5" destOrd="0" presId="urn:microsoft.com/office/officeart/2005/8/layout/default#4"/>
    <dgm:cxn modelId="{D04454DC-D35D-4F03-8907-0D12C70C9522}" type="presParOf" srcId="{F6C0A70A-A092-425A-889C-5F77300797CA}" destId="{7A493219-1D51-4C82-B8AB-2AF36EB4BCDA}" srcOrd="6" destOrd="0" presId="urn:microsoft.com/office/officeart/2005/8/layout/default#4"/>
    <dgm:cxn modelId="{3396B520-AACD-46EE-81D6-25A8DE4505F2}" type="presParOf" srcId="{F6C0A70A-A092-425A-889C-5F77300797CA}" destId="{608B0D06-DBAA-4060-B132-BDDE619BB706}" srcOrd="7" destOrd="0" presId="urn:microsoft.com/office/officeart/2005/8/layout/default#4"/>
    <dgm:cxn modelId="{6287C3B7-500D-4960-A8B5-6631F75E309F}" type="presParOf" srcId="{F6C0A70A-A092-425A-889C-5F77300797CA}" destId="{00DB8817-F93A-495D-AAD5-8952E687485E}" srcOrd="8" destOrd="0" presId="urn:microsoft.com/office/officeart/2005/8/layout/default#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34A64AE-C0F5-402C-9AA8-038ABB9A35AB}" type="doc">
      <dgm:prSet loTypeId="urn:microsoft.com/office/officeart/2005/8/layout/default#5" loCatId="list" qsTypeId="urn:microsoft.com/office/officeart/2005/8/quickstyle/simple1" qsCatId="simple" csTypeId="urn:microsoft.com/office/officeart/2005/8/colors/accent1_2" csCatId="accent1" phldr="1"/>
      <dgm:spPr/>
      <dgm:t>
        <a:bodyPr/>
        <a:lstStyle/>
        <a:p>
          <a:endParaRPr lang="ru-RU"/>
        </a:p>
      </dgm:t>
    </dgm:pt>
    <dgm:pt modelId="{F9756B6C-CF98-48F2-8774-321EECB3743A}">
      <dgm:prSet phldrT="[Текст]" custT="1">
        <dgm:style>
          <a:lnRef idx="2">
            <a:schemeClr val="accent1"/>
          </a:lnRef>
          <a:fillRef idx="1">
            <a:schemeClr val="lt1"/>
          </a:fillRef>
          <a:effectRef idx="0">
            <a:schemeClr val="accent1"/>
          </a:effectRef>
          <a:fontRef idx="minor">
            <a:schemeClr val="dk1"/>
          </a:fontRef>
        </dgm:style>
      </dgm:prSet>
      <dgm:spPr/>
      <dgm:t>
        <a:bodyPr/>
        <a:lstStyle/>
        <a:p>
          <a:r>
            <a:rPr lang="ru-RU" sz="1600" dirty="0" smtClean="0">
              <a:latin typeface="Times New Roman" pitchFamily="18" charset="0"/>
              <a:cs typeface="Times New Roman" pitchFamily="18" charset="0"/>
            </a:rPr>
            <a:t>При возведении зданий и сооружений высотой более 36 м должна применяться двусторонняя радио- или телефонная связь</a:t>
          </a:r>
          <a:endParaRPr lang="ru-RU" sz="1600" dirty="0">
            <a:latin typeface="Times New Roman" pitchFamily="18" charset="0"/>
            <a:cs typeface="Times New Roman" pitchFamily="18" charset="0"/>
          </a:endParaRPr>
        </a:p>
      </dgm:t>
    </dgm:pt>
    <dgm:pt modelId="{B43551A9-A12C-44FA-9D74-C7080234B935}" type="parTrans" cxnId="{40E23C59-0E7A-428F-8112-A3C8111DD179}">
      <dgm:prSet/>
      <dgm:spPr/>
      <dgm:t>
        <a:bodyPr/>
        <a:lstStyle/>
        <a:p>
          <a:endParaRPr lang="ru-RU"/>
        </a:p>
      </dgm:t>
    </dgm:pt>
    <dgm:pt modelId="{EF0BB422-7F98-4B93-B680-36FB582A861A}" type="sibTrans" cxnId="{40E23C59-0E7A-428F-8112-A3C8111DD179}">
      <dgm:prSet/>
      <dgm:spPr/>
      <dgm:t>
        <a:bodyPr/>
        <a:lstStyle/>
        <a:p>
          <a:endParaRPr lang="ru-RU"/>
        </a:p>
      </dgm:t>
    </dgm:pt>
    <dgm:pt modelId="{43B319D3-E933-4C72-A356-2ADA409671DF}">
      <dgm:prSet phldrT="[Текст]" custT="1">
        <dgm:style>
          <a:lnRef idx="2">
            <a:schemeClr val="accent1"/>
          </a:lnRef>
          <a:fillRef idx="1">
            <a:schemeClr val="lt1"/>
          </a:fillRef>
          <a:effectRef idx="0">
            <a:schemeClr val="accent1"/>
          </a:effectRef>
          <a:fontRef idx="minor">
            <a:schemeClr val="dk1"/>
          </a:fontRef>
        </dgm:style>
      </dgm:prSet>
      <dgm:spPr/>
      <dgm:t>
        <a:bodyPr/>
        <a:lstStyle/>
        <a:p>
          <a:pPr algn="ctr"/>
          <a:endParaRPr lang="ru-RU" sz="1600" dirty="0" smtClean="0">
            <a:latin typeface="Times New Roman" pitchFamily="18" charset="0"/>
            <a:cs typeface="Times New Roman" pitchFamily="18" charset="0"/>
          </a:endParaRPr>
        </a:p>
        <a:p>
          <a:pPr algn="ctr"/>
          <a:r>
            <a:rPr lang="ru-RU" sz="1600" dirty="0" smtClean="0">
              <a:latin typeface="Times New Roman" pitchFamily="18" charset="0"/>
              <a:cs typeface="Times New Roman" pitchFamily="18" charset="0"/>
            </a:rPr>
            <a:t>Знаковая сигнализация и система обмена сигналами при радиопереговорной связи должны быть внесены в производственные инструкции для крановщиков и стропальщиков</a:t>
          </a:r>
        </a:p>
        <a:p>
          <a:pPr algn="l"/>
          <a:endParaRPr lang="ru-RU" sz="1800" dirty="0"/>
        </a:p>
      </dgm:t>
    </dgm:pt>
    <dgm:pt modelId="{B071AF17-CEBE-4B1E-B7EC-D39F015BC03C}" type="parTrans" cxnId="{982B35EE-C6CB-4BC1-89B6-BD2693E06AEA}">
      <dgm:prSet/>
      <dgm:spPr/>
      <dgm:t>
        <a:bodyPr/>
        <a:lstStyle/>
        <a:p>
          <a:endParaRPr lang="ru-RU"/>
        </a:p>
      </dgm:t>
    </dgm:pt>
    <dgm:pt modelId="{0B364090-E04E-46BF-B517-E08E2F1BD9E3}" type="sibTrans" cxnId="{982B35EE-C6CB-4BC1-89B6-BD2693E06AEA}">
      <dgm:prSet/>
      <dgm:spPr/>
      <dgm:t>
        <a:bodyPr/>
        <a:lstStyle/>
        <a:p>
          <a:endParaRPr lang="ru-RU"/>
        </a:p>
      </dgm:t>
    </dgm:pt>
    <dgm:pt modelId="{24D64D27-DEEC-4376-8411-F0C0EF7D73FC}">
      <dgm:prSet phldrT="[Текст]">
        <dgm:style>
          <a:lnRef idx="2">
            <a:schemeClr val="accent1"/>
          </a:lnRef>
          <a:fillRef idx="1">
            <a:schemeClr val="lt1"/>
          </a:fillRef>
          <a:effectRef idx="0">
            <a:schemeClr val="accent1"/>
          </a:effectRef>
          <a:fontRef idx="minor">
            <a:schemeClr val="dk1"/>
          </a:fontRef>
        </dgm:style>
      </dgm:prSet>
      <dgm:spPr/>
      <dgm:t>
        <a:bodyPr/>
        <a:lstStyle/>
        <a:p>
          <a:pPr algn="l"/>
          <a:endParaRPr lang="ru-RU" sz="1400" dirty="0"/>
        </a:p>
      </dgm:t>
    </dgm:pt>
    <dgm:pt modelId="{9DFDE2CA-868C-4150-BA4B-EE3BE70DA0AA}" type="parTrans" cxnId="{79E5DDE9-AF0F-472C-9EC0-747800085E6D}">
      <dgm:prSet/>
      <dgm:spPr/>
      <dgm:t>
        <a:bodyPr/>
        <a:lstStyle/>
        <a:p>
          <a:endParaRPr lang="ru-RU"/>
        </a:p>
      </dgm:t>
    </dgm:pt>
    <dgm:pt modelId="{D8824EC3-4AC2-4D4F-84FE-3C1D465A4F06}" type="sibTrans" cxnId="{79E5DDE9-AF0F-472C-9EC0-747800085E6D}">
      <dgm:prSet/>
      <dgm:spPr/>
      <dgm:t>
        <a:bodyPr/>
        <a:lstStyle/>
        <a:p>
          <a:endParaRPr lang="ru-RU"/>
        </a:p>
      </dgm:t>
    </dgm:pt>
    <dgm:pt modelId="{8281FED8-43FB-4FB9-A7BB-164D512ACE82}">
      <dgm:prSet phldrT="[Текст]" custT="1">
        <dgm:style>
          <a:lnRef idx="2">
            <a:schemeClr val="accent1"/>
          </a:lnRef>
          <a:fillRef idx="1">
            <a:schemeClr val="lt1"/>
          </a:fillRef>
          <a:effectRef idx="0">
            <a:schemeClr val="accent1"/>
          </a:effectRef>
          <a:fontRef idx="minor">
            <a:schemeClr val="dk1"/>
          </a:fontRef>
        </dgm:style>
      </dgm:prSet>
      <dgm:spPr/>
      <dgm:t>
        <a:bodyPr/>
        <a:lstStyle/>
        <a:p>
          <a:pPr algn="l"/>
          <a:endParaRPr lang="ru-RU" sz="1600" dirty="0" smtClean="0">
            <a:latin typeface="Times New Roman" pitchFamily="18" charset="0"/>
            <a:cs typeface="Times New Roman" pitchFamily="18" charset="0"/>
          </a:endParaRPr>
        </a:p>
        <a:p>
          <a:pPr algn="ctr"/>
          <a:r>
            <a:rPr lang="ru-RU" sz="1600" dirty="0" smtClean="0">
              <a:latin typeface="Times New Roman" pitchFamily="18" charset="0"/>
              <a:cs typeface="Times New Roman" pitchFamily="18" charset="0"/>
            </a:rPr>
            <a:t>Рекомендуемая форма стропальщика: жилет и каска - желтого цвета, рубашка – </a:t>
          </a:r>
          <a:r>
            <a:rPr lang="ru-RU" sz="1600" dirty="0" err="1" smtClean="0">
              <a:latin typeface="Times New Roman" pitchFamily="18" charset="0"/>
              <a:cs typeface="Times New Roman" pitchFamily="18" charset="0"/>
            </a:rPr>
            <a:t>голубого</a:t>
          </a:r>
          <a:r>
            <a:rPr lang="ru-RU" sz="1600" dirty="0" smtClean="0">
              <a:latin typeface="Times New Roman" pitchFamily="18" charset="0"/>
              <a:cs typeface="Times New Roman" pitchFamily="18" charset="0"/>
            </a:rPr>
            <a:t>  цвета, повязка - красного</a:t>
          </a:r>
          <a:endParaRPr lang="ru-RU" sz="2400" dirty="0"/>
        </a:p>
      </dgm:t>
    </dgm:pt>
    <dgm:pt modelId="{3BCF6C37-FD88-46AC-B1FC-B5CFAA6BE912}" type="parTrans" cxnId="{91088A94-D7AA-4D73-8EB5-8682AFCDFD48}">
      <dgm:prSet/>
      <dgm:spPr/>
      <dgm:t>
        <a:bodyPr/>
        <a:lstStyle/>
        <a:p>
          <a:endParaRPr lang="ru-RU"/>
        </a:p>
      </dgm:t>
    </dgm:pt>
    <dgm:pt modelId="{D8DA6F12-44C2-4611-9EC9-2328111D5F94}" type="sibTrans" cxnId="{91088A94-D7AA-4D73-8EB5-8682AFCDFD48}">
      <dgm:prSet/>
      <dgm:spPr/>
      <dgm:t>
        <a:bodyPr/>
        <a:lstStyle/>
        <a:p>
          <a:endParaRPr lang="ru-RU"/>
        </a:p>
      </dgm:t>
    </dgm:pt>
    <dgm:pt modelId="{4CBC7AF0-AAC2-41F2-B5A4-DD8BABC06DF5}">
      <dgm:prSet custT="1">
        <dgm:style>
          <a:lnRef idx="2">
            <a:schemeClr val="accent1"/>
          </a:lnRef>
          <a:fillRef idx="1">
            <a:schemeClr val="lt1"/>
          </a:fillRef>
          <a:effectRef idx="0">
            <a:schemeClr val="accent1"/>
          </a:effectRef>
          <a:fontRef idx="minor">
            <a:schemeClr val="dk1"/>
          </a:fontRef>
        </dgm:style>
      </dgm:prSet>
      <dgm:spPr/>
      <dgm:t>
        <a:bodyPr/>
        <a:lstStyle/>
        <a:p>
          <a:r>
            <a:rPr lang="ru-RU" sz="1600" dirty="0" smtClean="0">
              <a:latin typeface="Times New Roman" pitchFamily="18" charset="0"/>
              <a:cs typeface="Times New Roman" pitchFamily="18" charset="0"/>
            </a:rPr>
            <a:t>Организации, эксплуатирующие краны, должны установить порядок обмена сигналами между стропальщиком и крановщиком</a:t>
          </a:r>
          <a:endParaRPr lang="ru-RU" sz="1600" dirty="0">
            <a:latin typeface="Times New Roman" pitchFamily="18" charset="0"/>
            <a:cs typeface="Times New Roman" pitchFamily="18" charset="0"/>
          </a:endParaRPr>
        </a:p>
      </dgm:t>
    </dgm:pt>
    <dgm:pt modelId="{4A297E10-1256-45A9-AE11-B6DB4D501BB3}" type="parTrans" cxnId="{42CD5232-3295-470A-BFED-768FF24DBC1E}">
      <dgm:prSet/>
      <dgm:spPr/>
      <dgm:t>
        <a:bodyPr/>
        <a:lstStyle/>
        <a:p>
          <a:endParaRPr lang="ru-RU"/>
        </a:p>
      </dgm:t>
    </dgm:pt>
    <dgm:pt modelId="{ED8EAF06-C75A-4EF9-A6DF-511D97BBB5DD}" type="sibTrans" cxnId="{42CD5232-3295-470A-BFED-768FF24DBC1E}">
      <dgm:prSet/>
      <dgm:spPr/>
      <dgm:t>
        <a:bodyPr/>
        <a:lstStyle/>
        <a:p>
          <a:endParaRPr lang="ru-RU"/>
        </a:p>
      </dgm:t>
    </dgm:pt>
    <dgm:pt modelId="{8AEE81C7-ED8E-4A11-91E2-B56362EE9FD2}">
      <dgm:prSet custT="1">
        <dgm:style>
          <a:lnRef idx="2">
            <a:schemeClr val="accent1"/>
          </a:lnRef>
          <a:fillRef idx="1">
            <a:schemeClr val="lt1"/>
          </a:fillRef>
          <a:effectRef idx="0">
            <a:schemeClr val="accent1"/>
          </a:effectRef>
          <a:fontRef idx="minor">
            <a:schemeClr val="dk1"/>
          </a:fontRef>
        </dgm:style>
      </dgm:prSet>
      <dgm:spPr/>
      <dgm:t>
        <a:bodyPr/>
        <a:lstStyle/>
        <a:p>
          <a:pPr algn="ctr"/>
          <a:endParaRPr lang="ru-RU" sz="1600" dirty="0">
            <a:latin typeface="Times New Roman" pitchFamily="18" charset="0"/>
            <a:cs typeface="Times New Roman" pitchFamily="18" charset="0"/>
          </a:endParaRPr>
        </a:p>
      </dgm:t>
    </dgm:pt>
    <dgm:pt modelId="{F8A09EDA-C83C-4E81-AACD-D08C14469D97}" type="parTrans" cxnId="{DE26F995-5CE7-4031-B18B-2C2D2DC1739F}">
      <dgm:prSet/>
      <dgm:spPr/>
      <dgm:t>
        <a:bodyPr/>
        <a:lstStyle/>
        <a:p>
          <a:endParaRPr lang="ru-RU"/>
        </a:p>
      </dgm:t>
    </dgm:pt>
    <dgm:pt modelId="{522A7ED2-9764-4EF6-9774-4075BB35BA8F}" type="sibTrans" cxnId="{DE26F995-5CE7-4031-B18B-2C2D2DC1739F}">
      <dgm:prSet/>
      <dgm:spPr/>
      <dgm:t>
        <a:bodyPr/>
        <a:lstStyle/>
        <a:p>
          <a:endParaRPr lang="ru-RU"/>
        </a:p>
      </dgm:t>
    </dgm:pt>
    <dgm:pt modelId="{5FBAE929-17B7-407F-9195-C0D750A7914A}" type="pres">
      <dgm:prSet presAssocID="{734A64AE-C0F5-402C-9AA8-038ABB9A35AB}" presName="diagram" presStyleCnt="0">
        <dgm:presLayoutVars>
          <dgm:dir/>
          <dgm:resizeHandles val="exact"/>
        </dgm:presLayoutVars>
      </dgm:prSet>
      <dgm:spPr/>
      <dgm:t>
        <a:bodyPr/>
        <a:lstStyle/>
        <a:p>
          <a:endParaRPr lang="ru-RU"/>
        </a:p>
      </dgm:t>
    </dgm:pt>
    <dgm:pt modelId="{F7F483B4-2AA4-4498-87A6-500248FA2573}" type="pres">
      <dgm:prSet presAssocID="{F9756B6C-CF98-48F2-8774-321EECB3743A}" presName="node" presStyleLbl="node1" presStyleIdx="0" presStyleCnt="4">
        <dgm:presLayoutVars>
          <dgm:bulletEnabled val="1"/>
        </dgm:presLayoutVars>
      </dgm:prSet>
      <dgm:spPr/>
      <dgm:t>
        <a:bodyPr/>
        <a:lstStyle/>
        <a:p>
          <a:endParaRPr lang="ru-RU"/>
        </a:p>
      </dgm:t>
    </dgm:pt>
    <dgm:pt modelId="{5AB82860-3B04-4D8A-8CB8-5A48699BE84D}" type="pres">
      <dgm:prSet presAssocID="{EF0BB422-7F98-4B93-B680-36FB582A861A}" presName="sibTrans" presStyleCnt="0"/>
      <dgm:spPr/>
    </dgm:pt>
    <dgm:pt modelId="{54ED2AAD-ACDC-4979-931C-BE9C90388987}" type="pres">
      <dgm:prSet presAssocID="{4CBC7AF0-AAC2-41F2-B5A4-DD8BABC06DF5}" presName="node" presStyleLbl="node1" presStyleIdx="1" presStyleCnt="4">
        <dgm:presLayoutVars>
          <dgm:bulletEnabled val="1"/>
        </dgm:presLayoutVars>
      </dgm:prSet>
      <dgm:spPr/>
      <dgm:t>
        <a:bodyPr/>
        <a:lstStyle/>
        <a:p>
          <a:endParaRPr lang="ru-RU"/>
        </a:p>
      </dgm:t>
    </dgm:pt>
    <dgm:pt modelId="{24195774-5346-4557-9AD0-1520D85F2CAA}" type="pres">
      <dgm:prSet presAssocID="{ED8EAF06-C75A-4EF9-A6DF-511D97BBB5DD}" presName="sibTrans" presStyleCnt="0"/>
      <dgm:spPr/>
    </dgm:pt>
    <dgm:pt modelId="{C5FFF32A-B87F-43CB-8E55-7FB57AABB76E}" type="pres">
      <dgm:prSet presAssocID="{43B319D3-E933-4C72-A356-2ADA409671DF}" presName="node" presStyleLbl="node1" presStyleIdx="2" presStyleCnt="4">
        <dgm:presLayoutVars>
          <dgm:bulletEnabled val="1"/>
        </dgm:presLayoutVars>
      </dgm:prSet>
      <dgm:spPr/>
      <dgm:t>
        <a:bodyPr/>
        <a:lstStyle/>
        <a:p>
          <a:endParaRPr lang="ru-RU"/>
        </a:p>
      </dgm:t>
    </dgm:pt>
    <dgm:pt modelId="{35F1C4AC-CBEC-4719-84C5-02D5CCC660C6}" type="pres">
      <dgm:prSet presAssocID="{0B364090-E04E-46BF-B517-E08E2F1BD9E3}" presName="sibTrans" presStyleCnt="0"/>
      <dgm:spPr/>
    </dgm:pt>
    <dgm:pt modelId="{38FD5AB5-FC2F-4066-9AD6-B6E50107100D}" type="pres">
      <dgm:prSet presAssocID="{8281FED8-43FB-4FB9-A7BB-164D512ACE82}" presName="node" presStyleLbl="node1" presStyleIdx="3" presStyleCnt="4">
        <dgm:presLayoutVars>
          <dgm:bulletEnabled val="1"/>
        </dgm:presLayoutVars>
      </dgm:prSet>
      <dgm:spPr/>
      <dgm:t>
        <a:bodyPr/>
        <a:lstStyle/>
        <a:p>
          <a:endParaRPr lang="ru-RU"/>
        </a:p>
      </dgm:t>
    </dgm:pt>
  </dgm:ptLst>
  <dgm:cxnLst>
    <dgm:cxn modelId="{3C6E9309-5369-4840-8769-FACE45976360}" type="presOf" srcId="{8AEE81C7-ED8E-4A11-91E2-B56362EE9FD2}" destId="{38FD5AB5-FC2F-4066-9AD6-B6E50107100D}" srcOrd="0" destOrd="1" presId="urn:microsoft.com/office/officeart/2005/8/layout/default#5"/>
    <dgm:cxn modelId="{285071BC-1412-48DC-A9B2-684B8B1B3F1D}" type="presOf" srcId="{F9756B6C-CF98-48F2-8774-321EECB3743A}" destId="{F7F483B4-2AA4-4498-87A6-500248FA2573}" srcOrd="0" destOrd="0" presId="urn:microsoft.com/office/officeart/2005/8/layout/default#5"/>
    <dgm:cxn modelId="{40E23C59-0E7A-428F-8112-A3C8111DD179}" srcId="{734A64AE-C0F5-402C-9AA8-038ABB9A35AB}" destId="{F9756B6C-CF98-48F2-8774-321EECB3743A}" srcOrd="0" destOrd="0" parTransId="{B43551A9-A12C-44FA-9D74-C7080234B935}" sibTransId="{EF0BB422-7F98-4B93-B680-36FB582A861A}"/>
    <dgm:cxn modelId="{48E92290-42BC-4C54-B139-B2F2A8B13F98}" type="presOf" srcId="{43B319D3-E933-4C72-A356-2ADA409671DF}" destId="{C5FFF32A-B87F-43CB-8E55-7FB57AABB76E}" srcOrd="0" destOrd="0" presId="urn:microsoft.com/office/officeart/2005/8/layout/default#5"/>
    <dgm:cxn modelId="{DE26F995-5CE7-4031-B18B-2C2D2DC1739F}" srcId="{8281FED8-43FB-4FB9-A7BB-164D512ACE82}" destId="{8AEE81C7-ED8E-4A11-91E2-B56362EE9FD2}" srcOrd="0" destOrd="0" parTransId="{F8A09EDA-C83C-4E81-AACD-D08C14469D97}" sibTransId="{522A7ED2-9764-4EF6-9774-4075BB35BA8F}"/>
    <dgm:cxn modelId="{982B35EE-C6CB-4BC1-89B6-BD2693E06AEA}" srcId="{734A64AE-C0F5-402C-9AA8-038ABB9A35AB}" destId="{43B319D3-E933-4C72-A356-2ADA409671DF}" srcOrd="2" destOrd="0" parTransId="{B071AF17-CEBE-4B1E-B7EC-D39F015BC03C}" sibTransId="{0B364090-E04E-46BF-B517-E08E2F1BD9E3}"/>
    <dgm:cxn modelId="{42CD5232-3295-470A-BFED-768FF24DBC1E}" srcId="{734A64AE-C0F5-402C-9AA8-038ABB9A35AB}" destId="{4CBC7AF0-AAC2-41F2-B5A4-DD8BABC06DF5}" srcOrd="1" destOrd="0" parTransId="{4A297E10-1256-45A9-AE11-B6DB4D501BB3}" sibTransId="{ED8EAF06-C75A-4EF9-A6DF-511D97BBB5DD}"/>
    <dgm:cxn modelId="{79E5DDE9-AF0F-472C-9EC0-747800085E6D}" srcId="{43B319D3-E933-4C72-A356-2ADA409671DF}" destId="{24D64D27-DEEC-4376-8411-F0C0EF7D73FC}" srcOrd="0" destOrd="0" parTransId="{9DFDE2CA-868C-4150-BA4B-EE3BE70DA0AA}" sibTransId="{D8824EC3-4AC2-4D4F-84FE-3C1D465A4F06}"/>
    <dgm:cxn modelId="{E2A46D00-A7A7-44C0-B79F-6B62B3E70911}" type="presOf" srcId="{8281FED8-43FB-4FB9-A7BB-164D512ACE82}" destId="{38FD5AB5-FC2F-4066-9AD6-B6E50107100D}" srcOrd="0" destOrd="0" presId="urn:microsoft.com/office/officeart/2005/8/layout/default#5"/>
    <dgm:cxn modelId="{53253263-A1A5-40FA-87FB-BE5EF58F08FB}" type="presOf" srcId="{4CBC7AF0-AAC2-41F2-B5A4-DD8BABC06DF5}" destId="{54ED2AAD-ACDC-4979-931C-BE9C90388987}" srcOrd="0" destOrd="0" presId="urn:microsoft.com/office/officeart/2005/8/layout/default#5"/>
    <dgm:cxn modelId="{91088A94-D7AA-4D73-8EB5-8682AFCDFD48}" srcId="{734A64AE-C0F5-402C-9AA8-038ABB9A35AB}" destId="{8281FED8-43FB-4FB9-A7BB-164D512ACE82}" srcOrd="3" destOrd="0" parTransId="{3BCF6C37-FD88-46AC-B1FC-B5CFAA6BE912}" sibTransId="{D8DA6F12-44C2-4611-9EC9-2328111D5F94}"/>
    <dgm:cxn modelId="{867AD65B-1CBD-4543-8830-35E13743A25F}" type="presOf" srcId="{734A64AE-C0F5-402C-9AA8-038ABB9A35AB}" destId="{5FBAE929-17B7-407F-9195-C0D750A7914A}" srcOrd="0" destOrd="0" presId="urn:microsoft.com/office/officeart/2005/8/layout/default#5"/>
    <dgm:cxn modelId="{A6C0FE29-EEFA-426B-A515-229EC8C4CDB3}" type="presOf" srcId="{24D64D27-DEEC-4376-8411-F0C0EF7D73FC}" destId="{C5FFF32A-B87F-43CB-8E55-7FB57AABB76E}" srcOrd="0" destOrd="1" presId="urn:microsoft.com/office/officeart/2005/8/layout/default#5"/>
    <dgm:cxn modelId="{646F53F3-6E25-4515-A46B-906D5B72258C}" type="presParOf" srcId="{5FBAE929-17B7-407F-9195-C0D750A7914A}" destId="{F7F483B4-2AA4-4498-87A6-500248FA2573}" srcOrd="0" destOrd="0" presId="urn:microsoft.com/office/officeart/2005/8/layout/default#5"/>
    <dgm:cxn modelId="{32A0CF5E-DEAC-4ACA-AF9E-2A4ADE6AB72D}" type="presParOf" srcId="{5FBAE929-17B7-407F-9195-C0D750A7914A}" destId="{5AB82860-3B04-4D8A-8CB8-5A48699BE84D}" srcOrd="1" destOrd="0" presId="urn:microsoft.com/office/officeart/2005/8/layout/default#5"/>
    <dgm:cxn modelId="{A9FC9C78-C7F0-4F15-88BE-D600D576960A}" type="presParOf" srcId="{5FBAE929-17B7-407F-9195-C0D750A7914A}" destId="{54ED2AAD-ACDC-4979-931C-BE9C90388987}" srcOrd="2" destOrd="0" presId="urn:microsoft.com/office/officeart/2005/8/layout/default#5"/>
    <dgm:cxn modelId="{A28C9052-53E9-44D7-BAE9-7098E7F55252}" type="presParOf" srcId="{5FBAE929-17B7-407F-9195-C0D750A7914A}" destId="{24195774-5346-4557-9AD0-1520D85F2CAA}" srcOrd="3" destOrd="0" presId="urn:microsoft.com/office/officeart/2005/8/layout/default#5"/>
    <dgm:cxn modelId="{46CD5D2B-B492-42C4-955C-9005F786E1DF}" type="presParOf" srcId="{5FBAE929-17B7-407F-9195-C0D750A7914A}" destId="{C5FFF32A-B87F-43CB-8E55-7FB57AABB76E}" srcOrd="4" destOrd="0" presId="urn:microsoft.com/office/officeart/2005/8/layout/default#5"/>
    <dgm:cxn modelId="{7851C89B-F1FE-46EA-B93E-C873D64575F6}" type="presParOf" srcId="{5FBAE929-17B7-407F-9195-C0D750A7914A}" destId="{35F1C4AC-CBEC-4719-84C5-02D5CCC660C6}" srcOrd="5" destOrd="0" presId="urn:microsoft.com/office/officeart/2005/8/layout/default#5"/>
    <dgm:cxn modelId="{4081F7BE-DE29-4F26-8CCB-CA207B77151C}" type="presParOf" srcId="{5FBAE929-17B7-407F-9195-C0D750A7914A}" destId="{38FD5AB5-FC2F-4066-9AD6-B6E50107100D}" srcOrd="6" destOrd="0" presId="urn:microsoft.com/office/officeart/2005/8/layout/default#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2">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3">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4">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5">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 xmlns:a16="http://schemas.microsoft.com/office/drawing/2014/main" id="{18AE8FE5-9DC2-4DB5-9020-03925208C0C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ru-RU"/>
          </a:p>
        </p:txBody>
      </p:sp>
      <p:sp>
        <p:nvSpPr>
          <p:cNvPr id="3" name="Дата 2">
            <a:extLst>
              <a:ext uri="{FF2B5EF4-FFF2-40B4-BE49-F238E27FC236}">
                <a16:creationId xmlns="" xmlns:a16="http://schemas.microsoft.com/office/drawing/2014/main" id="{BC9E2AB1-DC73-4EAE-9A68-FF4FE5BA30E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4E29B4BC-6FF8-447B-AB02-95ECAD3EE092}" type="datetime1">
              <a:rPr lang="ru-RU" smtClean="0"/>
              <a:pPr rtl="0"/>
              <a:t>03.09.2020</a:t>
            </a:fld>
            <a:endParaRPr lang="ru-RU" dirty="0"/>
          </a:p>
        </p:txBody>
      </p:sp>
      <p:sp>
        <p:nvSpPr>
          <p:cNvPr id="4" name="Нижний колонтитул 3">
            <a:extLst>
              <a:ext uri="{FF2B5EF4-FFF2-40B4-BE49-F238E27FC236}">
                <a16:creationId xmlns="" xmlns:a16="http://schemas.microsoft.com/office/drawing/2014/main" id="{2D12E952-CA93-4853-92C0-F1F5E444E8E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ru-RU"/>
          </a:p>
        </p:txBody>
      </p:sp>
      <p:sp>
        <p:nvSpPr>
          <p:cNvPr id="5" name="Номер слайда 4">
            <a:extLst>
              <a:ext uri="{FF2B5EF4-FFF2-40B4-BE49-F238E27FC236}">
                <a16:creationId xmlns="" xmlns:a16="http://schemas.microsoft.com/office/drawing/2014/main" id="{1D7B6CD3-3C7A-4CEC-B6B2-B69E4180C8F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DED1B84-63D4-4527-B727-673DAF5348B9}" type="slidenum">
              <a:rPr lang="ru-RU" smtClean="0"/>
              <a:pPr rtl="0"/>
              <a:t>‹#›</a:t>
            </a:fld>
            <a:endParaRPr lang="ru-RU"/>
          </a:p>
        </p:txBody>
      </p:sp>
    </p:spTree>
    <p:extLst>
      <p:ext uri="{BB962C8B-B14F-4D97-AF65-F5344CB8AC3E}">
        <p14:creationId xmlns:p14="http://schemas.microsoft.com/office/powerpoint/2010/main" xmlns="" val="42013817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ru-RU" noProof="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33981B-731A-438F-BA12-6B725BC81B71}" type="datetime1">
              <a:rPr lang="ru-RU" smtClean="0"/>
              <a:pPr/>
              <a:t>03.09.2020</a:t>
            </a:fld>
            <a:endParaRPr lang="ru-RU" dirty="0"/>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ru-RU" noProof="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ru-RU" noProof="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F3F257D5-55BF-4140-94FD-59F0D38B24D1}" type="slidenum">
              <a:rPr lang="ru-RU" noProof="0" smtClean="0"/>
              <a:pPr rtl="0"/>
              <a:t>‹#›</a:t>
            </a:fld>
            <a:endParaRPr lang="ru-RU" noProof="0"/>
          </a:p>
        </p:txBody>
      </p:sp>
    </p:spTree>
    <p:extLst>
      <p:ext uri="{BB962C8B-B14F-4D97-AF65-F5344CB8AC3E}">
        <p14:creationId xmlns:p14="http://schemas.microsoft.com/office/powerpoint/2010/main" xmlns="" val="2671239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 name="Прямоугольник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Заголовок 1"/>
          <p:cNvSpPr>
            <a:spLocks noGrp="1"/>
          </p:cNvSpPr>
          <p:nvPr>
            <p:ph type="ctrTitle"/>
          </p:nvPr>
        </p:nvSpPr>
        <p:spPr>
          <a:xfrm>
            <a:off x="1109980" y="882376"/>
            <a:ext cx="9966960" cy="2926080"/>
          </a:xfrm>
        </p:spPr>
        <p:txBody>
          <a:bodyPr rtlCol="0" anchor="b">
            <a:normAutofit/>
          </a:bodyPr>
          <a:lstStyle>
            <a:lvl1pPr algn="ctr">
              <a:lnSpc>
                <a:spcPct val="85000"/>
              </a:lnSpc>
              <a:defRPr sz="7200" b="1" cap="all" baseline="0">
                <a:solidFill>
                  <a:srgbClr val="FFFFFF"/>
                </a:solidFill>
              </a:defRPr>
            </a:lvl1pPr>
          </a:lstStyle>
          <a:p>
            <a:pPr rtl="0"/>
            <a:r>
              <a:rPr lang="ru-RU" noProof="0" smtClean="0"/>
              <a:t>Образец заголовка</a:t>
            </a:r>
            <a:endParaRPr lang="ru-RU" noProof="0"/>
          </a:p>
        </p:txBody>
      </p:sp>
      <p:sp>
        <p:nvSpPr>
          <p:cNvPr id="3" name="Подзаголовок 2"/>
          <p:cNvSpPr>
            <a:spLocks noGrp="1"/>
          </p:cNvSpPr>
          <p:nvPr>
            <p:ph type="subTitle" idx="1"/>
          </p:nvPr>
        </p:nvSpPr>
        <p:spPr>
          <a:xfrm>
            <a:off x="1709530" y="3869634"/>
            <a:ext cx="8767860" cy="1388165"/>
          </a:xfrm>
        </p:spPr>
        <p:txBody>
          <a:bodyPr rtlCol="0">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ru-RU" noProof="0" smtClean="0"/>
              <a:t>Образец подзаголовка</a:t>
            </a:r>
            <a:endParaRPr lang="ru-RU" noProof="0"/>
          </a:p>
        </p:txBody>
      </p:sp>
      <p:sp>
        <p:nvSpPr>
          <p:cNvPr id="4" name="Дата 3"/>
          <p:cNvSpPr>
            <a:spLocks noGrp="1"/>
          </p:cNvSpPr>
          <p:nvPr>
            <p:ph type="dt" sz="half" idx="10"/>
          </p:nvPr>
        </p:nvSpPr>
        <p:spPr/>
        <p:txBody>
          <a:bodyPr rtlCol="0"/>
          <a:lstStyle>
            <a:lvl1pPr>
              <a:defRPr>
                <a:solidFill>
                  <a:srgbClr val="FFFFFF"/>
                </a:solidFill>
              </a:defRPr>
            </a:lvl1pPr>
          </a:lstStyle>
          <a:p>
            <a:pPr rtl="0"/>
            <a:fld id="{D6F2BFF2-07E5-4443-8BDB-521490E3F0B1}" type="datetime1">
              <a:rPr lang="ru-RU" noProof="0" smtClean="0"/>
              <a:pPr rtl="0"/>
              <a:t>03.09.2020</a:t>
            </a:fld>
            <a:endParaRPr lang="ru-RU" noProof="0"/>
          </a:p>
        </p:txBody>
      </p:sp>
      <p:sp>
        <p:nvSpPr>
          <p:cNvPr id="5" name="Нижний колонтитул 4"/>
          <p:cNvSpPr>
            <a:spLocks noGrp="1"/>
          </p:cNvSpPr>
          <p:nvPr>
            <p:ph type="ftr" sz="quarter" idx="11"/>
          </p:nvPr>
        </p:nvSpPr>
        <p:spPr/>
        <p:txBody>
          <a:bodyPr rtlCol="0"/>
          <a:lstStyle>
            <a:lvl1pPr>
              <a:defRPr>
                <a:solidFill>
                  <a:srgbClr val="FFFFFF"/>
                </a:solidFill>
              </a:defRPr>
            </a:lvl1pPr>
          </a:lstStyle>
          <a:p>
            <a:pPr rtl="0"/>
            <a:endParaRPr lang="ru-RU" noProof="0"/>
          </a:p>
        </p:txBody>
      </p:sp>
      <p:sp>
        <p:nvSpPr>
          <p:cNvPr id="6" name="Номер слайда 5"/>
          <p:cNvSpPr>
            <a:spLocks noGrp="1"/>
          </p:cNvSpPr>
          <p:nvPr>
            <p:ph type="sldNum" sz="quarter" idx="12"/>
          </p:nvPr>
        </p:nvSpPr>
        <p:spPr/>
        <p:txBody>
          <a:bodyPr rtlCol="0"/>
          <a:lstStyle>
            <a:lvl1pPr>
              <a:defRPr>
                <a:solidFill>
                  <a:srgbClr val="FFFFFF"/>
                </a:solidFill>
              </a:defRPr>
            </a:lvl1pPr>
          </a:lstStyle>
          <a:p>
            <a:pPr rtl="0"/>
            <a:fld id="{7966EA62-41C5-4F9A-A915-5B0BC739C923}" type="slidenum">
              <a:rPr lang="ru-RU" noProof="0" smtClean="0"/>
              <a:pPr rtl="0"/>
              <a:t>‹#›</a:t>
            </a:fld>
            <a:endParaRPr lang="ru-RU" noProof="0"/>
          </a:p>
        </p:txBody>
      </p:sp>
      <p:cxnSp>
        <p:nvCxnSpPr>
          <p:cNvPr id="8" name="Прямая соединительная линия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846789636"/>
      </p:ext>
    </p:extLst>
  </p:cSld>
  <p:clrMapOvr>
    <a:masterClrMapping/>
  </p:clrMapOvr>
  <p:extLst mod="1">
    <p:ext uri="{DCECCB84-F9BA-43D5-87BE-67443E8EF086}">
      <p15:sldGuideLst xmlns:p15="http://schemas.microsoft.com/office/powerpoint/2012/main" xmlns=""/>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noProof="0" smtClean="0"/>
              <a:t>Образец заголовка</a:t>
            </a:r>
            <a:endParaRPr lang="ru-RU" noProof="0"/>
          </a:p>
        </p:txBody>
      </p:sp>
      <p:sp>
        <p:nvSpPr>
          <p:cNvPr id="3" name="Вертикальный текст 2"/>
          <p:cNvSpPr>
            <a:spLocks noGrp="1"/>
          </p:cNvSpPr>
          <p:nvPr>
            <p:ph type="body" orient="vert" idx="1"/>
          </p:nvPr>
        </p:nvSpPr>
        <p:spPr/>
        <p:txBody>
          <a:bodyPr vert="eaVert" rtlCol="0"/>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a:p>
        </p:txBody>
      </p:sp>
      <p:sp>
        <p:nvSpPr>
          <p:cNvPr id="4" name="Дата 3"/>
          <p:cNvSpPr>
            <a:spLocks noGrp="1"/>
          </p:cNvSpPr>
          <p:nvPr>
            <p:ph type="dt" sz="half" idx="10"/>
          </p:nvPr>
        </p:nvSpPr>
        <p:spPr/>
        <p:txBody>
          <a:bodyPr rtlCol="0"/>
          <a:lstStyle/>
          <a:p>
            <a:pPr rtl="0"/>
            <a:fld id="{F50F5773-D92E-4858-B396-1941EABECD80}" type="datetime1">
              <a:rPr lang="ru-RU" noProof="0" smtClean="0"/>
              <a:pPr rtl="0"/>
              <a:t>03.09.2020</a:t>
            </a:fld>
            <a:endParaRPr lang="ru-RU" noProof="0"/>
          </a:p>
        </p:txBody>
      </p:sp>
      <p:sp>
        <p:nvSpPr>
          <p:cNvPr id="5" name="Нижний колонтитул 4"/>
          <p:cNvSpPr>
            <a:spLocks noGrp="1"/>
          </p:cNvSpPr>
          <p:nvPr>
            <p:ph type="ftr" sz="quarter" idx="11"/>
          </p:nvPr>
        </p:nvSpPr>
        <p:spPr/>
        <p:txBody>
          <a:bodyPr rtlCol="0"/>
          <a:lstStyle/>
          <a:p>
            <a:pPr rtl="0"/>
            <a:endParaRPr lang="ru-RU" noProof="0"/>
          </a:p>
        </p:txBody>
      </p:sp>
      <p:sp>
        <p:nvSpPr>
          <p:cNvPr id="6" name="Номер слайда 5"/>
          <p:cNvSpPr>
            <a:spLocks noGrp="1"/>
          </p:cNvSpPr>
          <p:nvPr>
            <p:ph type="sldNum" sz="quarter" idx="12"/>
          </p:nvPr>
        </p:nvSpPr>
        <p:spPr/>
        <p:txBody>
          <a:bodyPr rtlCol="0"/>
          <a:lstStyle/>
          <a:p>
            <a:pPr rtl="0"/>
            <a:fld id="{7966EA62-41C5-4F9A-A915-5B0BC739C923}" type="slidenum">
              <a:rPr lang="ru-RU" noProof="0" smtClean="0"/>
              <a:pPr rtl="0"/>
              <a:t>‹#›</a:t>
            </a:fld>
            <a:endParaRPr lang="ru-RU" noProof="0"/>
          </a:p>
        </p:txBody>
      </p:sp>
    </p:spTree>
    <p:extLst>
      <p:ext uri="{BB962C8B-B14F-4D97-AF65-F5344CB8AC3E}">
        <p14:creationId xmlns:p14="http://schemas.microsoft.com/office/powerpoint/2010/main" xmlns="" val="1782430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762000"/>
            <a:ext cx="2324100" cy="5410200"/>
          </a:xfrm>
        </p:spPr>
        <p:txBody>
          <a:bodyPr vert="eaVert" rtlCol="0"/>
          <a:lstStyle/>
          <a:p>
            <a:pPr rtl="0"/>
            <a:r>
              <a:rPr lang="ru-RU" noProof="0" smtClean="0"/>
              <a:t>Образец заголовка</a:t>
            </a:r>
            <a:endParaRPr lang="ru-RU" noProof="0"/>
          </a:p>
        </p:txBody>
      </p:sp>
      <p:sp>
        <p:nvSpPr>
          <p:cNvPr id="3" name="Вертикальный текст 2"/>
          <p:cNvSpPr>
            <a:spLocks noGrp="1"/>
          </p:cNvSpPr>
          <p:nvPr>
            <p:ph type="body" orient="vert" idx="1"/>
          </p:nvPr>
        </p:nvSpPr>
        <p:spPr>
          <a:xfrm>
            <a:off x="1143000" y="762000"/>
            <a:ext cx="7429500" cy="5410200"/>
          </a:xfrm>
        </p:spPr>
        <p:txBody>
          <a:bodyPr vert="eaVert" rtlCol="0"/>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a:p>
        </p:txBody>
      </p:sp>
      <p:sp>
        <p:nvSpPr>
          <p:cNvPr id="4" name="Дата 3"/>
          <p:cNvSpPr>
            <a:spLocks noGrp="1"/>
          </p:cNvSpPr>
          <p:nvPr>
            <p:ph type="dt" sz="half" idx="10"/>
          </p:nvPr>
        </p:nvSpPr>
        <p:spPr/>
        <p:txBody>
          <a:bodyPr rtlCol="0"/>
          <a:lstStyle/>
          <a:p>
            <a:pPr rtl="0"/>
            <a:fld id="{02382B0A-88C4-4388-BCBA-943ED98B94B9}" type="datetime1">
              <a:rPr lang="ru-RU" noProof="0" smtClean="0"/>
              <a:pPr rtl="0"/>
              <a:t>03.09.2020</a:t>
            </a:fld>
            <a:endParaRPr lang="ru-RU" noProof="0"/>
          </a:p>
        </p:txBody>
      </p:sp>
      <p:sp>
        <p:nvSpPr>
          <p:cNvPr id="5" name="Нижний колонтитул 4"/>
          <p:cNvSpPr>
            <a:spLocks noGrp="1"/>
          </p:cNvSpPr>
          <p:nvPr>
            <p:ph type="ftr" sz="quarter" idx="11"/>
          </p:nvPr>
        </p:nvSpPr>
        <p:spPr/>
        <p:txBody>
          <a:bodyPr rtlCol="0"/>
          <a:lstStyle/>
          <a:p>
            <a:pPr rtl="0"/>
            <a:endParaRPr lang="ru-RU" noProof="0"/>
          </a:p>
        </p:txBody>
      </p:sp>
      <p:sp>
        <p:nvSpPr>
          <p:cNvPr id="6" name="Номер слайда 5"/>
          <p:cNvSpPr>
            <a:spLocks noGrp="1"/>
          </p:cNvSpPr>
          <p:nvPr>
            <p:ph type="sldNum" sz="quarter" idx="12"/>
          </p:nvPr>
        </p:nvSpPr>
        <p:spPr/>
        <p:txBody>
          <a:bodyPr rtlCol="0"/>
          <a:lstStyle/>
          <a:p>
            <a:pPr rtl="0"/>
            <a:fld id="{7966EA62-41C5-4F9A-A915-5B0BC739C923}" type="slidenum">
              <a:rPr lang="ru-RU" noProof="0" smtClean="0"/>
              <a:pPr rtl="0"/>
              <a:t>‹#›</a:t>
            </a:fld>
            <a:endParaRPr lang="ru-RU" noProof="0"/>
          </a:p>
        </p:txBody>
      </p:sp>
    </p:spTree>
    <p:extLst>
      <p:ext uri="{BB962C8B-B14F-4D97-AF65-F5344CB8AC3E}">
        <p14:creationId xmlns:p14="http://schemas.microsoft.com/office/powerpoint/2010/main" xmlns="" val="321773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0168" y="609600"/>
            <a:ext cx="10773833"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910167" y="1981200"/>
            <a:ext cx="508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193367" y="1981200"/>
            <a:ext cx="508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pPr>
              <a:defRPr/>
            </a:pPr>
            <a:fld id="{48DF3B9A-142D-47DF-8C45-9B12EC2479A6}" type="datetime1">
              <a:rPr lang="ru-RU"/>
              <a:pPr>
                <a:defRPr/>
              </a:pPr>
              <a:t>03.09.2020</a:t>
            </a:fld>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2pPr lvl="1">
              <a:defRPr/>
            </a:lvl2pPr>
          </a:lstStyle>
          <a:p>
            <a:pPr lvl="1"/>
            <a:fld id="{6984FDFF-BEA0-4E18-ACD4-AF0D5B2E52EC}" type="slidenum">
              <a:rPr lang="ru-RU"/>
              <a:pPr lvl="1"/>
              <a:t>‹#›</a:t>
            </a:fld>
            <a:endParaRPr lang="ru-RU">
              <a:latin typeface="Times New Roman" panose="02020603050405020304" pitchFamily="18" charset="0"/>
            </a:endParaRPr>
          </a:p>
        </p:txBody>
      </p:sp>
    </p:spTree>
    <p:extLst>
      <p:ext uri="{BB962C8B-B14F-4D97-AF65-F5344CB8AC3E}">
        <p14:creationId xmlns:p14="http://schemas.microsoft.com/office/powerpoint/2010/main" xmlns="" val="2344889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noProof="0" smtClean="0"/>
              <a:t>Образец заголовка</a:t>
            </a:r>
            <a:endParaRPr lang="ru-RU" noProof="0"/>
          </a:p>
        </p:txBody>
      </p:sp>
      <p:sp>
        <p:nvSpPr>
          <p:cNvPr id="3" name="Объект 2"/>
          <p:cNvSpPr>
            <a:spLocks noGrp="1"/>
          </p:cNvSpPr>
          <p:nvPr>
            <p:ph idx="1"/>
          </p:nvPr>
        </p:nvSpPr>
        <p:spPr/>
        <p:txBody>
          <a:bodyPr rtlCol="0"/>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a:p>
        </p:txBody>
      </p:sp>
      <p:sp>
        <p:nvSpPr>
          <p:cNvPr id="4" name="Дата 3"/>
          <p:cNvSpPr>
            <a:spLocks noGrp="1"/>
          </p:cNvSpPr>
          <p:nvPr>
            <p:ph type="dt" sz="half" idx="10"/>
          </p:nvPr>
        </p:nvSpPr>
        <p:spPr/>
        <p:txBody>
          <a:bodyPr rtlCol="0"/>
          <a:lstStyle/>
          <a:p>
            <a:pPr rtl="0"/>
            <a:fld id="{25B25A28-FC9D-437B-BD3E-651DCBE3B6F0}" type="datetime1">
              <a:rPr lang="ru-RU" noProof="0" smtClean="0"/>
              <a:pPr rtl="0"/>
              <a:t>03.09.2020</a:t>
            </a:fld>
            <a:endParaRPr lang="ru-RU" noProof="0"/>
          </a:p>
        </p:txBody>
      </p:sp>
      <p:sp>
        <p:nvSpPr>
          <p:cNvPr id="5" name="Нижний колонтитул 4"/>
          <p:cNvSpPr>
            <a:spLocks noGrp="1"/>
          </p:cNvSpPr>
          <p:nvPr>
            <p:ph type="ftr" sz="quarter" idx="11"/>
          </p:nvPr>
        </p:nvSpPr>
        <p:spPr/>
        <p:txBody>
          <a:bodyPr rtlCol="0"/>
          <a:lstStyle/>
          <a:p>
            <a:pPr rtl="0"/>
            <a:endParaRPr lang="ru-RU" noProof="0"/>
          </a:p>
        </p:txBody>
      </p:sp>
      <p:sp>
        <p:nvSpPr>
          <p:cNvPr id="6" name="Номер слайда 5"/>
          <p:cNvSpPr>
            <a:spLocks noGrp="1"/>
          </p:cNvSpPr>
          <p:nvPr>
            <p:ph type="sldNum" sz="quarter" idx="12"/>
          </p:nvPr>
        </p:nvSpPr>
        <p:spPr/>
        <p:txBody>
          <a:bodyPr rtlCol="0"/>
          <a:lstStyle/>
          <a:p>
            <a:pPr rtl="0"/>
            <a:fld id="{7966EA62-41C5-4F9A-A915-5B0BC739C923}" type="slidenum">
              <a:rPr lang="ru-RU" noProof="0" smtClean="0"/>
              <a:pPr rtl="0"/>
              <a:t>‹#›</a:t>
            </a:fld>
            <a:endParaRPr lang="ru-RU" noProof="0"/>
          </a:p>
        </p:txBody>
      </p:sp>
    </p:spTree>
    <p:extLst>
      <p:ext uri="{BB962C8B-B14F-4D97-AF65-F5344CB8AC3E}">
        <p14:creationId xmlns:p14="http://schemas.microsoft.com/office/powerpoint/2010/main" xmlns="" val="1840605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06424" y="1173575"/>
            <a:ext cx="9966960" cy="2926080"/>
          </a:xfrm>
        </p:spPr>
        <p:txBody>
          <a:bodyPr rtlCol="0" anchor="b">
            <a:noAutofit/>
          </a:bodyPr>
          <a:lstStyle>
            <a:lvl1pPr algn="ctr">
              <a:lnSpc>
                <a:spcPct val="85000"/>
              </a:lnSpc>
              <a:defRPr sz="7200" b="0" cap="all" baseline="0"/>
            </a:lvl1pPr>
          </a:lstStyle>
          <a:p>
            <a:pPr rtl="0"/>
            <a:r>
              <a:rPr lang="ru-RU" noProof="0" smtClean="0"/>
              <a:t>Образец заголовка</a:t>
            </a:r>
            <a:endParaRPr lang="ru-RU" noProof="0"/>
          </a:p>
        </p:txBody>
      </p:sp>
      <p:sp>
        <p:nvSpPr>
          <p:cNvPr id="3" name="Текст 2"/>
          <p:cNvSpPr>
            <a:spLocks noGrp="1"/>
          </p:cNvSpPr>
          <p:nvPr>
            <p:ph type="body" idx="1"/>
          </p:nvPr>
        </p:nvSpPr>
        <p:spPr>
          <a:xfrm>
            <a:off x="1709928" y="4154520"/>
            <a:ext cx="8769096" cy="1363806"/>
          </a:xfrm>
        </p:spPr>
        <p:txBody>
          <a:bodyPr rtlCol="0"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ru-RU" noProof="0" smtClean="0"/>
              <a:t>Образец текста</a:t>
            </a:r>
          </a:p>
        </p:txBody>
      </p:sp>
      <p:sp>
        <p:nvSpPr>
          <p:cNvPr id="4" name="Дата 3"/>
          <p:cNvSpPr>
            <a:spLocks noGrp="1"/>
          </p:cNvSpPr>
          <p:nvPr>
            <p:ph type="dt" sz="half" idx="10"/>
          </p:nvPr>
        </p:nvSpPr>
        <p:spPr/>
        <p:txBody>
          <a:bodyPr rtlCol="0"/>
          <a:lstStyle/>
          <a:p>
            <a:pPr rtl="0"/>
            <a:fld id="{EA8306DF-CDF0-475C-B93D-AAAF5C1320CA}" type="datetime1">
              <a:rPr lang="ru-RU" noProof="0" smtClean="0"/>
              <a:pPr rtl="0"/>
              <a:t>03.09.2020</a:t>
            </a:fld>
            <a:endParaRPr lang="ru-RU" noProof="0"/>
          </a:p>
        </p:txBody>
      </p:sp>
      <p:sp>
        <p:nvSpPr>
          <p:cNvPr id="5" name="Нижний колонтитул 4"/>
          <p:cNvSpPr>
            <a:spLocks noGrp="1"/>
          </p:cNvSpPr>
          <p:nvPr>
            <p:ph type="ftr" sz="quarter" idx="11"/>
          </p:nvPr>
        </p:nvSpPr>
        <p:spPr/>
        <p:txBody>
          <a:bodyPr rtlCol="0"/>
          <a:lstStyle/>
          <a:p>
            <a:pPr rtl="0"/>
            <a:endParaRPr lang="ru-RU" noProof="0"/>
          </a:p>
        </p:txBody>
      </p:sp>
      <p:sp>
        <p:nvSpPr>
          <p:cNvPr id="6" name="Номер слайда 5"/>
          <p:cNvSpPr>
            <a:spLocks noGrp="1"/>
          </p:cNvSpPr>
          <p:nvPr>
            <p:ph type="sldNum" sz="quarter" idx="12"/>
          </p:nvPr>
        </p:nvSpPr>
        <p:spPr/>
        <p:txBody>
          <a:bodyPr rtlCol="0"/>
          <a:lstStyle/>
          <a:p>
            <a:pPr rtl="0"/>
            <a:fld id="{7966EA62-41C5-4F9A-A915-5B0BC739C923}" type="slidenum">
              <a:rPr lang="ru-RU" noProof="0" smtClean="0"/>
              <a:pPr rtl="0"/>
              <a:t>‹#›</a:t>
            </a:fld>
            <a:endParaRPr lang="ru-RU" noProof="0"/>
          </a:p>
        </p:txBody>
      </p:sp>
      <p:cxnSp>
        <p:nvCxnSpPr>
          <p:cNvPr id="7" name="Прямая соединительная линия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61939101"/>
      </p:ext>
    </p:extLst>
  </p:cSld>
  <p:clrMapOvr>
    <a:masterClrMapping/>
  </p:clrMapOvr>
  <p:extLst mod="1">
    <p:ext uri="{DCECCB84-F9BA-43D5-87BE-67443E8EF086}">
      <p15:sldGuideLst xmlns:p15="http://schemas.microsoft.com/office/powerpoint/2012/main" xmlns=""/>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Заголовок 7"/>
          <p:cNvSpPr>
            <a:spLocks noGrp="1"/>
          </p:cNvSpPr>
          <p:nvPr>
            <p:ph type="title"/>
          </p:nvPr>
        </p:nvSpPr>
        <p:spPr/>
        <p:txBody>
          <a:bodyPr rtlCol="0"/>
          <a:lstStyle/>
          <a:p>
            <a:pPr rtl="0"/>
            <a:r>
              <a:rPr lang="ru-RU" noProof="0" smtClean="0"/>
              <a:t>Образец заголовка</a:t>
            </a:r>
            <a:endParaRPr lang="ru-RU" noProof="0"/>
          </a:p>
        </p:txBody>
      </p:sp>
      <p:sp>
        <p:nvSpPr>
          <p:cNvPr id="3" name="Объект 2"/>
          <p:cNvSpPr>
            <a:spLocks noGrp="1"/>
          </p:cNvSpPr>
          <p:nvPr>
            <p:ph sz="half" idx="1"/>
          </p:nvPr>
        </p:nvSpPr>
        <p:spPr>
          <a:xfrm>
            <a:off x="1143000" y="2057399"/>
            <a:ext cx="4754880" cy="4023360"/>
          </a:xfrm>
        </p:spPr>
        <p:txBody>
          <a:bodyPr rtlCol="0"/>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a:p>
        </p:txBody>
      </p:sp>
      <p:sp>
        <p:nvSpPr>
          <p:cNvPr id="4" name="Объект 3"/>
          <p:cNvSpPr>
            <a:spLocks noGrp="1"/>
          </p:cNvSpPr>
          <p:nvPr>
            <p:ph sz="half" idx="2"/>
          </p:nvPr>
        </p:nvSpPr>
        <p:spPr>
          <a:xfrm>
            <a:off x="6267612" y="2057400"/>
            <a:ext cx="4754880" cy="4023360"/>
          </a:xfrm>
        </p:spPr>
        <p:txBody>
          <a:bodyPr rtlCol="0"/>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a:p>
        </p:txBody>
      </p:sp>
      <p:sp>
        <p:nvSpPr>
          <p:cNvPr id="5" name="Дата 4"/>
          <p:cNvSpPr>
            <a:spLocks noGrp="1"/>
          </p:cNvSpPr>
          <p:nvPr>
            <p:ph type="dt" sz="half" idx="10"/>
          </p:nvPr>
        </p:nvSpPr>
        <p:spPr/>
        <p:txBody>
          <a:bodyPr rtlCol="0"/>
          <a:lstStyle/>
          <a:p>
            <a:pPr rtl="0"/>
            <a:fld id="{C078D5D1-0635-4F74-A8F0-0A0512183669}" type="datetime1">
              <a:rPr lang="ru-RU" noProof="0" smtClean="0"/>
              <a:pPr rtl="0"/>
              <a:t>03.09.2020</a:t>
            </a:fld>
            <a:endParaRPr lang="ru-RU" noProof="0"/>
          </a:p>
        </p:txBody>
      </p:sp>
      <p:sp>
        <p:nvSpPr>
          <p:cNvPr id="6" name="Нижний колонтитул 5"/>
          <p:cNvSpPr>
            <a:spLocks noGrp="1"/>
          </p:cNvSpPr>
          <p:nvPr>
            <p:ph type="ftr" sz="quarter" idx="11"/>
          </p:nvPr>
        </p:nvSpPr>
        <p:spPr/>
        <p:txBody>
          <a:bodyPr rtlCol="0"/>
          <a:lstStyle/>
          <a:p>
            <a:pPr rtl="0"/>
            <a:endParaRPr lang="ru-RU" noProof="0"/>
          </a:p>
        </p:txBody>
      </p:sp>
      <p:sp>
        <p:nvSpPr>
          <p:cNvPr id="7" name="Номер слайда 6"/>
          <p:cNvSpPr>
            <a:spLocks noGrp="1"/>
          </p:cNvSpPr>
          <p:nvPr>
            <p:ph type="sldNum" sz="quarter" idx="12"/>
          </p:nvPr>
        </p:nvSpPr>
        <p:spPr/>
        <p:txBody>
          <a:bodyPr rtlCol="0"/>
          <a:lstStyle/>
          <a:p>
            <a:pPr rtl="0"/>
            <a:fld id="{7966EA62-41C5-4F9A-A915-5B0BC739C923}" type="slidenum">
              <a:rPr lang="ru-RU" noProof="0" smtClean="0"/>
              <a:pPr rtl="0"/>
              <a:t>‹#›</a:t>
            </a:fld>
            <a:endParaRPr lang="ru-RU" noProof="0"/>
          </a:p>
        </p:txBody>
      </p:sp>
    </p:spTree>
    <p:extLst>
      <p:ext uri="{BB962C8B-B14F-4D97-AF65-F5344CB8AC3E}">
        <p14:creationId xmlns:p14="http://schemas.microsoft.com/office/powerpoint/2010/main" xmlns="" val="1534192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Заголовок 9"/>
          <p:cNvSpPr>
            <a:spLocks noGrp="1"/>
          </p:cNvSpPr>
          <p:nvPr>
            <p:ph type="title"/>
          </p:nvPr>
        </p:nvSpPr>
        <p:spPr/>
        <p:txBody>
          <a:bodyPr rtlCol="0"/>
          <a:lstStyle/>
          <a:p>
            <a:pPr rtl="0"/>
            <a:r>
              <a:rPr lang="ru-RU" noProof="0" smtClean="0"/>
              <a:t>Образец заголовка</a:t>
            </a:r>
            <a:endParaRPr lang="ru-RU" noProof="0"/>
          </a:p>
        </p:txBody>
      </p:sp>
      <p:sp>
        <p:nvSpPr>
          <p:cNvPr id="3" name="Текст 2"/>
          <p:cNvSpPr>
            <a:spLocks noGrp="1"/>
          </p:cNvSpPr>
          <p:nvPr>
            <p:ph type="body" idx="1"/>
          </p:nvPr>
        </p:nvSpPr>
        <p:spPr>
          <a:xfrm>
            <a:off x="1143000" y="2001511"/>
            <a:ext cx="4754880" cy="777240"/>
          </a:xfrm>
        </p:spPr>
        <p:txBody>
          <a:bodyPr rtlCol="0"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smtClean="0"/>
              <a:t>Образец текста</a:t>
            </a:r>
          </a:p>
        </p:txBody>
      </p:sp>
      <p:sp>
        <p:nvSpPr>
          <p:cNvPr id="4" name="Объект 3"/>
          <p:cNvSpPr>
            <a:spLocks noGrp="1"/>
          </p:cNvSpPr>
          <p:nvPr>
            <p:ph sz="half" idx="2"/>
          </p:nvPr>
        </p:nvSpPr>
        <p:spPr>
          <a:xfrm>
            <a:off x="1143000" y="2721483"/>
            <a:ext cx="4754880" cy="3383280"/>
          </a:xfrm>
        </p:spPr>
        <p:txBody>
          <a:bodyPr rtlCol="0"/>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a:p>
        </p:txBody>
      </p:sp>
      <p:sp>
        <p:nvSpPr>
          <p:cNvPr id="5" name="Текст 4"/>
          <p:cNvSpPr>
            <a:spLocks noGrp="1"/>
          </p:cNvSpPr>
          <p:nvPr>
            <p:ph type="body" sz="quarter" idx="3"/>
          </p:nvPr>
        </p:nvSpPr>
        <p:spPr>
          <a:xfrm>
            <a:off x="6269173" y="1999032"/>
            <a:ext cx="4754880" cy="777240"/>
          </a:xfrm>
        </p:spPr>
        <p:txBody>
          <a:bodyPr rtlCol="0"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smtClean="0"/>
              <a:t>Образец текста</a:t>
            </a:r>
          </a:p>
        </p:txBody>
      </p:sp>
      <p:sp>
        <p:nvSpPr>
          <p:cNvPr id="6" name="Объект 5"/>
          <p:cNvSpPr>
            <a:spLocks noGrp="1"/>
          </p:cNvSpPr>
          <p:nvPr>
            <p:ph sz="quarter" idx="4"/>
          </p:nvPr>
        </p:nvSpPr>
        <p:spPr>
          <a:xfrm>
            <a:off x="6269173" y="2719322"/>
            <a:ext cx="4754880" cy="3383280"/>
          </a:xfrm>
        </p:spPr>
        <p:txBody>
          <a:bodyPr rtlCol="0"/>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a:p>
        </p:txBody>
      </p:sp>
      <p:sp>
        <p:nvSpPr>
          <p:cNvPr id="7" name="Дата 6"/>
          <p:cNvSpPr>
            <a:spLocks noGrp="1"/>
          </p:cNvSpPr>
          <p:nvPr>
            <p:ph type="dt" sz="half" idx="10"/>
          </p:nvPr>
        </p:nvSpPr>
        <p:spPr/>
        <p:txBody>
          <a:bodyPr rtlCol="0"/>
          <a:lstStyle/>
          <a:p>
            <a:pPr rtl="0"/>
            <a:fld id="{4FC95E8A-0708-4312-B0AC-C99C53378102}" type="datetime1">
              <a:rPr lang="ru-RU" noProof="0" smtClean="0"/>
              <a:pPr rtl="0"/>
              <a:t>03.09.2020</a:t>
            </a:fld>
            <a:endParaRPr lang="ru-RU" noProof="0"/>
          </a:p>
        </p:txBody>
      </p:sp>
      <p:sp>
        <p:nvSpPr>
          <p:cNvPr id="8" name="Нижний колонтитул 7"/>
          <p:cNvSpPr>
            <a:spLocks noGrp="1"/>
          </p:cNvSpPr>
          <p:nvPr>
            <p:ph type="ftr" sz="quarter" idx="11"/>
          </p:nvPr>
        </p:nvSpPr>
        <p:spPr/>
        <p:txBody>
          <a:bodyPr rtlCol="0"/>
          <a:lstStyle/>
          <a:p>
            <a:pPr rtl="0"/>
            <a:endParaRPr lang="ru-RU" noProof="0"/>
          </a:p>
        </p:txBody>
      </p:sp>
      <p:sp>
        <p:nvSpPr>
          <p:cNvPr id="9" name="Номер слайда 8"/>
          <p:cNvSpPr>
            <a:spLocks noGrp="1"/>
          </p:cNvSpPr>
          <p:nvPr>
            <p:ph type="sldNum" sz="quarter" idx="12"/>
          </p:nvPr>
        </p:nvSpPr>
        <p:spPr/>
        <p:txBody>
          <a:bodyPr rtlCol="0"/>
          <a:lstStyle/>
          <a:p>
            <a:pPr rtl="0"/>
            <a:fld id="{7966EA62-41C5-4F9A-A915-5B0BC739C923}" type="slidenum">
              <a:rPr lang="ru-RU" noProof="0" smtClean="0"/>
              <a:pPr rtl="0"/>
              <a:t>‹#›</a:t>
            </a:fld>
            <a:endParaRPr lang="ru-RU" noProof="0"/>
          </a:p>
        </p:txBody>
      </p:sp>
    </p:spTree>
    <p:extLst>
      <p:ext uri="{BB962C8B-B14F-4D97-AF65-F5344CB8AC3E}">
        <p14:creationId xmlns:p14="http://schemas.microsoft.com/office/powerpoint/2010/main" xmlns="" val="2634089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noProof="0" smtClean="0"/>
              <a:t>Образец заголовка</a:t>
            </a:r>
            <a:endParaRPr lang="ru-RU" noProof="0"/>
          </a:p>
        </p:txBody>
      </p:sp>
      <p:sp>
        <p:nvSpPr>
          <p:cNvPr id="3" name="Дата 2"/>
          <p:cNvSpPr>
            <a:spLocks noGrp="1"/>
          </p:cNvSpPr>
          <p:nvPr>
            <p:ph type="dt" sz="half" idx="10"/>
          </p:nvPr>
        </p:nvSpPr>
        <p:spPr/>
        <p:txBody>
          <a:bodyPr rtlCol="0"/>
          <a:lstStyle/>
          <a:p>
            <a:pPr rtl="0"/>
            <a:fld id="{496E529D-91A9-47E5-938C-AA3CCE7824B3}" type="datetime1">
              <a:rPr lang="ru-RU" noProof="0" smtClean="0"/>
              <a:pPr rtl="0"/>
              <a:t>03.09.2020</a:t>
            </a:fld>
            <a:endParaRPr lang="ru-RU" noProof="0"/>
          </a:p>
        </p:txBody>
      </p:sp>
      <p:sp>
        <p:nvSpPr>
          <p:cNvPr id="4" name="Нижний колонтитул 3"/>
          <p:cNvSpPr>
            <a:spLocks noGrp="1"/>
          </p:cNvSpPr>
          <p:nvPr>
            <p:ph type="ftr" sz="quarter" idx="11"/>
          </p:nvPr>
        </p:nvSpPr>
        <p:spPr/>
        <p:txBody>
          <a:bodyPr rtlCol="0"/>
          <a:lstStyle/>
          <a:p>
            <a:pPr rtl="0"/>
            <a:endParaRPr lang="ru-RU" noProof="0"/>
          </a:p>
        </p:txBody>
      </p:sp>
      <p:sp>
        <p:nvSpPr>
          <p:cNvPr id="5" name="Номер слайда 4"/>
          <p:cNvSpPr>
            <a:spLocks noGrp="1"/>
          </p:cNvSpPr>
          <p:nvPr>
            <p:ph type="sldNum" sz="quarter" idx="12"/>
          </p:nvPr>
        </p:nvSpPr>
        <p:spPr/>
        <p:txBody>
          <a:bodyPr rtlCol="0"/>
          <a:lstStyle/>
          <a:p>
            <a:pPr rtl="0"/>
            <a:fld id="{7966EA62-41C5-4F9A-A915-5B0BC739C923}" type="slidenum">
              <a:rPr lang="ru-RU" noProof="0" smtClean="0"/>
              <a:pPr rtl="0"/>
              <a:t>‹#›</a:t>
            </a:fld>
            <a:endParaRPr lang="ru-RU" noProof="0"/>
          </a:p>
        </p:txBody>
      </p:sp>
    </p:spTree>
    <p:extLst>
      <p:ext uri="{BB962C8B-B14F-4D97-AF65-F5344CB8AC3E}">
        <p14:creationId xmlns:p14="http://schemas.microsoft.com/office/powerpoint/2010/main" xmlns="" val="3624570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rtlCol="0"/>
          <a:lstStyle/>
          <a:p>
            <a:pPr rtl="0"/>
            <a:fld id="{CEC28F29-3D81-4177-B012-1FABB577BF28}" type="datetime1">
              <a:rPr lang="ru-RU" noProof="0" smtClean="0"/>
              <a:pPr rtl="0"/>
              <a:t>03.09.2020</a:t>
            </a:fld>
            <a:endParaRPr lang="ru-RU" noProof="0"/>
          </a:p>
        </p:txBody>
      </p:sp>
      <p:sp>
        <p:nvSpPr>
          <p:cNvPr id="3" name="Нижний колонтитул 2"/>
          <p:cNvSpPr>
            <a:spLocks noGrp="1"/>
          </p:cNvSpPr>
          <p:nvPr>
            <p:ph type="ftr" sz="quarter" idx="11"/>
          </p:nvPr>
        </p:nvSpPr>
        <p:spPr/>
        <p:txBody>
          <a:bodyPr rtlCol="0"/>
          <a:lstStyle/>
          <a:p>
            <a:pPr rtl="0"/>
            <a:endParaRPr lang="ru-RU" noProof="0"/>
          </a:p>
        </p:txBody>
      </p:sp>
      <p:sp>
        <p:nvSpPr>
          <p:cNvPr id="4" name="Номер слайда 3"/>
          <p:cNvSpPr>
            <a:spLocks noGrp="1"/>
          </p:cNvSpPr>
          <p:nvPr>
            <p:ph type="sldNum" sz="quarter" idx="12"/>
          </p:nvPr>
        </p:nvSpPr>
        <p:spPr/>
        <p:txBody>
          <a:bodyPr rtlCol="0"/>
          <a:lstStyle/>
          <a:p>
            <a:pPr rtl="0"/>
            <a:fld id="{7966EA62-41C5-4F9A-A915-5B0BC739C923}" type="slidenum">
              <a:rPr lang="ru-RU" noProof="0" smtClean="0"/>
              <a:pPr rtl="0"/>
              <a:t>‹#›</a:t>
            </a:fld>
            <a:endParaRPr lang="ru-RU" noProof="0"/>
          </a:p>
        </p:txBody>
      </p:sp>
    </p:spTree>
    <p:extLst>
      <p:ext uri="{BB962C8B-B14F-4D97-AF65-F5344CB8AC3E}">
        <p14:creationId xmlns:p14="http://schemas.microsoft.com/office/powerpoint/2010/main" xmlns="" val="1892557035"/>
      </p:ext>
    </p:extLst>
  </p:cSld>
  <p:clrMapOvr>
    <a:masterClrMapping/>
  </p:clrMapOvr>
  <p:extLst mod="1">
    <p:ext uri="{DCECCB84-F9BA-43D5-87BE-67443E8EF086}">
      <p15:sldGuideLst xmlns:p15="http://schemas.microsoft.com/office/powerpoint/2012/main" xmlns=""/>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3000" y="1097280"/>
            <a:ext cx="3931920" cy="1737360"/>
          </a:xfrm>
        </p:spPr>
        <p:txBody>
          <a:bodyPr rtlCol="0" anchor="b">
            <a:noAutofit/>
          </a:bodyPr>
          <a:lstStyle>
            <a:lvl1pPr>
              <a:lnSpc>
                <a:spcPct val="90000"/>
              </a:lnSpc>
              <a:defRPr sz="4000" b="0"/>
            </a:lvl1pPr>
          </a:lstStyle>
          <a:p>
            <a:pPr rtl="0"/>
            <a:r>
              <a:rPr lang="ru-RU" noProof="0" smtClean="0"/>
              <a:t>Образец заголовка</a:t>
            </a:r>
            <a:endParaRPr lang="ru-RU" noProof="0"/>
          </a:p>
        </p:txBody>
      </p:sp>
      <p:sp>
        <p:nvSpPr>
          <p:cNvPr id="3" name="Объект 2"/>
          <p:cNvSpPr>
            <a:spLocks noGrp="1"/>
          </p:cNvSpPr>
          <p:nvPr>
            <p:ph idx="1"/>
          </p:nvPr>
        </p:nvSpPr>
        <p:spPr>
          <a:xfrm>
            <a:off x="5852159" y="1097280"/>
            <a:ext cx="5212080" cy="4663440"/>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a:p>
        </p:txBody>
      </p:sp>
      <p:sp>
        <p:nvSpPr>
          <p:cNvPr id="4" name="Текст 3"/>
          <p:cNvSpPr>
            <a:spLocks noGrp="1"/>
          </p:cNvSpPr>
          <p:nvPr>
            <p:ph type="body" sz="half" idx="2"/>
          </p:nvPr>
        </p:nvSpPr>
        <p:spPr>
          <a:xfrm>
            <a:off x="1143000" y="2834640"/>
            <a:ext cx="3931920" cy="3017520"/>
          </a:xfrm>
        </p:spPr>
        <p:txBody>
          <a:bodyPr rtlCol="0">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ru-RU" noProof="0" smtClean="0"/>
              <a:t>Образец текста</a:t>
            </a:r>
          </a:p>
        </p:txBody>
      </p:sp>
      <p:sp>
        <p:nvSpPr>
          <p:cNvPr id="5" name="Дата 4"/>
          <p:cNvSpPr>
            <a:spLocks noGrp="1"/>
          </p:cNvSpPr>
          <p:nvPr>
            <p:ph type="dt" sz="half" idx="10"/>
          </p:nvPr>
        </p:nvSpPr>
        <p:spPr/>
        <p:txBody>
          <a:bodyPr rtlCol="0"/>
          <a:lstStyle/>
          <a:p>
            <a:pPr rtl="0"/>
            <a:fld id="{2AC189C2-88FD-414B-9871-698868C6BB0A}" type="datetime1">
              <a:rPr lang="ru-RU" noProof="0" smtClean="0"/>
              <a:pPr rtl="0"/>
              <a:t>03.09.2020</a:t>
            </a:fld>
            <a:endParaRPr lang="ru-RU" noProof="0"/>
          </a:p>
        </p:txBody>
      </p:sp>
      <p:sp>
        <p:nvSpPr>
          <p:cNvPr id="6" name="Нижний колонтитул 5"/>
          <p:cNvSpPr>
            <a:spLocks noGrp="1"/>
          </p:cNvSpPr>
          <p:nvPr>
            <p:ph type="ftr" sz="quarter" idx="11"/>
          </p:nvPr>
        </p:nvSpPr>
        <p:spPr/>
        <p:txBody>
          <a:bodyPr rtlCol="0"/>
          <a:lstStyle/>
          <a:p>
            <a:pPr rtl="0"/>
            <a:endParaRPr lang="ru-RU" noProof="0"/>
          </a:p>
        </p:txBody>
      </p:sp>
      <p:sp>
        <p:nvSpPr>
          <p:cNvPr id="7" name="Номер слайда 6"/>
          <p:cNvSpPr>
            <a:spLocks noGrp="1"/>
          </p:cNvSpPr>
          <p:nvPr>
            <p:ph type="sldNum" sz="quarter" idx="12"/>
          </p:nvPr>
        </p:nvSpPr>
        <p:spPr/>
        <p:txBody>
          <a:bodyPr rtlCol="0"/>
          <a:lstStyle/>
          <a:p>
            <a:pPr rtl="0"/>
            <a:fld id="{7966EA62-41C5-4F9A-A915-5B0BC739C923}" type="slidenum">
              <a:rPr lang="ru-RU" noProof="0" smtClean="0"/>
              <a:pPr rtl="0"/>
              <a:t>‹#›</a:t>
            </a:fld>
            <a:endParaRPr lang="ru-RU" noProof="0"/>
          </a:p>
        </p:txBody>
      </p:sp>
    </p:spTree>
    <p:extLst>
      <p:ext uri="{BB962C8B-B14F-4D97-AF65-F5344CB8AC3E}">
        <p14:creationId xmlns:p14="http://schemas.microsoft.com/office/powerpoint/2010/main" xmlns="" val="1642536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3000" y="1097280"/>
            <a:ext cx="3931920" cy="1737360"/>
          </a:xfrm>
        </p:spPr>
        <p:txBody>
          <a:bodyPr rtlCol="0" anchor="b">
            <a:noAutofit/>
          </a:bodyPr>
          <a:lstStyle>
            <a:lvl1pPr>
              <a:lnSpc>
                <a:spcPct val="90000"/>
              </a:lnSpc>
              <a:defRPr sz="4000" b="0"/>
            </a:lvl1pPr>
          </a:lstStyle>
          <a:p>
            <a:pPr rtl="0"/>
            <a:r>
              <a:rPr lang="ru-RU" noProof="0" smtClean="0"/>
              <a:t>Образец заголовка</a:t>
            </a:r>
            <a:endParaRPr lang="ru-RU" noProof="0"/>
          </a:p>
        </p:txBody>
      </p:sp>
      <p:sp>
        <p:nvSpPr>
          <p:cNvPr id="3" name="Рисунок 2"/>
          <p:cNvSpPr>
            <a:spLocks noGrp="1" noChangeAspect="1"/>
          </p:cNvSpPr>
          <p:nvPr>
            <p:ph type="pic" idx="1" hasCustomPrompt="1"/>
          </p:nvPr>
        </p:nvSpPr>
        <p:spPr>
          <a:xfrm>
            <a:off x="5413248" y="1069847"/>
            <a:ext cx="6099048" cy="4800600"/>
          </a:xfrm>
        </p:spPr>
        <p:txBody>
          <a:bodyPr lIns="274320" tIns="182880" rtlCol="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ru-RU" noProof="0"/>
              <a:t>Щелкните значок, чтобы добавить изображение</a:t>
            </a:r>
          </a:p>
        </p:txBody>
      </p:sp>
      <p:sp>
        <p:nvSpPr>
          <p:cNvPr id="4" name="Текст 3"/>
          <p:cNvSpPr>
            <a:spLocks noGrp="1"/>
          </p:cNvSpPr>
          <p:nvPr>
            <p:ph type="body" sz="half" idx="2"/>
          </p:nvPr>
        </p:nvSpPr>
        <p:spPr>
          <a:xfrm>
            <a:off x="1143000" y="2834640"/>
            <a:ext cx="3931920" cy="2880360"/>
          </a:xfrm>
        </p:spPr>
        <p:txBody>
          <a:bodyPr rtlCol="0">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ru-RU" noProof="0" smtClean="0"/>
              <a:t>Образец текста</a:t>
            </a:r>
          </a:p>
        </p:txBody>
      </p:sp>
      <p:sp>
        <p:nvSpPr>
          <p:cNvPr id="5" name="Дата 4"/>
          <p:cNvSpPr>
            <a:spLocks noGrp="1"/>
          </p:cNvSpPr>
          <p:nvPr>
            <p:ph type="dt" sz="half" idx="10"/>
          </p:nvPr>
        </p:nvSpPr>
        <p:spPr/>
        <p:txBody>
          <a:bodyPr rtlCol="0"/>
          <a:lstStyle/>
          <a:p>
            <a:pPr rtl="0"/>
            <a:fld id="{2680BAB8-0831-46BA-A498-9ABA9F6BFCBB}" type="datetime1">
              <a:rPr lang="ru-RU" noProof="0" smtClean="0"/>
              <a:pPr rtl="0"/>
              <a:t>03.09.2020</a:t>
            </a:fld>
            <a:endParaRPr lang="ru-RU" noProof="0"/>
          </a:p>
        </p:txBody>
      </p:sp>
      <p:sp>
        <p:nvSpPr>
          <p:cNvPr id="6" name="Нижний колонтитул 5"/>
          <p:cNvSpPr>
            <a:spLocks noGrp="1"/>
          </p:cNvSpPr>
          <p:nvPr>
            <p:ph type="ftr" sz="quarter" idx="11"/>
          </p:nvPr>
        </p:nvSpPr>
        <p:spPr/>
        <p:txBody>
          <a:bodyPr rtlCol="0"/>
          <a:lstStyle/>
          <a:p>
            <a:pPr rtl="0"/>
            <a:endParaRPr lang="ru-RU" noProof="0"/>
          </a:p>
        </p:txBody>
      </p:sp>
      <p:sp>
        <p:nvSpPr>
          <p:cNvPr id="7" name="Номер слайда 6"/>
          <p:cNvSpPr>
            <a:spLocks noGrp="1"/>
          </p:cNvSpPr>
          <p:nvPr>
            <p:ph type="sldNum" sz="quarter" idx="12"/>
          </p:nvPr>
        </p:nvSpPr>
        <p:spPr/>
        <p:txBody>
          <a:bodyPr rtlCol="0"/>
          <a:lstStyle/>
          <a:p>
            <a:pPr rtl="0"/>
            <a:fld id="{7966EA62-41C5-4F9A-A915-5B0BC739C923}" type="slidenum">
              <a:rPr lang="ru-RU" noProof="0" smtClean="0"/>
              <a:pPr rtl="0"/>
              <a:t>‹#›</a:t>
            </a:fld>
            <a:endParaRPr lang="ru-RU" noProof="0"/>
          </a:p>
        </p:txBody>
      </p:sp>
    </p:spTree>
    <p:extLst>
      <p:ext uri="{BB962C8B-B14F-4D97-AF65-F5344CB8AC3E}">
        <p14:creationId xmlns:p14="http://schemas.microsoft.com/office/powerpoint/2010/main" xmlns="" val="2444285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Прямоугольник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Заголовок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pPr rtl="0"/>
            <a:r>
              <a:rPr lang="ru-RU" noProof="0"/>
              <a:t>Образец заголовка</a:t>
            </a:r>
          </a:p>
        </p:txBody>
      </p:sp>
      <p:sp>
        <p:nvSpPr>
          <p:cNvPr id="3" name="Текст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Дата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pPr rtl="0"/>
            <a:fld id="{8FDB0CA9-B3A1-49C1-AED1-3666682A336C}" type="datetime1">
              <a:rPr lang="ru-RU" noProof="0" smtClean="0"/>
              <a:pPr rtl="0"/>
              <a:t>03.09.2020</a:t>
            </a:fld>
            <a:endParaRPr lang="ru-RU" noProof="0"/>
          </a:p>
        </p:txBody>
      </p:sp>
      <p:sp>
        <p:nvSpPr>
          <p:cNvPr id="5" name="Нижний колонтитул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pPr rtl="0"/>
            <a:endParaRPr lang="ru-RU" noProof="0"/>
          </a:p>
        </p:txBody>
      </p:sp>
      <p:sp>
        <p:nvSpPr>
          <p:cNvPr id="6" name="Номер слайда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pPr rtl="0"/>
            <a:fld id="{7966EA62-41C5-4F9A-A915-5B0BC739C923}" type="slidenum">
              <a:rPr lang="ru-RU" noProof="0" smtClean="0"/>
              <a:pPr rtl="0"/>
              <a:t>‹#›</a:t>
            </a:fld>
            <a:endParaRPr lang="ru-RU" noProof="0"/>
          </a:p>
        </p:txBody>
      </p:sp>
    </p:spTree>
    <p:extLst>
      <p:ext uri="{BB962C8B-B14F-4D97-AF65-F5344CB8AC3E}">
        <p14:creationId xmlns:p14="http://schemas.microsoft.com/office/powerpoint/2010/main" xmlns="" val="1192726756"/>
      </p:ext>
    </p:extLst>
  </p:cSld>
  <p:clrMap bg1="lt1" tx1="dk1" bg2="lt2" tx2="dk2" accent1="accent1" accent2="accent2" accent3="accent3" accent4="accent4" accent5="accent5" accent6="accent6" hlink="hlink" folHlink="folHlink"/>
  <p:sldLayoutIdLst>
    <p:sldLayoutId id="2147484733" r:id="rId1"/>
    <p:sldLayoutId id="2147484734" r:id="rId2"/>
    <p:sldLayoutId id="2147484735" r:id="rId3"/>
    <p:sldLayoutId id="2147484736" r:id="rId4"/>
    <p:sldLayoutId id="2147484737" r:id="rId5"/>
    <p:sldLayoutId id="2147484738" r:id="rId6"/>
    <p:sldLayoutId id="2147484739" r:id="rId7"/>
    <p:sldLayoutId id="2147484740" r:id="rId8"/>
    <p:sldLayoutId id="2147484741" r:id="rId9"/>
    <p:sldLayoutId id="2147484742" r:id="rId10"/>
    <p:sldLayoutId id="2147484743" r:id="rId11"/>
    <p:sldLayoutId id="2147484744" r:id="rId12"/>
  </p:sldLayoutIdLst>
  <p:hf sldNum="0"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3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5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03.jpeg"/><Relationship Id="rId7" Type="http://schemas.openxmlformats.org/officeDocument/2006/relationships/image" Target="../media/image107.jpeg"/><Relationship Id="rId2" Type="http://schemas.openxmlformats.org/officeDocument/2006/relationships/image" Target="../media/image102.jpeg"/><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jpeg"/><Relationship Id="rId10" Type="http://schemas.openxmlformats.org/officeDocument/2006/relationships/image" Target="../media/image110.jpeg"/><Relationship Id="rId4" Type="http://schemas.openxmlformats.org/officeDocument/2006/relationships/image" Target="../media/image104.jpeg"/><Relationship Id="rId9" Type="http://schemas.openxmlformats.org/officeDocument/2006/relationships/image" Target="../media/image109.jpe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8" Type="http://schemas.openxmlformats.org/officeDocument/2006/relationships/hyperlink" Target="http://www.rusimpex.ru/Content/Dangerous-goods/Content/Dgoods/Class/class07.htm" TargetMode="External"/><Relationship Id="rId3" Type="http://schemas.openxmlformats.org/officeDocument/2006/relationships/hyperlink" Target="http://www.rusimpex.ru/Content/Dangerous-goods/Content/Dgoods/Class/class02.htm" TargetMode="External"/><Relationship Id="rId7" Type="http://schemas.openxmlformats.org/officeDocument/2006/relationships/hyperlink" Target="http://www.rusimpex.ru/Content/Dangerous-goods/Content/Dgoods/Class/class06.htm" TargetMode="External"/><Relationship Id="rId2" Type="http://schemas.openxmlformats.org/officeDocument/2006/relationships/hyperlink" Target="http://www.rusimpex.ru/Content/Dangerous-goods/Content/Dgoods/Class/class01.htm" TargetMode="External"/><Relationship Id="rId1" Type="http://schemas.openxmlformats.org/officeDocument/2006/relationships/slideLayout" Target="../slideLayouts/slideLayout2.xml"/><Relationship Id="rId6" Type="http://schemas.openxmlformats.org/officeDocument/2006/relationships/hyperlink" Target="http://www.rusimpex.ru/Content/Dangerous-goods/Content/Dgoods/Class/class05.htm" TargetMode="External"/><Relationship Id="rId5" Type="http://schemas.openxmlformats.org/officeDocument/2006/relationships/hyperlink" Target="http://www.rusimpex.ru/Content/Dangerous-goods/Content/Dgoods/Class/class04.htm" TargetMode="External"/><Relationship Id="rId10" Type="http://schemas.openxmlformats.org/officeDocument/2006/relationships/hyperlink" Target="http://www.rusimpex.ru/Content/Dangerous-goods/Content/Dgoods/Class/class09.htm" TargetMode="External"/><Relationship Id="rId4" Type="http://schemas.openxmlformats.org/officeDocument/2006/relationships/hyperlink" Target="http://www.rusimpex.ru/Content/Dangerous-goods/Content/Dgoods/Class/class03.htm" TargetMode="External"/><Relationship Id="rId9" Type="http://schemas.openxmlformats.org/officeDocument/2006/relationships/hyperlink" Target="http://www.rusimpex.ru/Content/Dangerous-goods/Content/Dgoods/Class/class08.htm" TargetMode="External"/></Relationships>
</file>

<file path=ppt/slides/_rels/slide20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s>
</file>

<file path=ppt/slides/_rels/slide21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6.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7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9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t>ЭУП «</a:t>
            </a:r>
            <a:r>
              <a:rPr lang="ru-RU" b="1" dirty="0" err="1"/>
              <a:t>Стропальные</a:t>
            </a:r>
            <a:r>
              <a:rPr lang="ru-RU" b="1" dirty="0"/>
              <a:t> работы»</a:t>
            </a: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2036173" y="2057400"/>
            <a:ext cx="8086316" cy="4038600"/>
          </a:xfrm>
        </p:spPr>
      </p:pic>
    </p:spTree>
    <p:extLst>
      <p:ext uri="{BB962C8B-B14F-4D97-AF65-F5344CB8AC3E}">
        <p14:creationId xmlns:p14="http://schemas.microsoft.com/office/powerpoint/2010/main" xmlns="" val="3936243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Основные положения </a:t>
            </a:r>
            <a:r>
              <a:rPr lang="ru-RU" dirty="0" smtClean="0"/>
              <a:t>Федерального закона </a:t>
            </a:r>
            <a:r>
              <a:rPr lang="ru-RU" dirty="0"/>
              <a:t>«О промышленной безопасности опасных производственных объектов» от 21.07.97 № 116-ФЗ</a:t>
            </a:r>
          </a:p>
        </p:txBody>
      </p:sp>
      <p:sp>
        <p:nvSpPr>
          <p:cNvPr id="3" name="Объект 2"/>
          <p:cNvSpPr>
            <a:spLocks noGrp="1"/>
          </p:cNvSpPr>
          <p:nvPr>
            <p:ph idx="1"/>
          </p:nvPr>
        </p:nvSpPr>
        <p:spPr>
          <a:xfrm>
            <a:off x="1143000" y="2562896"/>
            <a:ext cx="9872871" cy="3533104"/>
          </a:xfrm>
        </p:spPr>
        <p:txBody>
          <a:bodyPr>
            <a:normAutofit fontScale="92500" lnSpcReduction="20000"/>
          </a:bodyPr>
          <a:lstStyle/>
          <a:p>
            <a:r>
              <a:rPr lang="ru-RU" dirty="0"/>
              <a:t>Настоящий Федеральный закон определяет правовые, экономические и социальные основы обеспечения безопасной эксплуатации опасных производственных объектов и направлен на предупреждение аварий на опасных производственных объектах и обеспечение готовности эксплуатирующих опасные производственные объекты юридических лиц и индивидуальных предпринимателей (далее также - организации, эксплуатирующие опасные производственные объекты) к локализации и ликвидации последствий указанных аварий.</a:t>
            </a:r>
          </a:p>
          <a:p>
            <a:r>
              <a:rPr lang="ru-RU" dirty="0" smtClean="0"/>
              <a:t>Положения </a:t>
            </a:r>
            <a:r>
              <a:rPr lang="ru-RU" dirty="0"/>
              <a:t>настоящего Федерального закона распространяются на все организации независимо от их организационно-правовых форм и форм собственности, осуществляющие деятельность в области промышленной безопасности опасных производственных объектов на территории Российской Федерации и на иных территориях, над которыми Российская Федерация осуществляет юрисдикцию в соответствии с законодательством Российской Федерации и нормами международного права.</a:t>
            </a:r>
          </a:p>
        </p:txBody>
      </p:sp>
    </p:spTree>
    <p:extLst>
      <p:ext uri="{BB962C8B-B14F-4D97-AF65-F5344CB8AC3E}">
        <p14:creationId xmlns:p14="http://schemas.microsoft.com/office/powerpoint/2010/main" xmlns="" val="410021012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4034" y="785794"/>
            <a:ext cx="8229600" cy="500066"/>
          </a:xfrm>
        </p:spPr>
        <p:txBody>
          <a:bodyPr>
            <a:normAutofit/>
          </a:bodyPr>
          <a:lstStyle/>
          <a:p>
            <a:pPr algn="ctr"/>
            <a:r>
              <a:rPr lang="ru-RU" sz="1800" b="1" dirty="0">
                <a:solidFill>
                  <a:schemeClr val="tx1"/>
                </a:solidFill>
                <a:latin typeface="Times New Roman" pitchFamily="18" charset="0"/>
                <a:cs typeface="Times New Roman" pitchFamily="18" charset="0"/>
              </a:rPr>
              <a:t>АППАРАТЫ УПРАВЛЕНИЯ</a:t>
            </a:r>
          </a:p>
        </p:txBody>
      </p:sp>
      <p:pic>
        <p:nvPicPr>
          <p:cNvPr id="7171" name="Picture 3"/>
          <p:cNvPicPr>
            <a:picLocks noGrp="1" noChangeAspect="1" noChangeArrowheads="1"/>
          </p:cNvPicPr>
          <p:nvPr>
            <p:ph idx="1"/>
          </p:nvPr>
        </p:nvPicPr>
        <p:blipFill>
          <a:blip r:embed="rId2"/>
          <a:srcRect/>
          <a:stretch>
            <a:fillRect/>
          </a:stretch>
        </p:blipFill>
        <p:spPr bwMode="auto">
          <a:xfrm>
            <a:off x="7596198" y="1214422"/>
            <a:ext cx="2651760" cy="2217420"/>
          </a:xfrm>
          <a:prstGeom prst="rect">
            <a:avLst/>
          </a:prstGeom>
          <a:noFill/>
          <a:ln w="9525">
            <a:noFill/>
            <a:miter lim="800000"/>
            <a:headEnd/>
            <a:tailEnd/>
          </a:ln>
          <a:effectLst/>
        </p:spPr>
      </p:pic>
      <p:sp>
        <p:nvSpPr>
          <p:cNvPr id="15" name="TextBox 14"/>
          <p:cNvSpPr txBox="1"/>
          <p:nvPr/>
        </p:nvSpPr>
        <p:spPr>
          <a:xfrm>
            <a:off x="1738282" y="3429001"/>
            <a:ext cx="8572560" cy="3293209"/>
          </a:xfrm>
          <a:prstGeom prst="rect">
            <a:avLst/>
          </a:prstGeom>
          <a:noFill/>
        </p:spPr>
        <p:txBody>
          <a:bodyPr wrap="square" rtlCol="0">
            <a:spAutoFit/>
          </a:bodyPr>
          <a:lstStyle/>
          <a:p>
            <a:pPr algn="ctr">
              <a:buFont typeface="Wingdings" pitchFamily="2" charset="2"/>
              <a:buChar char="v"/>
            </a:pPr>
            <a:r>
              <a:rPr lang="ru-RU" sz="1600" dirty="0">
                <a:latin typeface="Times New Roman" pitchFamily="18" charset="0"/>
                <a:cs typeface="Times New Roman" pitchFamily="18" charset="0"/>
              </a:rPr>
              <a:t>На грузоподъемных машинах применяются различные пульты управления и кнопочные посты. Пульты управления используются на грузоподъемных кранах, управляемых из кабин. Для кранов, управляемых с пола, используют кнопочные посты управления.</a:t>
            </a:r>
          </a:p>
          <a:p>
            <a:pPr algn="ctr">
              <a:buFont typeface="Wingdings" pitchFamily="2" charset="2"/>
              <a:buChar char="v"/>
            </a:pPr>
            <a:r>
              <a:rPr lang="ru-RU" sz="1600" dirty="0">
                <a:latin typeface="Times New Roman" pitchFamily="18" charset="0"/>
                <a:cs typeface="Times New Roman" pitchFamily="18" charset="0"/>
              </a:rPr>
              <a:t>Башенные краны для безопасного выполнения их монтажа и испытаний снабжаются выносным пультом управления.</a:t>
            </a:r>
          </a:p>
          <a:p>
            <a:pPr algn="ctr">
              <a:buFont typeface="Wingdings" pitchFamily="2" charset="2"/>
              <a:buChar char="v"/>
            </a:pPr>
            <a:r>
              <a:rPr lang="ru-RU" sz="1600" dirty="0">
                <a:latin typeface="Times New Roman" pitchFamily="18" charset="0"/>
                <a:cs typeface="Times New Roman" pitchFamily="18" charset="0"/>
              </a:rPr>
              <a:t>Аппараты управления должны быть выполнены и установлены</a:t>
            </a:r>
          </a:p>
          <a:p>
            <a:pPr algn="ctr"/>
            <a:r>
              <a:rPr lang="ru-RU" sz="1600" dirty="0">
                <a:latin typeface="Times New Roman" pitchFamily="18" charset="0"/>
                <a:cs typeface="Times New Roman" pitchFamily="18" charset="0"/>
              </a:rPr>
              <a:t>таким образом, чтобы управление было удобным и не затрудняло наблюдение за грузозахватным органом и грузом. Направление перемещения рукояток и рычагов должно по возможности соответствовать направлению движений механизмов.</a:t>
            </a:r>
          </a:p>
          <a:p>
            <a:pPr algn="ctr">
              <a:buFont typeface="Wingdings" pitchFamily="2" charset="2"/>
              <a:buChar char="v"/>
            </a:pPr>
            <a:r>
              <a:rPr lang="ru-RU" sz="1600" dirty="0">
                <a:latin typeface="Times New Roman" pitchFamily="18" charset="0"/>
                <a:cs typeface="Times New Roman" pitchFamily="18" charset="0"/>
              </a:rPr>
              <a:t>Условные обозначения</a:t>
            </a:r>
          </a:p>
          <a:p>
            <a:pPr algn="ctr"/>
            <a:r>
              <a:rPr lang="ru-RU" sz="1600" dirty="0">
                <a:latin typeface="Times New Roman" pitchFamily="18" charset="0"/>
                <a:cs typeface="Times New Roman" pitchFamily="18" charset="0"/>
              </a:rPr>
              <a:t>направлений вызываемых движений должны быть указаны на аппаратах управления и сохраняться в течение срока их эксплуатации.</a:t>
            </a:r>
          </a:p>
          <a:p>
            <a:pPr algn="ctr"/>
            <a:endParaRPr lang="ru-RU" sz="1600" dirty="0">
              <a:latin typeface="Times New Roman" pitchFamily="18" charset="0"/>
              <a:cs typeface="Times New Roman" pitchFamily="18" charset="0"/>
            </a:endParaRPr>
          </a:p>
        </p:txBody>
      </p:sp>
      <p:sp>
        <p:nvSpPr>
          <p:cNvPr id="16" name="TextBox 15"/>
          <p:cNvSpPr txBox="1"/>
          <p:nvPr/>
        </p:nvSpPr>
        <p:spPr>
          <a:xfrm>
            <a:off x="1809720" y="1285861"/>
            <a:ext cx="5786478" cy="2062103"/>
          </a:xfrm>
          <a:prstGeom prst="rect">
            <a:avLst/>
          </a:prstGeom>
          <a:noFill/>
        </p:spPr>
        <p:txBody>
          <a:bodyPr wrap="square" rtlCol="0">
            <a:spAutoFit/>
          </a:bodyPr>
          <a:lstStyle/>
          <a:p>
            <a:pPr algn="ctr">
              <a:buFont typeface="Wingdings" pitchFamily="2" charset="2"/>
              <a:buChar char="v"/>
            </a:pPr>
            <a:r>
              <a:rPr lang="ru-RU" sz="1600" dirty="0">
                <a:latin typeface="Times New Roman" pitchFamily="18" charset="0"/>
                <a:cs typeface="Times New Roman" pitchFamily="18" charset="0"/>
              </a:rPr>
              <a:t>Кнопочные аппараты предназначенные для реверсивного пуска механизма должны иметь</a:t>
            </a:r>
          </a:p>
          <a:p>
            <a:pPr algn="ctr"/>
            <a:r>
              <a:rPr lang="ru-RU" sz="1600" dirty="0">
                <a:latin typeface="Times New Roman" pitchFamily="18" charset="0"/>
                <a:cs typeface="Times New Roman" pitchFamily="18" charset="0"/>
              </a:rPr>
              <a:t>электрическую блокировку, исключающую подачу напряжения на реверсивные аппараты при одновременном нажатии на обе кнопки. Аппараты для управления с пола должны иметь устройство для самовозврата в нулевое положение, при этом работа механизма возможна только при непрерывном нажатии на кнопку или удержании рукоятки в рабочем положении</a:t>
            </a:r>
          </a:p>
        </p:txBody>
      </p:sp>
    </p:spTree>
    <p:extLst>
      <p:ext uri="{BB962C8B-B14F-4D97-AF65-F5344CB8AC3E}">
        <p14:creationId xmlns:p14="http://schemas.microsoft.com/office/powerpoint/2010/main" xmlns="" val="297931868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4034" y="642918"/>
            <a:ext cx="8229600" cy="785802"/>
          </a:xfrm>
        </p:spPr>
        <p:txBody>
          <a:bodyPr>
            <a:normAutofit/>
          </a:bodyPr>
          <a:lstStyle/>
          <a:p>
            <a:pPr algn="ctr"/>
            <a:r>
              <a:rPr lang="ru-RU" sz="1800" b="1" dirty="0">
                <a:solidFill>
                  <a:schemeClr val="tx1"/>
                </a:solidFill>
                <a:latin typeface="Times New Roman" pitchFamily="18" charset="0"/>
                <a:cs typeface="Times New Roman" pitchFamily="18" charset="0"/>
              </a:rPr>
              <a:t>КАБИНА УПРАВЛЕНИЯ</a:t>
            </a:r>
          </a:p>
        </p:txBody>
      </p:sp>
      <p:pic>
        <p:nvPicPr>
          <p:cNvPr id="8194" name="Picture 2"/>
          <p:cNvPicPr>
            <a:picLocks noGrp="1" noChangeAspect="1" noChangeArrowheads="1"/>
          </p:cNvPicPr>
          <p:nvPr>
            <p:ph idx="1"/>
          </p:nvPr>
        </p:nvPicPr>
        <p:blipFill>
          <a:blip r:embed="rId2"/>
          <a:srcRect/>
          <a:stretch>
            <a:fillRect/>
          </a:stretch>
        </p:blipFill>
        <p:spPr bwMode="auto">
          <a:xfrm>
            <a:off x="4095736" y="3286124"/>
            <a:ext cx="3733800" cy="1927860"/>
          </a:xfrm>
          <a:prstGeom prst="rect">
            <a:avLst/>
          </a:prstGeom>
          <a:noFill/>
          <a:ln w="9525">
            <a:noFill/>
            <a:miter lim="800000"/>
            <a:headEnd/>
            <a:tailEnd/>
          </a:ln>
          <a:effectLst/>
        </p:spPr>
      </p:pic>
      <p:sp>
        <p:nvSpPr>
          <p:cNvPr id="5" name="TextBox 4"/>
          <p:cNvSpPr txBox="1"/>
          <p:nvPr/>
        </p:nvSpPr>
        <p:spPr>
          <a:xfrm>
            <a:off x="1952596" y="5072074"/>
            <a:ext cx="8501122" cy="1569660"/>
          </a:xfrm>
          <a:prstGeom prst="rect">
            <a:avLst/>
          </a:prstGeom>
          <a:noFill/>
        </p:spPr>
        <p:txBody>
          <a:bodyPr wrap="square" rtlCol="0">
            <a:spAutoFit/>
          </a:bodyPr>
          <a:lstStyle/>
          <a:p>
            <a:pPr algn="ctr"/>
            <a:r>
              <a:rPr lang="ru-RU" sz="1600" b="1" dirty="0">
                <a:latin typeface="Times New Roman" pitchFamily="18" charset="0"/>
                <a:cs typeface="Times New Roman" pitchFamily="18" charset="0"/>
              </a:rPr>
              <a:t>Унифицированная выносная кабина для кранов:</a:t>
            </a:r>
          </a:p>
          <a:p>
            <a:pPr algn="ctr"/>
            <a:r>
              <a:rPr lang="ru-RU" sz="1600" dirty="0">
                <a:latin typeface="Times New Roman" pitchFamily="18" charset="0"/>
                <a:cs typeface="Times New Roman" pitchFamily="18" charset="0"/>
              </a:rPr>
              <a:t>а - низких, б - высоких; 1 - кресло, 2 - </a:t>
            </a:r>
            <a:r>
              <a:rPr lang="ru-RU" sz="1600" dirty="0" err="1">
                <a:latin typeface="Times New Roman" pitchFamily="18" charset="0"/>
                <a:cs typeface="Times New Roman" pitchFamily="18" charset="0"/>
              </a:rPr>
              <a:t>командоконтроллеры</a:t>
            </a:r>
            <a:r>
              <a:rPr lang="ru-RU" sz="1600" dirty="0">
                <a:latin typeface="Times New Roman" pitchFamily="18" charset="0"/>
                <a:cs typeface="Times New Roman" pitchFamily="18" charset="0"/>
              </a:rPr>
              <a:t>; 3 - стеклоочистители; 4 - боковое окно;5 - открывающееся лобовое окно фонаря, 6 - верхняя проушина крепления кабины, 7 - дверь, 8 - заднее окно;9 - окно двери; 10 - нижняя проушина крепления кабины. 11 - кузов кабины; 12 - фонарь, 13 - педали управления;14 - нижние глухие панели с выступами для ног; 15-поручень; 16 - боковой щиток; 17-рычаг</a:t>
            </a:r>
          </a:p>
        </p:txBody>
      </p:sp>
      <p:sp>
        <p:nvSpPr>
          <p:cNvPr id="6" name="TextBox 5"/>
          <p:cNvSpPr txBox="1"/>
          <p:nvPr/>
        </p:nvSpPr>
        <p:spPr>
          <a:xfrm>
            <a:off x="1881158" y="1214422"/>
            <a:ext cx="8501122" cy="1815882"/>
          </a:xfrm>
          <a:prstGeom prst="rect">
            <a:avLst/>
          </a:prstGeom>
          <a:noFill/>
        </p:spPr>
        <p:txBody>
          <a:bodyPr wrap="square" rtlCol="0">
            <a:spAutoFit/>
          </a:bodyPr>
          <a:lstStyle/>
          <a:p>
            <a:pPr algn="ctr">
              <a:buFont typeface="Wingdings" pitchFamily="2" charset="2"/>
              <a:buChar char="ü"/>
            </a:pPr>
            <a:r>
              <a:rPr lang="ru-RU" sz="1600" dirty="0">
                <a:latin typeface="Times New Roman" pitchFamily="18" charset="0"/>
                <a:cs typeface="Times New Roman" pitchFamily="18" charset="0"/>
              </a:rPr>
              <a:t>На грузоподъемных кранах в зависимости от условий работы применяются открытые, закрытые, панорамные или малогабаритные кабины. Кабины могут быть установлены неподвижно или перемещаться вместе с грузовой тележкой (или на своей собственной тележке) вдоль пролета крана, или находиться вне крана, например, на стене здания</a:t>
            </a:r>
          </a:p>
          <a:p>
            <a:pPr algn="ctr">
              <a:buFont typeface="Wingdings" pitchFamily="2" charset="2"/>
              <a:buChar char="ü"/>
            </a:pPr>
            <a:r>
              <a:rPr lang="ru-RU" sz="1600" dirty="0">
                <a:latin typeface="Times New Roman" pitchFamily="18" charset="0"/>
                <a:cs typeface="Times New Roman" pitchFamily="18" charset="0"/>
              </a:rPr>
              <a:t>Кабина управления и пульт управления краном должны быть расположены так, чтобы крановщик мог наблюдать за зацепкой груза, а также за грузозахватным органом и грузом в течение полного цикла работы крана</a:t>
            </a:r>
          </a:p>
        </p:txBody>
      </p:sp>
    </p:spTree>
    <p:extLst>
      <p:ext uri="{BB962C8B-B14F-4D97-AF65-F5344CB8AC3E}">
        <p14:creationId xmlns:p14="http://schemas.microsoft.com/office/powerpoint/2010/main" xmlns="" val="233949003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52596" y="1000108"/>
            <a:ext cx="8229600" cy="500050"/>
          </a:xfrm>
        </p:spPr>
        <p:txBody>
          <a:bodyPr>
            <a:normAutofit/>
          </a:bodyPr>
          <a:lstStyle/>
          <a:p>
            <a:pPr algn="ctr"/>
            <a:r>
              <a:rPr lang="ru-RU" sz="1800" b="1" dirty="0">
                <a:solidFill>
                  <a:schemeClr val="tx1"/>
                </a:solidFill>
                <a:latin typeface="Times New Roman" pitchFamily="18" charset="0"/>
                <a:cs typeface="Times New Roman" pitchFamily="18" charset="0"/>
              </a:rPr>
              <a:t>КАБИНА УПРАВЛЕНИЯ</a:t>
            </a:r>
          </a:p>
        </p:txBody>
      </p:sp>
      <p:pic>
        <p:nvPicPr>
          <p:cNvPr id="9218" name="Picture 2"/>
          <p:cNvPicPr>
            <a:picLocks noGrp="1" noChangeAspect="1" noChangeArrowheads="1"/>
          </p:cNvPicPr>
          <p:nvPr>
            <p:ph idx="1"/>
          </p:nvPr>
        </p:nvPicPr>
        <p:blipFill>
          <a:blip r:embed="rId2"/>
          <a:srcRect/>
          <a:stretch>
            <a:fillRect/>
          </a:stretch>
        </p:blipFill>
        <p:spPr bwMode="auto">
          <a:xfrm>
            <a:off x="1881158" y="1714488"/>
            <a:ext cx="2484120" cy="2415540"/>
          </a:xfrm>
          <a:prstGeom prst="rect">
            <a:avLst/>
          </a:prstGeom>
          <a:noFill/>
          <a:ln w="9525">
            <a:noFill/>
            <a:miter lim="800000"/>
            <a:headEnd/>
            <a:tailEnd/>
          </a:ln>
          <a:effectLst/>
        </p:spPr>
      </p:pic>
      <p:sp>
        <p:nvSpPr>
          <p:cNvPr id="5" name="TextBox 4"/>
          <p:cNvSpPr txBox="1"/>
          <p:nvPr/>
        </p:nvSpPr>
        <p:spPr>
          <a:xfrm>
            <a:off x="1881158" y="4143380"/>
            <a:ext cx="2500330" cy="338554"/>
          </a:xfrm>
          <a:prstGeom prst="rect">
            <a:avLst/>
          </a:prstGeom>
          <a:noFill/>
        </p:spPr>
        <p:txBody>
          <a:bodyPr wrap="square" rtlCol="0">
            <a:spAutoFit/>
          </a:bodyPr>
          <a:lstStyle/>
          <a:p>
            <a:pPr algn="ctr"/>
            <a:r>
              <a:rPr lang="ru-RU" sz="1600" b="1" dirty="0">
                <a:latin typeface="Times New Roman" pitchFamily="18" charset="0"/>
                <a:cs typeface="Times New Roman" pitchFamily="18" charset="0"/>
              </a:rPr>
              <a:t>Выносная кабина крана</a:t>
            </a:r>
          </a:p>
        </p:txBody>
      </p:sp>
      <p:sp>
        <p:nvSpPr>
          <p:cNvPr id="6" name="TextBox 5"/>
          <p:cNvSpPr txBox="1"/>
          <p:nvPr/>
        </p:nvSpPr>
        <p:spPr>
          <a:xfrm>
            <a:off x="4524364" y="1643051"/>
            <a:ext cx="5857916" cy="4770537"/>
          </a:xfrm>
          <a:prstGeom prst="rect">
            <a:avLst/>
          </a:prstGeom>
          <a:noFill/>
        </p:spPr>
        <p:txBody>
          <a:bodyPr wrap="square" rtlCol="0">
            <a:spAutoFit/>
          </a:bodyPr>
          <a:lstStyle/>
          <a:p>
            <a:pPr algn="ctr">
              <a:buFont typeface="Wingdings" pitchFamily="2" charset="2"/>
              <a:buChar char="v"/>
            </a:pPr>
            <a:r>
              <a:rPr lang="ru-RU" sz="1600" dirty="0">
                <a:latin typeface="Times New Roman" pitchFamily="18" charset="0"/>
                <a:cs typeface="Times New Roman" pitchFamily="18" charset="0"/>
              </a:rPr>
              <a:t>Кабина крана стрелового типа должна быть расположена так, чтобы при нормальной работе крана с минимальным вылетом исключалась возможность удара груза о кабину. Располагать механизмы крана непосредственно над кабиной крана не допускается</a:t>
            </a:r>
          </a:p>
          <a:p>
            <a:pPr algn="ctr">
              <a:buFont typeface="Wingdings" pitchFamily="2" charset="2"/>
              <a:buChar char="v"/>
            </a:pPr>
            <a:r>
              <a:rPr lang="ru-RU" sz="1600" dirty="0">
                <a:latin typeface="Times New Roman" pitchFamily="18" charset="0"/>
                <a:cs typeface="Times New Roman" pitchFamily="18" charset="0"/>
              </a:rPr>
              <a:t>Кабины мостового и передвижного консольного кранов должны быть расположены под галереей моста (консоли) и сообщаться с ней лестницей</a:t>
            </a:r>
          </a:p>
          <a:p>
            <a:pPr algn="ctr">
              <a:buFont typeface="Wingdings" pitchFamily="2" charset="2"/>
              <a:buChar char="v"/>
            </a:pPr>
            <a:r>
              <a:rPr lang="ru-RU" sz="1600" dirty="0">
                <a:latin typeface="Times New Roman" pitchFamily="18" charset="0"/>
                <a:cs typeface="Times New Roman" pitchFamily="18" charset="0"/>
              </a:rPr>
              <a:t>У кранов мостового типа допускается подвешивать кабину к раме грузовой тележки. В этом случае выход из кабины на галерею моста должен осуществляться через настил тележки или по наружной огражденной лестнице</a:t>
            </a:r>
          </a:p>
          <a:p>
            <a:pPr algn="ctr">
              <a:buFont typeface="Wingdings" pitchFamily="2" charset="2"/>
              <a:buChar char="v"/>
            </a:pPr>
            <a:r>
              <a:rPr lang="ru-RU" sz="1600" dirty="0">
                <a:latin typeface="Times New Roman" pitchFamily="18" charset="0"/>
                <a:cs typeface="Times New Roman" pitchFamily="18" charset="0"/>
              </a:rPr>
              <a:t>Кабина кранов мостового типа должна быть подвешена со стороны, противоположной той, на которой расположены главные троллейные провода. Кабина кранов, предназначенных для работы на открытом воздухе, должна иметь сплошное ограждение со всех сторон и сплошное верхнее перекрытие, защищающее крановщика от воздействия неблагоприятных метеорологических факторов</a:t>
            </a:r>
          </a:p>
        </p:txBody>
      </p:sp>
    </p:spTree>
    <p:extLst>
      <p:ext uri="{BB962C8B-B14F-4D97-AF65-F5344CB8AC3E}">
        <p14:creationId xmlns:p14="http://schemas.microsoft.com/office/powerpoint/2010/main" xmlns="" val="284643062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952596" y="1000108"/>
            <a:ext cx="8229600" cy="500050"/>
          </a:xfrm>
        </p:spPr>
        <p:txBody>
          <a:bodyPr>
            <a:normAutofit/>
          </a:bodyPr>
          <a:lstStyle/>
          <a:p>
            <a:pPr algn="ctr"/>
            <a:r>
              <a:rPr lang="ru-RU" sz="1800" b="1" dirty="0">
                <a:solidFill>
                  <a:schemeClr val="tx1"/>
                </a:solidFill>
                <a:latin typeface="Times New Roman" pitchFamily="18" charset="0"/>
                <a:cs typeface="Times New Roman" pitchFamily="18" charset="0"/>
              </a:rPr>
              <a:t>БАЛЛАСТЫ И ПРОТИВОВЕСЫ</a:t>
            </a:r>
          </a:p>
        </p:txBody>
      </p:sp>
      <p:sp>
        <p:nvSpPr>
          <p:cNvPr id="6" name="Содержимое 5"/>
          <p:cNvSpPr>
            <a:spLocks noGrp="1"/>
          </p:cNvSpPr>
          <p:nvPr>
            <p:ph sz="half" idx="2"/>
          </p:nvPr>
        </p:nvSpPr>
        <p:spPr>
          <a:xfrm>
            <a:off x="5381620" y="1500175"/>
            <a:ext cx="5000660" cy="5275213"/>
          </a:xfrm>
        </p:spPr>
        <p:style>
          <a:lnRef idx="2">
            <a:schemeClr val="accent1"/>
          </a:lnRef>
          <a:fillRef idx="1">
            <a:schemeClr val="lt1"/>
          </a:fillRef>
          <a:effectRef idx="0">
            <a:schemeClr val="accent1"/>
          </a:effectRef>
          <a:fontRef idx="minor">
            <a:schemeClr val="dk1"/>
          </a:fontRef>
        </p:style>
        <p:txBody>
          <a:bodyPr>
            <a:normAutofit fontScale="85000" lnSpcReduction="20000"/>
          </a:bodyPr>
          <a:lstStyle/>
          <a:p>
            <a:pPr algn="ctr">
              <a:buFont typeface="Wingdings" pitchFamily="2" charset="2"/>
              <a:buChar char="v"/>
            </a:pPr>
            <a:r>
              <a:rPr lang="ru-RU" sz="1900" dirty="0">
                <a:latin typeface="Times New Roman" pitchFamily="18" charset="0"/>
                <a:cs typeface="Times New Roman" pitchFamily="18" charset="0"/>
              </a:rPr>
              <a:t>Составные части противовеса и балласта должны быть закреплены или заключены в кожух для предохранения их от падения и для исключения возможности изменения установленной массы</a:t>
            </a:r>
          </a:p>
          <a:p>
            <a:pPr algn="ctr">
              <a:buFont typeface="Wingdings" pitchFamily="2" charset="2"/>
              <a:buChar char="v"/>
            </a:pPr>
            <a:endParaRPr lang="ru-RU" sz="1900" dirty="0">
              <a:latin typeface="Times New Roman" pitchFamily="18" charset="0"/>
              <a:cs typeface="Times New Roman" pitchFamily="18" charset="0"/>
            </a:endParaRPr>
          </a:p>
          <a:p>
            <a:pPr algn="ctr">
              <a:buFont typeface="Wingdings" pitchFamily="2" charset="2"/>
              <a:buChar char="v"/>
            </a:pPr>
            <a:r>
              <a:rPr lang="ru-RU" sz="1900" dirty="0">
                <a:latin typeface="Times New Roman" pitchFamily="18" charset="0"/>
                <a:cs typeface="Times New Roman" pitchFamily="18" charset="0"/>
              </a:rPr>
              <a:t>В случае применения в качестве противовеса или балласта мелкого штучного груза он должен быть помещен в металлический ящик. Ящик должен быть выполнен так, чтобы исключалось попадание в него атмосферных осадков и выпадение груза</a:t>
            </a:r>
          </a:p>
          <a:p>
            <a:pPr algn="ctr">
              <a:buFont typeface="Wingdings" pitchFamily="2" charset="2"/>
              <a:buChar char="v"/>
            </a:pPr>
            <a:endParaRPr lang="ru-RU" sz="1900" dirty="0">
              <a:latin typeface="Times New Roman" pitchFamily="18" charset="0"/>
              <a:cs typeface="Times New Roman" pitchFamily="18" charset="0"/>
            </a:endParaRPr>
          </a:p>
          <a:p>
            <a:pPr algn="ctr">
              <a:buFont typeface="Wingdings" pitchFamily="2" charset="2"/>
              <a:buChar char="v"/>
            </a:pPr>
            <a:r>
              <a:rPr lang="ru-RU" sz="1900" dirty="0">
                <a:latin typeface="Times New Roman" pitchFamily="18" charset="0"/>
                <a:cs typeface="Times New Roman" pitchFamily="18" charset="0"/>
              </a:rPr>
              <a:t>Применять для противовеса или балласта песок, гравий, щебень не разрешается. На кранах стрелового типа в качестве противовеса или балласта должны быть предусмотрены инвентарные маркированные грузы, изготовление и укладка которых должны производиться по чертежам предприятия-изготовителя крана</a:t>
            </a:r>
          </a:p>
          <a:p>
            <a:pPr algn="ctr">
              <a:buFont typeface="Wingdings" pitchFamily="2" charset="2"/>
              <a:buChar char="v"/>
            </a:pPr>
            <a:endParaRPr lang="ru-RU" sz="1900" dirty="0">
              <a:latin typeface="Times New Roman" pitchFamily="18" charset="0"/>
              <a:cs typeface="Times New Roman" pitchFamily="18" charset="0"/>
            </a:endParaRPr>
          </a:p>
          <a:p>
            <a:pPr algn="ctr">
              <a:buFont typeface="Wingdings" pitchFamily="2" charset="2"/>
              <a:buChar char="v"/>
            </a:pPr>
            <a:r>
              <a:rPr lang="ru-RU" sz="1900" dirty="0">
                <a:latin typeface="Times New Roman" pitchFamily="18" charset="0"/>
                <a:cs typeface="Times New Roman" pitchFamily="18" charset="0"/>
              </a:rPr>
              <a:t>Передвижные противовесы должны перемещаться автоматически с изменением вылета или иметь хорошо видимый указатель положения противовеса в зависимости от вылета</a:t>
            </a:r>
          </a:p>
        </p:txBody>
      </p:sp>
      <p:pic>
        <p:nvPicPr>
          <p:cNvPr id="10242" name="Picture 2"/>
          <p:cNvPicPr>
            <a:picLocks noGrp="1" noChangeAspect="1" noChangeArrowheads="1"/>
          </p:cNvPicPr>
          <p:nvPr>
            <p:ph sz="half" idx="1"/>
          </p:nvPr>
        </p:nvPicPr>
        <p:blipFill>
          <a:blip r:embed="rId2"/>
          <a:srcRect/>
          <a:stretch>
            <a:fillRect/>
          </a:stretch>
        </p:blipFill>
        <p:spPr bwMode="auto">
          <a:xfrm>
            <a:off x="1952596" y="2928934"/>
            <a:ext cx="3101340" cy="3048000"/>
          </a:xfrm>
          <a:prstGeom prst="rect">
            <a:avLst/>
          </a:prstGeom>
          <a:noFill/>
          <a:ln w="9525">
            <a:noFill/>
            <a:miter lim="800000"/>
            <a:headEnd/>
            <a:tailEnd/>
          </a:ln>
          <a:effectLst/>
        </p:spPr>
      </p:pic>
      <p:sp>
        <p:nvSpPr>
          <p:cNvPr id="8" name="TextBox 7"/>
          <p:cNvSpPr txBox="1"/>
          <p:nvPr/>
        </p:nvSpPr>
        <p:spPr>
          <a:xfrm>
            <a:off x="1809720" y="1428736"/>
            <a:ext cx="3357586" cy="1569660"/>
          </a:xfrm>
          <a:prstGeom prst="rect">
            <a:avLst/>
          </a:prstGeom>
          <a:noFill/>
        </p:spPr>
        <p:txBody>
          <a:bodyPr wrap="square" rtlCol="0">
            <a:spAutoFit/>
          </a:bodyPr>
          <a:lstStyle/>
          <a:p>
            <a:pPr algn="ctr"/>
            <a:r>
              <a:rPr lang="ru-RU" sz="1600" b="1" dirty="0">
                <a:latin typeface="Times New Roman" pitchFamily="18" charset="0"/>
                <a:cs typeface="Times New Roman" pitchFamily="18" charset="0"/>
              </a:rPr>
              <a:t>Схемы размещения балласта и противовеса на кранах:</a:t>
            </a:r>
          </a:p>
          <a:p>
            <a:pPr algn="ctr"/>
            <a:r>
              <a:rPr lang="ru-RU" sz="1600" dirty="0">
                <a:latin typeface="Times New Roman" pitchFamily="18" charset="0"/>
                <a:cs typeface="Times New Roman" pitchFamily="18" charset="0"/>
              </a:rPr>
              <a:t>а, б е, ж - с неповоротной башней, в г- с поворотной башней, </a:t>
            </a:r>
            <a:r>
              <a:rPr lang="ru-RU" sz="1600" dirty="0" err="1">
                <a:latin typeface="Times New Roman" pitchFamily="18" charset="0"/>
                <a:cs typeface="Times New Roman" pitchFamily="18" charset="0"/>
              </a:rPr>
              <a:t>д</a:t>
            </a:r>
            <a:r>
              <a:rPr lang="ru-RU" sz="1600" dirty="0">
                <a:latin typeface="Times New Roman" pitchFamily="18" charset="0"/>
                <a:cs typeface="Times New Roman" pitchFamily="18" charset="0"/>
              </a:rPr>
              <a:t> - положение противовеса при поднятой стреле</a:t>
            </a:r>
          </a:p>
        </p:txBody>
      </p:sp>
      <p:sp>
        <p:nvSpPr>
          <p:cNvPr id="9" name="TextBox 8"/>
          <p:cNvSpPr txBox="1"/>
          <p:nvPr/>
        </p:nvSpPr>
        <p:spPr>
          <a:xfrm>
            <a:off x="1738282" y="5929331"/>
            <a:ext cx="3429024" cy="830997"/>
          </a:xfrm>
          <a:prstGeom prst="rect">
            <a:avLst/>
          </a:prstGeom>
          <a:noFill/>
        </p:spPr>
        <p:txBody>
          <a:bodyPr wrap="square" rtlCol="0">
            <a:spAutoFit/>
          </a:bodyPr>
          <a:lstStyle/>
          <a:p>
            <a:r>
              <a:rPr lang="ru-RU" sz="1600" dirty="0">
                <a:latin typeface="Times New Roman" pitchFamily="18" charset="0"/>
                <a:cs typeface="Times New Roman" pitchFamily="18" charset="0"/>
              </a:rPr>
              <a:t>1 - противовес, 2 - балласт 3 - цепь; 4 – направляющие; 5 - канат подвески противовеса; 6 - стрела; 7 - тяга</a:t>
            </a:r>
          </a:p>
        </p:txBody>
      </p:sp>
    </p:spTree>
    <p:extLst>
      <p:ext uri="{BB962C8B-B14F-4D97-AF65-F5344CB8AC3E}">
        <p14:creationId xmlns:p14="http://schemas.microsoft.com/office/powerpoint/2010/main" xmlns="" val="421011385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1952596" y="785794"/>
            <a:ext cx="8229600" cy="571488"/>
          </a:xfrm>
        </p:spPr>
        <p:txBody>
          <a:bodyPr>
            <a:normAutofit/>
          </a:bodyPr>
          <a:lstStyle/>
          <a:p>
            <a:pPr algn="ctr"/>
            <a:r>
              <a:rPr lang="ru-RU" sz="1800" b="1" dirty="0">
                <a:solidFill>
                  <a:schemeClr val="tx1"/>
                </a:solidFill>
                <a:latin typeface="Times New Roman" pitchFamily="18" charset="0"/>
                <a:cs typeface="Times New Roman" pitchFamily="18" charset="0"/>
              </a:rPr>
              <a:t>УСТАНОВКА КРАНОВ</a:t>
            </a:r>
          </a:p>
        </p:txBody>
      </p:sp>
      <p:sp>
        <p:nvSpPr>
          <p:cNvPr id="8" name="Содержимое 7"/>
          <p:cNvSpPr>
            <a:spLocks noGrp="1"/>
          </p:cNvSpPr>
          <p:nvPr>
            <p:ph sz="half" idx="1"/>
          </p:nvPr>
        </p:nvSpPr>
        <p:spPr>
          <a:xfrm>
            <a:off x="1738282" y="6357958"/>
            <a:ext cx="4929222" cy="500042"/>
          </a:xfrm>
        </p:spPr>
        <p:txBody>
          <a:bodyPr>
            <a:normAutofit/>
          </a:bodyPr>
          <a:lstStyle/>
          <a:p>
            <a:pPr lvl="8" algn="ctr">
              <a:buNone/>
            </a:pPr>
            <a:endParaRPr lang="ru-RU" sz="1300" dirty="0">
              <a:latin typeface="Times New Roman" pitchFamily="18" charset="0"/>
              <a:cs typeface="Times New Roman" pitchFamily="18" charset="0"/>
            </a:endParaRPr>
          </a:p>
        </p:txBody>
      </p:sp>
      <p:pic>
        <p:nvPicPr>
          <p:cNvPr id="11266" name="Picture 2"/>
          <p:cNvPicPr>
            <a:picLocks noGrp="1" noChangeAspect="1" noChangeArrowheads="1"/>
          </p:cNvPicPr>
          <p:nvPr>
            <p:ph sz="half" idx="2"/>
          </p:nvPr>
        </p:nvPicPr>
        <p:blipFill>
          <a:blip r:embed="rId2"/>
          <a:srcRect/>
          <a:stretch>
            <a:fillRect/>
          </a:stretch>
        </p:blipFill>
        <p:spPr bwMode="auto">
          <a:xfrm>
            <a:off x="7596198" y="4214818"/>
            <a:ext cx="2705100" cy="2377440"/>
          </a:xfrm>
          <a:prstGeom prst="rect">
            <a:avLst/>
          </a:prstGeom>
          <a:noFill/>
          <a:ln w="9525">
            <a:noFill/>
            <a:miter lim="800000"/>
            <a:headEnd/>
            <a:tailEnd/>
          </a:ln>
          <a:effectLst/>
        </p:spPr>
      </p:pic>
      <p:sp>
        <p:nvSpPr>
          <p:cNvPr id="11" name="TextBox 10"/>
          <p:cNvSpPr txBox="1"/>
          <p:nvPr/>
        </p:nvSpPr>
        <p:spPr>
          <a:xfrm>
            <a:off x="6810348" y="3357563"/>
            <a:ext cx="3857652" cy="830997"/>
          </a:xfrm>
          <a:prstGeom prst="rect">
            <a:avLst/>
          </a:prstGeom>
          <a:noFill/>
        </p:spPr>
        <p:txBody>
          <a:bodyPr wrap="square" rtlCol="0">
            <a:spAutoFit/>
          </a:bodyPr>
          <a:lstStyle/>
          <a:p>
            <a:pPr algn="ctr"/>
            <a:r>
              <a:rPr lang="ru-RU" sz="1600" b="1" dirty="0">
                <a:latin typeface="Times New Roman" pitchFamily="18" charset="0"/>
                <a:cs typeface="Times New Roman" pitchFamily="18" charset="0"/>
              </a:rPr>
              <a:t>Установка подъемных кранов, перемещаемых по наземным крановым путям</a:t>
            </a:r>
          </a:p>
        </p:txBody>
      </p:sp>
      <p:sp>
        <p:nvSpPr>
          <p:cNvPr id="12" name="TextBox 11"/>
          <p:cNvSpPr txBox="1"/>
          <p:nvPr/>
        </p:nvSpPr>
        <p:spPr>
          <a:xfrm>
            <a:off x="1952596" y="1285862"/>
            <a:ext cx="8429684" cy="830997"/>
          </a:xfrm>
          <a:prstGeom prst="rect">
            <a:avLst/>
          </a:prstGeom>
          <a:noFill/>
        </p:spPr>
        <p:txBody>
          <a:bodyPr wrap="square" rtlCol="0">
            <a:spAutoFit/>
          </a:bodyPr>
          <a:lstStyle/>
          <a:p>
            <a:pPr algn="ctr">
              <a:buFont typeface="Wingdings" pitchFamily="2" charset="2"/>
              <a:buChar char="v"/>
            </a:pPr>
            <a:r>
              <a:rPr lang="ru-RU" sz="1600" dirty="0">
                <a:latin typeface="Times New Roman" pitchFamily="18" charset="0"/>
                <a:cs typeface="Times New Roman" pitchFamily="18" charset="0"/>
              </a:rPr>
              <a:t>Установка грузоподъемных кранов в зданиях, на открытых площадках и других участках производства работ должна проводиться в соответствии с руководством (инструкцией) по эксплуатации ПС и требованиями ФНП</a:t>
            </a:r>
          </a:p>
        </p:txBody>
      </p:sp>
      <p:sp>
        <p:nvSpPr>
          <p:cNvPr id="13" name="TextBox 12"/>
          <p:cNvSpPr txBox="1"/>
          <p:nvPr/>
        </p:nvSpPr>
        <p:spPr>
          <a:xfrm>
            <a:off x="1738282" y="2071679"/>
            <a:ext cx="5429288" cy="4524315"/>
          </a:xfrm>
          <a:prstGeom prst="rect">
            <a:avLst/>
          </a:prstGeom>
          <a:noFill/>
        </p:spPr>
        <p:txBody>
          <a:bodyPr wrap="square" rtlCol="0">
            <a:spAutoFit/>
          </a:bodyPr>
          <a:lstStyle/>
          <a:p>
            <a:pPr algn="ctr">
              <a:buFont typeface="Wingdings" pitchFamily="2" charset="2"/>
              <a:buChar char="v"/>
            </a:pPr>
            <a:r>
              <a:rPr lang="ru-RU" sz="1600" dirty="0">
                <a:latin typeface="Times New Roman" pitchFamily="18" charset="0"/>
                <a:cs typeface="Times New Roman" pitchFamily="18" charset="0"/>
              </a:rPr>
              <a:t>Краны должны быть установлены таким образом, чтобы при подъеме груза исключалась необходимость предварительного его </a:t>
            </a:r>
            <a:r>
              <a:rPr lang="ru-RU" sz="1600" dirty="0" err="1">
                <a:latin typeface="Times New Roman" pitchFamily="18" charset="0"/>
                <a:cs typeface="Times New Roman" pitchFamily="18" charset="0"/>
              </a:rPr>
              <a:t>подтаскивания</a:t>
            </a:r>
            <a:r>
              <a:rPr lang="ru-RU" sz="1600" dirty="0">
                <a:latin typeface="Times New Roman" pitchFamily="18" charset="0"/>
                <a:cs typeface="Times New Roman" pitchFamily="18" charset="0"/>
              </a:rPr>
              <a:t> при наклонном положении грузовых канатов и имелась бы возможность перемещения груза, поднятого не менее чем на 500 мм выше встречающихся на пути оборудования, штабелей грузов, бортов подвижного состава и т.д.</a:t>
            </a:r>
          </a:p>
          <a:p>
            <a:pPr algn="ctr">
              <a:buFont typeface="Wingdings" pitchFamily="2" charset="2"/>
              <a:buChar char="v"/>
            </a:pPr>
            <a:endParaRPr lang="ru-RU" sz="1600" dirty="0">
              <a:latin typeface="Times New Roman" pitchFamily="18" charset="0"/>
              <a:cs typeface="Times New Roman" pitchFamily="18" charset="0"/>
            </a:endParaRPr>
          </a:p>
          <a:p>
            <a:pPr algn="ctr">
              <a:buFont typeface="Wingdings" pitchFamily="2" charset="2"/>
              <a:buChar char="v"/>
            </a:pPr>
            <a:r>
              <a:rPr lang="ru-RU" sz="1600" dirty="0">
                <a:latin typeface="Times New Roman" pitchFamily="18" charset="0"/>
                <a:cs typeface="Times New Roman" pitchFamily="18" charset="0"/>
              </a:rPr>
              <a:t>Стрелы кранов, при их повороте или перемещении, должны также находиться выше встречающихся на пути оборудования и предметов не менее чем на 500 мм</a:t>
            </a:r>
          </a:p>
          <a:p>
            <a:pPr algn="ctr">
              <a:buFont typeface="Wingdings" pitchFamily="2" charset="2"/>
              <a:buChar char="v"/>
            </a:pPr>
            <a:endParaRPr lang="ru-RU" sz="1600" dirty="0">
              <a:latin typeface="Times New Roman" pitchFamily="18" charset="0"/>
              <a:cs typeface="Times New Roman" pitchFamily="18" charset="0"/>
            </a:endParaRPr>
          </a:p>
          <a:p>
            <a:pPr algn="ctr">
              <a:buFont typeface="Wingdings" pitchFamily="2" charset="2"/>
              <a:buChar char="v"/>
            </a:pPr>
            <a:r>
              <a:rPr lang="ru-RU" sz="1600" dirty="0">
                <a:latin typeface="Times New Roman" pitchFamily="18" charset="0"/>
                <a:cs typeface="Times New Roman" pitchFamily="18" charset="0"/>
              </a:rPr>
              <a:t>При установке кранов, управляемых с пола или по радио, должен быть предусмотрен свободный проход для рабочего, управляющего краном. Установка кранов, у которых грузозахватным органом является грузовой электромагнит, над производственными или другими помещениями не разрешается</a:t>
            </a:r>
          </a:p>
        </p:txBody>
      </p:sp>
    </p:spTree>
    <p:extLst>
      <p:ext uri="{BB962C8B-B14F-4D97-AF65-F5344CB8AC3E}">
        <p14:creationId xmlns:p14="http://schemas.microsoft.com/office/powerpoint/2010/main" xmlns="" val="405814240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2024034" y="785794"/>
            <a:ext cx="8229600" cy="714380"/>
          </a:xfrm>
        </p:spPr>
        <p:txBody>
          <a:bodyPr>
            <a:normAutofit/>
          </a:bodyPr>
          <a:lstStyle/>
          <a:p>
            <a:pPr algn="ctr"/>
            <a:r>
              <a:rPr lang="ru-RU" sz="1800" b="1" dirty="0">
                <a:solidFill>
                  <a:schemeClr val="tx1"/>
                </a:solidFill>
                <a:latin typeface="Times New Roman" pitchFamily="18" charset="0"/>
                <a:cs typeface="Times New Roman" pitchFamily="18" charset="0"/>
              </a:rPr>
              <a:t>УСТАНОВКА КРАНОВ</a:t>
            </a:r>
          </a:p>
        </p:txBody>
      </p:sp>
      <p:pic>
        <p:nvPicPr>
          <p:cNvPr id="12290" name="Picture 2"/>
          <p:cNvPicPr>
            <a:picLocks noGrp="1" noChangeAspect="1" noChangeArrowheads="1"/>
          </p:cNvPicPr>
          <p:nvPr>
            <p:ph idx="1"/>
          </p:nvPr>
        </p:nvPicPr>
        <p:blipFill>
          <a:blip r:embed="rId2"/>
          <a:srcRect/>
          <a:stretch>
            <a:fillRect/>
          </a:stretch>
        </p:blipFill>
        <p:spPr bwMode="auto">
          <a:xfrm>
            <a:off x="2024034" y="1643050"/>
            <a:ext cx="2689860" cy="3390900"/>
          </a:xfrm>
          <a:prstGeom prst="rect">
            <a:avLst/>
          </a:prstGeom>
          <a:noFill/>
          <a:ln w="9525">
            <a:noFill/>
            <a:miter lim="800000"/>
            <a:headEnd/>
            <a:tailEnd/>
          </a:ln>
          <a:effectLst/>
        </p:spPr>
      </p:pic>
      <p:sp>
        <p:nvSpPr>
          <p:cNvPr id="8" name="TextBox 7"/>
          <p:cNvSpPr txBox="1"/>
          <p:nvPr/>
        </p:nvSpPr>
        <p:spPr>
          <a:xfrm>
            <a:off x="1738282" y="5286389"/>
            <a:ext cx="3357586" cy="830997"/>
          </a:xfrm>
          <a:prstGeom prst="rect">
            <a:avLst/>
          </a:prstGeom>
          <a:noFill/>
        </p:spPr>
        <p:txBody>
          <a:bodyPr wrap="square" rtlCol="0">
            <a:spAutoFit/>
          </a:bodyPr>
          <a:lstStyle/>
          <a:p>
            <a:pPr algn="ctr"/>
            <a:r>
              <a:rPr lang="ru-RU" sz="1600" b="1" dirty="0">
                <a:latin typeface="Times New Roman" pitchFamily="18" charset="0"/>
                <a:cs typeface="Times New Roman" pitchFamily="18" charset="0"/>
              </a:rPr>
              <a:t>Установка подъемных кранов- перемещаемые по надземным крановым путям</a:t>
            </a:r>
          </a:p>
        </p:txBody>
      </p:sp>
      <p:sp>
        <p:nvSpPr>
          <p:cNvPr id="9" name="Скругленный прямоугольник 8"/>
          <p:cNvSpPr/>
          <p:nvPr/>
        </p:nvSpPr>
        <p:spPr>
          <a:xfrm>
            <a:off x="5310182" y="1857364"/>
            <a:ext cx="5143536" cy="17145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1600" dirty="0">
                <a:latin typeface="Times New Roman" pitchFamily="18" charset="0"/>
                <a:cs typeface="Times New Roman" pitchFamily="18" charset="0"/>
              </a:rPr>
              <a:t>Установка кранов над производственными помещениями для подъема и опускания грузов через люк (проем) в перекрытии допускается лишь при расположении одного помещения непосредственно над другим</a:t>
            </a:r>
          </a:p>
        </p:txBody>
      </p:sp>
      <p:sp>
        <p:nvSpPr>
          <p:cNvPr id="10" name="Скругленный прямоугольник 9"/>
          <p:cNvSpPr/>
          <p:nvPr/>
        </p:nvSpPr>
        <p:spPr>
          <a:xfrm>
            <a:off x="5310182" y="4286256"/>
            <a:ext cx="5143536" cy="200026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1600" dirty="0">
                <a:latin typeface="Times New Roman" pitchFamily="18" charset="0"/>
                <a:cs typeface="Times New Roman" pitchFamily="18" charset="0"/>
              </a:rPr>
              <a:t>Люк в перекрытии должен иметь постоянное ограждение высотой не менее 1000 мм со сплошным ограждением понизу на высоту 100 мм с обязательным устройством световой сигнализации (светящаяся надпись), предупреждающей как о нахождении груза над люком, так и об опускании груза, а также с наличием надписей, запрещающих нахождение людей под перемещаемым грузом</a:t>
            </a:r>
          </a:p>
        </p:txBody>
      </p:sp>
    </p:spTree>
    <p:extLst>
      <p:ext uri="{BB962C8B-B14F-4D97-AF65-F5344CB8AC3E}">
        <p14:creationId xmlns:p14="http://schemas.microsoft.com/office/powerpoint/2010/main" xmlns="" val="415588747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1143000"/>
            <a:ext cx="8229600" cy="785802"/>
          </a:xfrm>
        </p:spPr>
        <p:txBody>
          <a:bodyPr>
            <a:normAutofit/>
          </a:bodyPr>
          <a:lstStyle/>
          <a:p>
            <a:pPr algn="ctr"/>
            <a:r>
              <a:rPr lang="ru-RU" sz="1800" b="1" dirty="0">
                <a:solidFill>
                  <a:schemeClr val="tx1"/>
                </a:solidFill>
                <a:latin typeface="Times New Roman" pitchFamily="18" charset="0"/>
                <a:cs typeface="Times New Roman" pitchFamily="18" charset="0"/>
              </a:rPr>
              <a:t>УСТАНОВКА КРАНОВ</a:t>
            </a:r>
            <a:endParaRPr lang="ru-RU" sz="1800" dirty="0"/>
          </a:p>
        </p:txBody>
      </p:sp>
      <p:pic>
        <p:nvPicPr>
          <p:cNvPr id="6" name="Содержимое 5" descr="50df0d16dba0c.jpg"/>
          <p:cNvPicPr>
            <a:picLocks noGrp="1" noChangeAspect="1"/>
          </p:cNvPicPr>
          <p:nvPr>
            <p:ph idx="1"/>
          </p:nvPr>
        </p:nvPicPr>
        <p:blipFill>
          <a:blip r:embed="rId2" cstate="print"/>
          <a:stretch>
            <a:fillRect/>
          </a:stretch>
        </p:blipFill>
        <p:spPr>
          <a:xfrm>
            <a:off x="1524000" y="3714752"/>
            <a:ext cx="1071570" cy="1157270"/>
          </a:xfrm>
        </p:spPr>
      </p:pic>
      <p:sp>
        <p:nvSpPr>
          <p:cNvPr id="4" name="Скругленный прямоугольник 3"/>
          <p:cNvSpPr/>
          <p:nvPr/>
        </p:nvSpPr>
        <p:spPr>
          <a:xfrm>
            <a:off x="2452662" y="2214554"/>
            <a:ext cx="7429552" cy="17145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ru-RU" sz="1600" dirty="0">
              <a:latin typeface="Times New Roman" pitchFamily="18" charset="0"/>
              <a:cs typeface="Times New Roman" pitchFamily="18" charset="0"/>
            </a:endParaRPr>
          </a:p>
          <a:p>
            <a:pPr algn="ctr"/>
            <a:r>
              <a:rPr lang="ru-RU" sz="1600" dirty="0">
                <a:latin typeface="Times New Roman" pitchFamily="18" charset="0"/>
                <a:cs typeface="Times New Roman" pitchFamily="18" charset="0"/>
              </a:rPr>
              <a:t>Установка над производственными помещениями стационарных электрических талей или лебедок для подъема грузов через люк в перекрытии не разрешается. На пути следования крана должно быть исключено нахождение людей; над проезжей частью и над проходами для людей должны быть установлены предохранительные перекрытия (сетка и т.п.), способные выдержать падающий груз</a:t>
            </a:r>
          </a:p>
        </p:txBody>
      </p:sp>
      <p:sp>
        <p:nvSpPr>
          <p:cNvPr id="5" name="Скругленный прямоугольник 4"/>
          <p:cNvSpPr/>
          <p:nvPr/>
        </p:nvSpPr>
        <p:spPr>
          <a:xfrm>
            <a:off x="2452662" y="4500570"/>
            <a:ext cx="7429552" cy="157163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1600" dirty="0">
                <a:latin typeface="Times New Roman" pitchFamily="18" charset="0"/>
                <a:cs typeface="Times New Roman" pitchFamily="18" charset="0"/>
              </a:rPr>
              <a:t>Установка кранов для выполнения строительно-монтажных работ должна производиться в соответствии с проектом производства работ кранами (</a:t>
            </a:r>
            <a:r>
              <a:rPr lang="ru-RU" sz="1600" dirty="0" err="1">
                <a:latin typeface="Times New Roman" pitchFamily="18" charset="0"/>
                <a:cs typeface="Times New Roman" pitchFamily="18" charset="0"/>
              </a:rPr>
              <a:t>ППРк</a:t>
            </a:r>
            <a:r>
              <a:rPr lang="ru-RU" sz="1600" dirty="0">
                <a:latin typeface="Times New Roman" pitchFamily="18" charset="0"/>
                <a:cs typeface="Times New Roman" pitchFamily="18" charset="0"/>
              </a:rPr>
              <a:t>). Установка кранов, передвигающихся по крановому пути, в охранной зоне воздушных линий электропередачи должна быть согласована с владельцем линии. Разрешение на такую установку для выполнения строительно-монтажных работ должно храниться вместе с </a:t>
            </a:r>
            <a:r>
              <a:rPr lang="ru-RU" sz="1600" dirty="0" err="1">
                <a:latin typeface="Times New Roman" pitchFamily="18" charset="0"/>
                <a:cs typeface="Times New Roman" pitchFamily="18" charset="0"/>
              </a:rPr>
              <a:t>ППРк</a:t>
            </a:r>
            <a:endParaRPr lang="ru-RU" sz="1600" dirty="0">
              <a:latin typeface="Times New Roman" pitchFamily="18" charset="0"/>
              <a:cs typeface="Times New Roman" pitchFamily="18" charset="0"/>
            </a:endParaRPr>
          </a:p>
        </p:txBody>
      </p:sp>
    </p:spTree>
    <p:extLst>
      <p:ext uri="{BB962C8B-B14F-4D97-AF65-F5344CB8AC3E}">
        <p14:creationId xmlns:p14="http://schemas.microsoft.com/office/powerpoint/2010/main" xmlns="" val="203344552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4034" y="928670"/>
            <a:ext cx="8229600" cy="785802"/>
          </a:xfrm>
        </p:spPr>
        <p:txBody>
          <a:bodyPr>
            <a:normAutofit/>
          </a:bodyPr>
          <a:lstStyle/>
          <a:p>
            <a:pPr algn="ctr"/>
            <a:r>
              <a:rPr lang="ru-RU" sz="1800" b="1" dirty="0">
                <a:solidFill>
                  <a:schemeClr val="tx1"/>
                </a:solidFill>
                <a:latin typeface="Times New Roman" pitchFamily="18" charset="0"/>
                <a:cs typeface="Times New Roman" pitchFamily="18" charset="0"/>
              </a:rPr>
              <a:t>УСТАНОВКА КРАНОВ</a:t>
            </a:r>
          </a:p>
        </p:txBody>
      </p:sp>
      <p:pic>
        <p:nvPicPr>
          <p:cNvPr id="13314" name="Picture 2"/>
          <p:cNvPicPr>
            <a:picLocks noGrp="1" noChangeAspect="1" noChangeArrowheads="1"/>
          </p:cNvPicPr>
          <p:nvPr>
            <p:ph idx="1"/>
          </p:nvPr>
        </p:nvPicPr>
        <p:blipFill>
          <a:blip r:embed="rId2"/>
          <a:srcRect/>
          <a:stretch>
            <a:fillRect/>
          </a:stretch>
        </p:blipFill>
        <p:spPr bwMode="auto">
          <a:xfrm>
            <a:off x="2524100" y="3857628"/>
            <a:ext cx="3368040" cy="2400300"/>
          </a:xfrm>
          <a:prstGeom prst="rect">
            <a:avLst/>
          </a:prstGeom>
          <a:noFill/>
          <a:ln w="9525">
            <a:noFill/>
            <a:miter lim="800000"/>
            <a:headEnd/>
            <a:tailEnd/>
          </a:ln>
          <a:effectLst/>
        </p:spPr>
      </p:pic>
      <p:sp>
        <p:nvSpPr>
          <p:cNvPr id="5" name="Скругленный прямоугольник 4"/>
          <p:cNvSpPr/>
          <p:nvPr/>
        </p:nvSpPr>
        <p:spPr>
          <a:xfrm>
            <a:off x="1809720" y="1714488"/>
            <a:ext cx="4143404" cy="214314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1600" dirty="0">
                <a:latin typeface="Times New Roman" pitchFamily="18" charset="0"/>
                <a:cs typeface="Times New Roman" pitchFamily="18" charset="0"/>
              </a:rPr>
              <a:t>Установка стрелового крана должна производиться на спланированной и подготовленной площадке с учетом категории и характера грунта. Устанавливать кран для работы на свеженасыпанном </a:t>
            </a:r>
            <a:r>
              <a:rPr lang="ru-RU" sz="1600" dirty="0" err="1">
                <a:latin typeface="Times New Roman" pitchFamily="18" charset="0"/>
                <a:cs typeface="Times New Roman" pitchFamily="18" charset="0"/>
              </a:rPr>
              <a:t>неутрамбованном</a:t>
            </a:r>
            <a:r>
              <a:rPr lang="ru-RU" sz="1600" dirty="0">
                <a:latin typeface="Times New Roman" pitchFamily="18" charset="0"/>
                <a:cs typeface="Times New Roman" pitchFamily="18" charset="0"/>
              </a:rPr>
              <a:t> грунте, а также на площадке с уклоном, превышающим указанный в паспорте, не разрешается</a:t>
            </a:r>
          </a:p>
        </p:txBody>
      </p:sp>
      <p:sp>
        <p:nvSpPr>
          <p:cNvPr id="6" name="Скругленный прямоугольник 5"/>
          <p:cNvSpPr/>
          <p:nvPr/>
        </p:nvSpPr>
        <p:spPr>
          <a:xfrm>
            <a:off x="6810380" y="3143248"/>
            <a:ext cx="3571900" cy="142876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1600" dirty="0">
                <a:latin typeface="Times New Roman" pitchFamily="18" charset="0"/>
                <a:cs typeface="Times New Roman" pitchFamily="18" charset="0"/>
              </a:rPr>
              <a:t>Под опоры должны быть подложены прочные и устойчивые подкладки в соответствии с эксплуатационной</a:t>
            </a:r>
          </a:p>
          <a:p>
            <a:pPr algn="ctr"/>
            <a:r>
              <a:rPr lang="ru-RU" sz="1600" dirty="0">
                <a:latin typeface="Times New Roman" pitchFamily="18" charset="0"/>
                <a:cs typeface="Times New Roman" pitchFamily="18" charset="0"/>
              </a:rPr>
              <a:t>документацией</a:t>
            </a:r>
          </a:p>
        </p:txBody>
      </p:sp>
      <p:sp>
        <p:nvSpPr>
          <p:cNvPr id="7" name="Скругленный прямоугольник 6"/>
          <p:cNvSpPr/>
          <p:nvPr/>
        </p:nvSpPr>
        <p:spPr>
          <a:xfrm>
            <a:off x="6810380" y="1571612"/>
            <a:ext cx="3571900" cy="142876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1600" dirty="0">
                <a:latin typeface="Times New Roman" pitchFamily="18" charset="0"/>
                <a:cs typeface="Times New Roman" pitchFamily="18" charset="0"/>
              </a:rPr>
              <a:t>При необходимости установки стрелового или железнодорожного крана на выносные опоры он должен быть установлен на все имеющиеся выносные опоры</a:t>
            </a:r>
          </a:p>
        </p:txBody>
      </p:sp>
      <p:sp>
        <p:nvSpPr>
          <p:cNvPr id="8" name="Скругленный прямоугольник 7"/>
          <p:cNvSpPr/>
          <p:nvPr/>
        </p:nvSpPr>
        <p:spPr>
          <a:xfrm>
            <a:off x="6810380" y="4643446"/>
            <a:ext cx="3571900" cy="200026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1600" dirty="0">
                <a:latin typeface="Times New Roman" pitchFamily="18" charset="0"/>
                <a:cs typeface="Times New Roman" pitchFamily="18" charset="0"/>
              </a:rPr>
              <a:t>Установка стрелового</a:t>
            </a:r>
          </a:p>
          <a:p>
            <a:pPr algn="ctr"/>
            <a:r>
              <a:rPr lang="ru-RU" sz="1600" dirty="0">
                <a:latin typeface="Times New Roman" pitchFamily="18" charset="0"/>
                <a:cs typeface="Times New Roman" pitchFamily="18" charset="0"/>
              </a:rPr>
              <a:t>крана должна производиться так, чтобы при работе расстояние между</a:t>
            </a:r>
          </a:p>
          <a:p>
            <a:pPr algn="ctr"/>
            <a:r>
              <a:rPr lang="ru-RU" sz="1600" dirty="0">
                <a:latin typeface="Times New Roman" pitchFamily="18" charset="0"/>
                <a:cs typeface="Times New Roman" pitchFamily="18" charset="0"/>
              </a:rPr>
              <a:t>поворотной частью крана при любом его положении и строениями, штабелями грузов и другими предметами составляло не менее 1000 мм</a:t>
            </a:r>
          </a:p>
        </p:txBody>
      </p:sp>
    </p:spTree>
    <p:extLst>
      <p:ext uri="{BB962C8B-B14F-4D97-AF65-F5344CB8AC3E}">
        <p14:creationId xmlns:p14="http://schemas.microsoft.com/office/powerpoint/2010/main" xmlns="" val="422279316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4034" y="928670"/>
            <a:ext cx="8229600" cy="571488"/>
          </a:xfrm>
        </p:spPr>
        <p:txBody>
          <a:bodyPr>
            <a:normAutofit/>
          </a:bodyPr>
          <a:lstStyle/>
          <a:p>
            <a:pPr algn="ctr"/>
            <a:r>
              <a:rPr lang="ru-RU" sz="1800" b="1" dirty="0">
                <a:solidFill>
                  <a:schemeClr val="tx1"/>
                </a:solidFill>
                <a:latin typeface="Times New Roman" pitchFamily="18" charset="0"/>
                <a:cs typeface="Times New Roman" pitchFamily="18" charset="0"/>
              </a:rPr>
              <a:t>УСТАНОВКА СТРЕЛОВЫХ КРАНОВ</a:t>
            </a:r>
          </a:p>
        </p:txBody>
      </p:sp>
      <p:pic>
        <p:nvPicPr>
          <p:cNvPr id="14338" name="Picture 2"/>
          <p:cNvPicPr>
            <a:picLocks noGrp="1" noChangeAspect="1" noChangeArrowheads="1"/>
          </p:cNvPicPr>
          <p:nvPr>
            <p:ph idx="1"/>
          </p:nvPr>
        </p:nvPicPr>
        <p:blipFill>
          <a:blip r:embed="rId2"/>
          <a:srcRect/>
          <a:stretch>
            <a:fillRect/>
          </a:stretch>
        </p:blipFill>
        <p:spPr bwMode="auto">
          <a:xfrm>
            <a:off x="6738942" y="2071678"/>
            <a:ext cx="3329940" cy="2011680"/>
          </a:xfrm>
          <a:prstGeom prst="rect">
            <a:avLst/>
          </a:prstGeom>
          <a:noFill/>
          <a:ln w="9525">
            <a:noFill/>
            <a:miter lim="800000"/>
            <a:headEnd/>
            <a:tailEnd/>
          </a:ln>
          <a:effectLst/>
        </p:spPr>
      </p:pic>
      <p:sp>
        <p:nvSpPr>
          <p:cNvPr id="5" name="TextBox 4"/>
          <p:cNvSpPr txBox="1"/>
          <p:nvPr/>
        </p:nvSpPr>
        <p:spPr>
          <a:xfrm>
            <a:off x="6310314" y="4143381"/>
            <a:ext cx="4071966" cy="206210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ru-RU" sz="1600" b="1" dirty="0">
                <a:latin typeface="Times New Roman" pitchFamily="18" charset="0"/>
                <a:cs typeface="Times New Roman" pitchFamily="18" charset="0"/>
              </a:rPr>
              <a:t>Установка подъемных кранов вблизи котлованов, откосов и</a:t>
            </a:r>
          </a:p>
          <a:p>
            <a:pPr algn="ctr"/>
            <a:r>
              <a:rPr lang="ru-RU" sz="1600" b="1" dirty="0">
                <a:latin typeface="Times New Roman" pitchFamily="18" charset="0"/>
                <a:cs typeface="Times New Roman" pitchFamily="18" charset="0"/>
              </a:rPr>
              <a:t>траншей:</a:t>
            </a:r>
            <a:r>
              <a:rPr lang="ru-RU" sz="1600" dirty="0">
                <a:latin typeface="Times New Roman" pitchFamily="18" charset="0"/>
                <a:cs typeface="Times New Roman" pitchFamily="18" charset="0"/>
              </a:rPr>
              <a:t> </a:t>
            </a:r>
            <a:endParaRPr lang="en-US" sz="1600" dirty="0">
              <a:latin typeface="Times New Roman" pitchFamily="18" charset="0"/>
              <a:cs typeface="Times New Roman" pitchFamily="18" charset="0"/>
            </a:endParaRPr>
          </a:p>
          <a:p>
            <a:pPr algn="ctr"/>
            <a:r>
              <a:rPr lang="ru-RU" sz="1600" dirty="0">
                <a:latin typeface="Times New Roman" pitchFamily="18" charset="0"/>
                <a:cs typeface="Times New Roman" pitchFamily="18" charset="0"/>
              </a:rPr>
              <a:t>А - расстояние от ближайшей опоры подъемного</a:t>
            </a:r>
          </a:p>
          <a:p>
            <a:pPr algn="ctr"/>
            <a:r>
              <a:rPr lang="ru-RU" sz="1600" dirty="0">
                <a:latin typeface="Times New Roman" pitchFamily="18" charset="0"/>
                <a:cs typeface="Times New Roman" pitchFamily="18" charset="0"/>
              </a:rPr>
              <a:t>крана до основания котлована в случае </a:t>
            </a:r>
            <a:r>
              <a:rPr lang="ru-RU" sz="1600" dirty="0" err="1">
                <a:latin typeface="Times New Roman" pitchFamily="18" charset="0"/>
                <a:cs typeface="Times New Roman" pitchFamily="18" charset="0"/>
              </a:rPr>
              <a:t>ненасыпного</a:t>
            </a:r>
            <a:r>
              <a:rPr lang="ru-RU" sz="1600" dirty="0">
                <a:latin typeface="Times New Roman" pitchFamily="18" charset="0"/>
                <a:cs typeface="Times New Roman" pitchFamily="18" charset="0"/>
              </a:rPr>
              <a:t> грунта;</a:t>
            </a:r>
          </a:p>
          <a:p>
            <a:pPr algn="ctr"/>
            <a:r>
              <a:rPr lang="en-US" sz="1600" dirty="0">
                <a:latin typeface="Times New Roman" pitchFamily="18" charset="0"/>
                <a:cs typeface="Times New Roman" pitchFamily="18" charset="0"/>
              </a:rPr>
              <a:t>h </a:t>
            </a:r>
            <a:r>
              <a:rPr lang="ru-RU" sz="1600" dirty="0">
                <a:latin typeface="Times New Roman" pitchFamily="18" charset="0"/>
                <a:cs typeface="Times New Roman" pitchFamily="18" charset="0"/>
              </a:rPr>
              <a:t>- глубина котлована</a:t>
            </a:r>
          </a:p>
        </p:txBody>
      </p:sp>
      <p:sp>
        <p:nvSpPr>
          <p:cNvPr id="6" name="TextBox 5"/>
          <p:cNvSpPr txBox="1"/>
          <p:nvPr/>
        </p:nvSpPr>
        <p:spPr>
          <a:xfrm>
            <a:off x="1738282" y="1785926"/>
            <a:ext cx="4357718" cy="3785652"/>
          </a:xfrm>
          <a:prstGeom prst="rect">
            <a:avLst/>
          </a:prstGeom>
          <a:noFill/>
        </p:spPr>
        <p:txBody>
          <a:bodyPr wrap="square" rtlCol="0">
            <a:spAutoFit/>
          </a:bodyPr>
          <a:lstStyle/>
          <a:p>
            <a:pPr algn="ctr">
              <a:buFont typeface="Wingdings" pitchFamily="2" charset="2"/>
              <a:buChar char="ü"/>
            </a:pPr>
            <a:r>
              <a:rPr lang="ru-RU" sz="1600" dirty="0">
                <a:latin typeface="Times New Roman" pitchFamily="18" charset="0"/>
                <a:cs typeface="Times New Roman" pitchFamily="18" charset="0"/>
              </a:rPr>
              <a:t>Установка стрелового крана должна производиться на спланированной и подготовленной площадке с учетом категории и характера грунта</a:t>
            </a:r>
            <a:endParaRPr lang="en-US" sz="1600" dirty="0">
              <a:latin typeface="Times New Roman" pitchFamily="18" charset="0"/>
              <a:cs typeface="Times New Roman" pitchFamily="18" charset="0"/>
            </a:endParaRPr>
          </a:p>
          <a:p>
            <a:pPr algn="ctr">
              <a:buFont typeface="Wingdings" pitchFamily="2" charset="2"/>
              <a:buChar char="ü"/>
            </a:pPr>
            <a:endParaRPr lang="ru-RU" sz="1600" dirty="0">
              <a:latin typeface="Times New Roman" pitchFamily="18" charset="0"/>
              <a:cs typeface="Times New Roman" pitchFamily="18" charset="0"/>
            </a:endParaRPr>
          </a:p>
          <a:p>
            <a:pPr algn="ctr">
              <a:buFont typeface="Wingdings" pitchFamily="2" charset="2"/>
              <a:buChar char="ü"/>
            </a:pPr>
            <a:r>
              <a:rPr lang="ru-RU" sz="1600" dirty="0">
                <a:latin typeface="Times New Roman" pitchFamily="18" charset="0"/>
                <a:cs typeface="Times New Roman" pitchFamily="18" charset="0"/>
              </a:rPr>
              <a:t>Устанавливать кран для работы на свеженасыпанном </a:t>
            </a:r>
            <a:r>
              <a:rPr lang="ru-RU" sz="1600" dirty="0" err="1">
                <a:latin typeface="Times New Roman" pitchFamily="18" charset="0"/>
                <a:cs typeface="Times New Roman" pitchFamily="18" charset="0"/>
              </a:rPr>
              <a:t>неутрамбованном</a:t>
            </a:r>
            <a:r>
              <a:rPr lang="ru-RU" sz="1600" dirty="0">
                <a:latin typeface="Times New Roman" pitchFamily="18" charset="0"/>
                <a:cs typeface="Times New Roman" pitchFamily="18" charset="0"/>
              </a:rPr>
              <a:t> грунте, а также на площадке с уклоном, превышающим указанный в паспорте, не разрешается. Установка стрелового крана должна производиться так, чтобы при работе расстояние между поворотной частью крана при любом его положении и строениями, штабелями грузов и другими предметами составляло не менее 1000 мм</a:t>
            </a:r>
          </a:p>
        </p:txBody>
      </p:sp>
    </p:spTree>
    <p:extLst>
      <p:ext uri="{BB962C8B-B14F-4D97-AF65-F5344CB8AC3E}">
        <p14:creationId xmlns:p14="http://schemas.microsoft.com/office/powerpoint/2010/main" xmlns="" val="67013521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4034" y="1000108"/>
            <a:ext cx="8229600" cy="714364"/>
          </a:xfrm>
        </p:spPr>
        <p:txBody>
          <a:bodyPr>
            <a:normAutofit/>
          </a:bodyPr>
          <a:lstStyle/>
          <a:p>
            <a:pPr algn="ctr"/>
            <a:r>
              <a:rPr lang="ru-RU" sz="1600" b="1" dirty="0">
                <a:solidFill>
                  <a:schemeClr val="tx1"/>
                </a:solidFill>
                <a:latin typeface="Times New Roman" pitchFamily="18" charset="0"/>
                <a:cs typeface="Times New Roman" pitchFamily="18" charset="0"/>
              </a:rPr>
              <a:t>УСТАНОВКА СТРЕЛОВЫХ КРАНОВ</a:t>
            </a:r>
          </a:p>
        </p:txBody>
      </p:sp>
      <p:pic>
        <p:nvPicPr>
          <p:cNvPr id="15362" name="Picture 2"/>
          <p:cNvPicPr>
            <a:picLocks noGrp="1" noChangeAspect="1" noChangeArrowheads="1"/>
          </p:cNvPicPr>
          <p:nvPr>
            <p:ph idx="1"/>
          </p:nvPr>
        </p:nvPicPr>
        <p:blipFill>
          <a:blip r:embed="rId2"/>
          <a:srcRect/>
          <a:stretch>
            <a:fillRect/>
          </a:stretch>
        </p:blipFill>
        <p:spPr bwMode="auto">
          <a:xfrm>
            <a:off x="2166910" y="1714488"/>
            <a:ext cx="8001056" cy="2505076"/>
          </a:xfrm>
          <a:prstGeom prst="rect">
            <a:avLst/>
          </a:prstGeom>
          <a:noFill/>
          <a:ln w="9525">
            <a:noFill/>
            <a:miter lim="800000"/>
            <a:headEnd/>
            <a:tailEnd/>
          </a:ln>
          <a:effectLst/>
        </p:spPr>
      </p:pic>
      <p:sp>
        <p:nvSpPr>
          <p:cNvPr id="5" name="TextBox 4"/>
          <p:cNvSpPr txBox="1"/>
          <p:nvPr/>
        </p:nvSpPr>
        <p:spPr>
          <a:xfrm>
            <a:off x="1952596" y="4143380"/>
            <a:ext cx="8429684" cy="338554"/>
          </a:xfrm>
          <a:prstGeom prst="rect">
            <a:avLst/>
          </a:prstGeom>
          <a:noFill/>
        </p:spPr>
        <p:txBody>
          <a:bodyPr wrap="square" rtlCol="0">
            <a:spAutoFit/>
          </a:bodyPr>
          <a:lstStyle/>
          <a:p>
            <a:endParaRPr lang="ru-RU" sz="1600" dirty="0">
              <a:latin typeface="Times New Roman" pitchFamily="18" charset="0"/>
              <a:cs typeface="Times New Roman" pitchFamily="18" charset="0"/>
            </a:endParaRPr>
          </a:p>
        </p:txBody>
      </p:sp>
      <p:pic>
        <p:nvPicPr>
          <p:cNvPr id="15363" name="Picture 3"/>
          <p:cNvPicPr>
            <a:picLocks noChangeAspect="1" noChangeArrowheads="1"/>
          </p:cNvPicPr>
          <p:nvPr/>
        </p:nvPicPr>
        <p:blipFill>
          <a:blip r:embed="rId3"/>
          <a:srcRect/>
          <a:stretch>
            <a:fillRect/>
          </a:stretch>
        </p:blipFill>
        <p:spPr bwMode="auto">
          <a:xfrm>
            <a:off x="2881291" y="4500571"/>
            <a:ext cx="6848475" cy="1362075"/>
          </a:xfrm>
          <a:prstGeom prst="rect">
            <a:avLst/>
          </a:prstGeom>
          <a:noFill/>
          <a:ln w="9525">
            <a:noFill/>
            <a:miter lim="800000"/>
            <a:headEnd/>
            <a:tailEnd/>
          </a:ln>
          <a:effectLst/>
        </p:spPr>
      </p:pic>
    </p:spTree>
    <p:extLst>
      <p:ext uri="{BB962C8B-B14F-4D97-AF65-F5344CB8AC3E}">
        <p14:creationId xmlns:p14="http://schemas.microsoft.com/office/powerpoint/2010/main" xmlns="" val="36112016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a:t>В целях </a:t>
            </a:r>
            <a:r>
              <a:rPr lang="ru-RU" dirty="0" smtClean="0"/>
              <a:t>Федерального </a:t>
            </a:r>
            <a:r>
              <a:rPr lang="ru-RU" dirty="0"/>
              <a:t>закона используются следующие понятия</a:t>
            </a:r>
          </a:p>
        </p:txBody>
      </p:sp>
      <p:sp>
        <p:nvSpPr>
          <p:cNvPr id="3" name="Объект 2"/>
          <p:cNvSpPr>
            <a:spLocks noGrp="1"/>
          </p:cNvSpPr>
          <p:nvPr>
            <p:ph idx="1"/>
          </p:nvPr>
        </p:nvSpPr>
        <p:spPr/>
        <p:txBody>
          <a:bodyPr>
            <a:noAutofit/>
          </a:bodyPr>
          <a:lstStyle/>
          <a:p>
            <a:r>
              <a:rPr lang="ru-RU" sz="1500" dirty="0"/>
              <a:t>промышленная безопасность опасных производственных объектов </a:t>
            </a:r>
            <a:r>
              <a:rPr lang="ru-RU" sz="1500" dirty="0" smtClean="0"/>
              <a:t>- </a:t>
            </a:r>
            <a:r>
              <a:rPr lang="ru-RU" sz="1500" dirty="0"/>
              <a:t>состояние защищенности жизненно важных интересов личности и общества от аварий на опасных производственных объектах и последствий указанных аварий;</a:t>
            </a:r>
          </a:p>
          <a:p>
            <a:r>
              <a:rPr lang="ru-RU" sz="1500" dirty="0" smtClean="0"/>
              <a:t>авария </a:t>
            </a:r>
            <a:r>
              <a:rPr lang="ru-RU" sz="1500" dirty="0"/>
              <a:t>- разрушение сооружений и (или) технических устройств, применяемых на опасном производственном объекте, неконтролируемые взрыв и (или) выброс опасных веществ;</a:t>
            </a:r>
          </a:p>
          <a:p>
            <a:r>
              <a:rPr lang="ru-RU" sz="1500" dirty="0"/>
              <a:t>инцидент - отказ или повреждение технических устройств, применяемых на опасном производственном объекте, отклонение от установленного режима технологического процесса;</a:t>
            </a:r>
          </a:p>
          <a:p>
            <a:r>
              <a:rPr lang="ru-RU" sz="1500" dirty="0" smtClean="0"/>
              <a:t>технические </a:t>
            </a:r>
            <a:r>
              <a:rPr lang="ru-RU" sz="1500" dirty="0"/>
              <a:t>устройства, применяемые на опасном производственном объекте, - машины, технологическое оборудование, системы машин и (или) оборудования, агрегаты, аппаратура, механизмы, применяемые при эксплуатации опасного производственного объекта;</a:t>
            </a:r>
          </a:p>
          <a:p>
            <a:r>
              <a:rPr lang="ru-RU" sz="1500" dirty="0" smtClean="0"/>
              <a:t>вспомогательные </a:t>
            </a:r>
            <a:r>
              <a:rPr lang="ru-RU" sz="1500" dirty="0"/>
              <a:t>горноспасательные команды - нештатные аварийно-спасательные формирования, созданные организациями, эксплуатирующими опасные производственные объекты, на которых ведутся горные работы, из числа работников таких </a:t>
            </a:r>
            <a:r>
              <a:rPr lang="ru-RU" sz="1500" dirty="0" smtClean="0"/>
              <a:t>организаций</a:t>
            </a:r>
            <a:endParaRPr lang="ru-RU" sz="1500" dirty="0"/>
          </a:p>
        </p:txBody>
      </p:sp>
    </p:spTree>
    <p:extLst>
      <p:ext uri="{BB962C8B-B14F-4D97-AF65-F5344CB8AC3E}">
        <p14:creationId xmlns:p14="http://schemas.microsoft.com/office/powerpoint/2010/main" xmlns="" val="251142379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4034" y="857232"/>
            <a:ext cx="8229600" cy="714364"/>
          </a:xfrm>
        </p:spPr>
        <p:txBody>
          <a:bodyPr>
            <a:normAutofit/>
          </a:bodyPr>
          <a:lstStyle/>
          <a:p>
            <a:pPr algn="ctr"/>
            <a:r>
              <a:rPr lang="ru-RU" sz="1800" b="1" dirty="0">
                <a:solidFill>
                  <a:schemeClr val="tx1"/>
                </a:solidFill>
                <a:latin typeface="Times New Roman" pitchFamily="18" charset="0"/>
                <a:cs typeface="Times New Roman" pitchFamily="18" charset="0"/>
              </a:rPr>
              <a:t>УСТАНОВКА СТРЕЛОВЫХ КРАНОВ</a:t>
            </a:r>
          </a:p>
        </p:txBody>
      </p:sp>
      <p:sp>
        <p:nvSpPr>
          <p:cNvPr id="3" name="Содержимое 2"/>
          <p:cNvSpPr>
            <a:spLocks noGrp="1"/>
          </p:cNvSpPr>
          <p:nvPr>
            <p:ph idx="1"/>
          </p:nvPr>
        </p:nvSpPr>
        <p:spPr>
          <a:xfrm>
            <a:off x="1981200" y="1428736"/>
            <a:ext cx="8229600" cy="5145800"/>
          </a:xfrm>
        </p:spPr>
        <p:txBody>
          <a:bodyPr>
            <a:normAutofit/>
          </a:bodyPr>
          <a:lstStyle/>
          <a:p>
            <a:pPr algn="ctr">
              <a:buFont typeface="Wingdings" pitchFamily="2" charset="2"/>
              <a:buChar char="ü"/>
            </a:pPr>
            <a:r>
              <a:rPr lang="ru-RU" sz="1600" dirty="0">
                <a:latin typeface="Times New Roman" pitchFamily="18" charset="0"/>
                <a:cs typeface="Times New Roman" pitchFamily="18" charset="0"/>
              </a:rPr>
              <a:t>При необходимости установки стрелового или железнодорожного крана на выносные опоры он должен быть установлен на все имеющиеся выносные опоры. Под опоры должны быть подложены прочные и устойчивые подкладки в соответствии с эксплуатационной документацией</a:t>
            </a:r>
          </a:p>
          <a:p>
            <a:pPr algn="ctr">
              <a:buFont typeface="Wingdings" pitchFamily="2" charset="2"/>
              <a:buChar char="ü"/>
            </a:pPr>
            <a:r>
              <a:rPr lang="ru-RU" sz="1600" dirty="0">
                <a:latin typeface="Times New Roman" pitchFamily="18" charset="0"/>
                <a:cs typeface="Times New Roman" pitchFamily="18" charset="0"/>
              </a:rPr>
              <a:t>Стреловые краны на краю откоса котлована (канавы) должны быть установлены с соблюдением расстояний, указанных в таблице. При глубине котлована более 5 м и при невозможности соблюдения расстояний, указанных в таблице, откос должен быть укреплен в соответствии с </a:t>
            </a:r>
            <a:r>
              <a:rPr lang="ru-RU" sz="1600" dirty="0" err="1">
                <a:latin typeface="Times New Roman" pitchFamily="18" charset="0"/>
                <a:cs typeface="Times New Roman" pitchFamily="18" charset="0"/>
              </a:rPr>
              <a:t>ППРк</a:t>
            </a:r>
            <a:endParaRPr lang="ru-RU" sz="1600" dirty="0">
              <a:latin typeface="Times New Roman" pitchFamily="18" charset="0"/>
              <a:cs typeface="Times New Roman" pitchFamily="18" charset="0"/>
            </a:endParaRPr>
          </a:p>
          <a:p>
            <a:pPr algn="ctr">
              <a:buFont typeface="Wingdings" pitchFamily="2" charset="2"/>
              <a:buChar char="ü"/>
            </a:pPr>
            <a:endParaRPr lang="ru-RU" sz="1600" dirty="0">
              <a:latin typeface="Times New Roman" pitchFamily="18" charset="0"/>
              <a:cs typeface="Times New Roman" pitchFamily="18" charset="0"/>
            </a:endParaRPr>
          </a:p>
          <a:p>
            <a:pPr algn="ctr">
              <a:buNone/>
            </a:pPr>
            <a:r>
              <a:rPr lang="ru-RU" sz="1600" b="1" dirty="0">
                <a:latin typeface="Times New Roman" pitchFamily="18" charset="0"/>
                <a:cs typeface="Times New Roman" pitchFamily="18" charset="0"/>
              </a:rPr>
              <a:t>Минимальное расстояние (м) от основания откоса котлована (канавы) до оси ближайших опор крана при </a:t>
            </a:r>
            <a:r>
              <a:rPr lang="ru-RU" sz="1600" b="1" dirty="0" err="1">
                <a:latin typeface="Times New Roman" pitchFamily="18" charset="0"/>
                <a:cs typeface="Times New Roman" pitchFamily="18" charset="0"/>
              </a:rPr>
              <a:t>ненасыпанном</a:t>
            </a:r>
            <a:r>
              <a:rPr lang="ru-RU" sz="1600" b="1" dirty="0">
                <a:latin typeface="Times New Roman" pitchFamily="18" charset="0"/>
                <a:cs typeface="Times New Roman" pitchFamily="18" charset="0"/>
              </a:rPr>
              <a:t> грунте</a:t>
            </a:r>
          </a:p>
          <a:p>
            <a:pPr algn="ctr">
              <a:buNone/>
            </a:pPr>
            <a:endParaRPr lang="ru-RU" sz="1600" b="1" dirty="0">
              <a:latin typeface="Times New Roman" pitchFamily="18" charset="0"/>
              <a:cs typeface="Times New Roman" pitchFamily="18" charset="0"/>
            </a:endParaRPr>
          </a:p>
          <a:p>
            <a:pPr algn="ctr">
              <a:buNone/>
            </a:pPr>
            <a:endParaRPr lang="ru-RU" sz="1600" b="1" dirty="0">
              <a:latin typeface="Times New Roman" pitchFamily="18" charset="0"/>
              <a:cs typeface="Times New Roman" pitchFamily="18" charset="0"/>
            </a:endParaRPr>
          </a:p>
          <a:p>
            <a:pPr algn="ctr">
              <a:buNone/>
            </a:pPr>
            <a:endParaRPr lang="ru-RU" sz="1600" b="1" dirty="0">
              <a:latin typeface="Times New Roman" pitchFamily="18" charset="0"/>
              <a:cs typeface="Times New Roman" pitchFamily="18" charset="0"/>
            </a:endParaRPr>
          </a:p>
          <a:p>
            <a:pPr algn="ctr">
              <a:buNone/>
            </a:pPr>
            <a:endParaRPr lang="ru-RU" sz="1600" b="1" dirty="0">
              <a:latin typeface="Times New Roman" pitchFamily="18" charset="0"/>
              <a:cs typeface="Times New Roman" pitchFamily="18" charset="0"/>
            </a:endParaRPr>
          </a:p>
          <a:p>
            <a:pPr algn="ctr">
              <a:buNone/>
            </a:pPr>
            <a:endParaRPr lang="ru-RU" sz="1600" dirty="0">
              <a:latin typeface="Times New Roman" pitchFamily="18" charset="0"/>
              <a:cs typeface="Times New Roman" pitchFamily="18" charset="0"/>
            </a:endParaRPr>
          </a:p>
        </p:txBody>
      </p:sp>
      <p:pic>
        <p:nvPicPr>
          <p:cNvPr id="16389" name="Picture 5"/>
          <p:cNvPicPr>
            <a:picLocks noChangeAspect="1" noChangeArrowheads="1"/>
          </p:cNvPicPr>
          <p:nvPr/>
        </p:nvPicPr>
        <p:blipFill>
          <a:blip r:embed="rId2"/>
          <a:srcRect/>
          <a:stretch>
            <a:fillRect/>
          </a:stretch>
        </p:blipFill>
        <p:spPr bwMode="auto">
          <a:xfrm>
            <a:off x="2666977" y="4429132"/>
            <a:ext cx="6943725" cy="1752600"/>
          </a:xfrm>
          <a:prstGeom prst="rect">
            <a:avLst/>
          </a:prstGeom>
          <a:noFill/>
          <a:ln w="9525">
            <a:noFill/>
            <a:miter lim="800000"/>
            <a:headEnd/>
            <a:tailEnd/>
          </a:ln>
          <a:effectLst/>
        </p:spPr>
      </p:pic>
    </p:spTree>
    <p:extLst>
      <p:ext uri="{BB962C8B-B14F-4D97-AF65-F5344CB8AC3E}">
        <p14:creationId xmlns:p14="http://schemas.microsoft.com/office/powerpoint/2010/main" xmlns="" val="110513799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52596" y="1142984"/>
            <a:ext cx="8229600" cy="1066800"/>
          </a:xfrm>
        </p:spPr>
        <p:txBody>
          <a:bodyPr>
            <a:normAutofit/>
          </a:bodyPr>
          <a:lstStyle/>
          <a:p>
            <a:pPr algn="ctr"/>
            <a:r>
              <a:rPr lang="ru-RU" sz="1800" b="1" dirty="0">
                <a:solidFill>
                  <a:schemeClr val="tx1"/>
                </a:solidFill>
                <a:latin typeface="Times New Roman" pitchFamily="18" charset="0"/>
                <a:cs typeface="Times New Roman" pitchFamily="18" charset="0"/>
              </a:rPr>
              <a:t>Общие сведения о регистрации ОПО, где эксплуатируются грузоподъемные краны</a:t>
            </a:r>
          </a:p>
        </p:txBody>
      </p:sp>
      <p:sp>
        <p:nvSpPr>
          <p:cNvPr id="5" name="Скругленный прямоугольник 4"/>
          <p:cNvSpPr/>
          <p:nvPr/>
        </p:nvSpPr>
        <p:spPr>
          <a:xfrm>
            <a:off x="2024034" y="2714620"/>
            <a:ext cx="3357586" cy="35719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1600" dirty="0">
                <a:latin typeface="Times New Roman" pitchFamily="18" charset="0"/>
                <a:cs typeface="Times New Roman" pitchFamily="18" charset="0"/>
              </a:rPr>
              <a:t>Регистрация ОПО, где эксплуатируются грузоподъемные краны, должна выполняться в соответствии с Правилами регистрации опасных производственных объектов в государственном реестре опасных производственных объектов, утвержденными постановлением Правительства РФ от 24 ноября 1998 г. №1371 и Федеральным законом №116-ФЗ</a:t>
            </a:r>
          </a:p>
        </p:txBody>
      </p:sp>
      <p:sp>
        <p:nvSpPr>
          <p:cNvPr id="6" name="Скругленный прямоугольник 5"/>
          <p:cNvSpPr/>
          <p:nvPr/>
        </p:nvSpPr>
        <p:spPr>
          <a:xfrm>
            <a:off x="6667504" y="2714620"/>
            <a:ext cx="3357586" cy="35719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1600" dirty="0">
                <a:latin typeface="Times New Roman" pitchFamily="18" charset="0"/>
                <a:cs typeface="Times New Roman" pitchFamily="18" charset="0"/>
              </a:rPr>
              <a:t>Регистрации подлежат только те ОПО, где эксплуатируются грузоподъемные краны, подлежащие учету в органах Федеральной службы по экологическому, технологическому и атомному надзору и иных органах, уполномоченных на регистрацию ОПО</a:t>
            </a:r>
          </a:p>
        </p:txBody>
      </p:sp>
    </p:spTree>
    <p:extLst>
      <p:ext uri="{BB962C8B-B14F-4D97-AF65-F5344CB8AC3E}">
        <p14:creationId xmlns:p14="http://schemas.microsoft.com/office/powerpoint/2010/main" xmlns="" val="271960944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4034" y="928670"/>
            <a:ext cx="8229600" cy="571488"/>
          </a:xfrm>
        </p:spPr>
        <p:txBody>
          <a:bodyPr>
            <a:normAutofit/>
          </a:bodyPr>
          <a:lstStyle/>
          <a:p>
            <a:pPr algn="ctr"/>
            <a:r>
              <a:rPr lang="ru-RU" sz="1800" b="1" dirty="0">
                <a:solidFill>
                  <a:schemeClr val="tx1"/>
                </a:solidFill>
                <a:latin typeface="Times New Roman" pitchFamily="18" charset="0"/>
                <a:cs typeface="Times New Roman" pitchFamily="18" charset="0"/>
              </a:rPr>
              <a:t>РАЗРЕШЕНИЕ НА ПУСК КРАНОВ В РАБОТУ</a:t>
            </a:r>
          </a:p>
        </p:txBody>
      </p:sp>
      <p:sp>
        <p:nvSpPr>
          <p:cNvPr id="3" name="Содержимое 2"/>
          <p:cNvSpPr>
            <a:spLocks noGrp="1"/>
          </p:cNvSpPr>
          <p:nvPr>
            <p:ph idx="1"/>
          </p:nvPr>
        </p:nvSpPr>
        <p:spPr>
          <a:xfrm>
            <a:off x="1981200" y="1571612"/>
            <a:ext cx="8229600" cy="5002924"/>
          </a:xfrm>
        </p:spPr>
        <p:txBody>
          <a:bodyPr>
            <a:normAutofit/>
          </a:bodyPr>
          <a:lstStyle/>
          <a:p>
            <a:pPr algn="ctr">
              <a:buNone/>
            </a:pPr>
            <a:r>
              <a:rPr lang="ru-RU" sz="1600" b="1" dirty="0">
                <a:latin typeface="Times New Roman" pitchFamily="18" charset="0"/>
                <a:cs typeface="Times New Roman" pitchFamily="18" charset="0"/>
              </a:rPr>
              <a:t>До пуска в работу грузоподъемного крана на ОПО рассматривается следующий комплект документов:</a:t>
            </a:r>
          </a:p>
          <a:p>
            <a:pPr marL="266700" indent="-157163" algn="just">
              <a:buNone/>
            </a:pPr>
            <a:r>
              <a:rPr lang="ru-RU" sz="1600" dirty="0">
                <a:latin typeface="Times New Roman" pitchFamily="18" charset="0"/>
                <a:cs typeface="Times New Roman" pitchFamily="18" charset="0"/>
              </a:rPr>
              <a:t>• разрешение на строительство объектов, для монтажа которых будет установлен кран;</a:t>
            </a:r>
          </a:p>
          <a:p>
            <a:pPr marL="266700" indent="-157163" algn="just">
              <a:buNone/>
            </a:pPr>
            <a:r>
              <a:rPr lang="ru-RU" sz="1600" dirty="0">
                <a:latin typeface="Times New Roman" pitchFamily="18" charset="0"/>
                <a:cs typeface="Times New Roman" pitchFamily="18" charset="0"/>
              </a:rPr>
              <a:t>•  паспорт крана;</a:t>
            </a:r>
          </a:p>
          <a:p>
            <a:pPr marL="266700" indent="-157163" algn="just">
              <a:buNone/>
            </a:pPr>
            <a:r>
              <a:rPr lang="ru-RU" sz="1600" dirty="0">
                <a:latin typeface="Times New Roman" pitchFamily="18" charset="0"/>
                <a:cs typeface="Times New Roman" pitchFamily="18" charset="0"/>
              </a:rPr>
              <a:t>•  сертификат (сертификаты соответствия);</a:t>
            </a:r>
          </a:p>
          <a:p>
            <a:pPr marL="266700" indent="-157163" algn="just">
              <a:buNone/>
            </a:pPr>
            <a:r>
              <a:rPr lang="ru-RU" sz="1600" dirty="0">
                <a:latin typeface="Times New Roman" pitchFamily="18" charset="0"/>
                <a:cs typeface="Times New Roman" pitchFamily="18" charset="0"/>
              </a:rPr>
              <a:t>•  руководство (инструкция) по эксплуатации крана;</a:t>
            </a:r>
          </a:p>
          <a:p>
            <a:pPr marL="266700" indent="-157163" algn="just">
              <a:buNone/>
            </a:pPr>
            <a:r>
              <a:rPr lang="ru-RU" sz="1600" dirty="0">
                <a:latin typeface="Times New Roman" pitchFamily="18" charset="0"/>
                <a:cs typeface="Times New Roman" pitchFamily="18" charset="0"/>
              </a:rPr>
              <a:t>•  акт выполнения монтажных работ в соответствии с эксплуатационной документацией;</a:t>
            </a:r>
          </a:p>
          <a:p>
            <a:pPr marL="266700" indent="-157163" algn="just">
              <a:buNone/>
            </a:pPr>
            <a:r>
              <a:rPr lang="ru-RU" sz="1600" dirty="0">
                <a:latin typeface="Times New Roman" pitchFamily="18" charset="0"/>
                <a:cs typeface="Times New Roman" pitchFamily="18" charset="0"/>
              </a:rPr>
              <a:t>• заключение экспертизы промышленной безопасности в случае отсутствия сертификата соответствия;</a:t>
            </a:r>
          </a:p>
          <a:p>
            <a:pPr marL="266700" indent="-157163" algn="just">
              <a:buNone/>
            </a:pPr>
            <a:r>
              <a:rPr lang="ru-RU" sz="1600" dirty="0">
                <a:latin typeface="Times New Roman" pitchFamily="18" charset="0"/>
                <a:cs typeface="Times New Roman" pitchFamily="18" charset="0"/>
              </a:rPr>
              <a:t>• акт сдачи-приемки рельсового пути (для кранов, передвигающихся по рельсам) или документы, подтверждающие соответствие и работоспособность рельсового пути;</a:t>
            </a:r>
          </a:p>
          <a:p>
            <a:pPr marL="266700" indent="-157163" algn="just">
              <a:buNone/>
            </a:pPr>
            <a:r>
              <a:rPr lang="ru-RU" sz="1600" dirty="0">
                <a:latin typeface="Times New Roman" pitchFamily="18" charset="0"/>
                <a:cs typeface="Times New Roman" pitchFamily="18" charset="0"/>
              </a:rPr>
              <a:t>• документы, подтверждающие соответствие и работоспособность фундаментов для стационарно установленного башенного крана и строительных конструкций (для рельсовых путей мостовых кранов)</a:t>
            </a:r>
          </a:p>
        </p:txBody>
      </p:sp>
    </p:spTree>
    <p:extLst>
      <p:ext uri="{BB962C8B-B14F-4D97-AF65-F5344CB8AC3E}">
        <p14:creationId xmlns:p14="http://schemas.microsoft.com/office/powerpoint/2010/main" xmlns="" val="407843395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52596" y="1000108"/>
            <a:ext cx="8229600" cy="642926"/>
          </a:xfrm>
        </p:spPr>
        <p:txBody>
          <a:bodyPr>
            <a:normAutofit/>
          </a:bodyPr>
          <a:lstStyle/>
          <a:p>
            <a:pPr algn="ctr"/>
            <a:r>
              <a:rPr lang="ru-RU" sz="1800" b="1" dirty="0">
                <a:solidFill>
                  <a:schemeClr val="tx1"/>
                </a:solidFill>
                <a:latin typeface="Times New Roman" pitchFamily="18" charset="0"/>
                <a:cs typeface="Times New Roman" pitchFamily="18" charset="0"/>
              </a:rPr>
              <a:t>ВЫДАЧА РАЗРЕШЕНИЙ НА ПУСК КРАНОВ В РАБОТУ</a:t>
            </a:r>
          </a:p>
        </p:txBody>
      </p:sp>
      <p:sp>
        <p:nvSpPr>
          <p:cNvPr id="3" name="Содержимое 2"/>
          <p:cNvSpPr>
            <a:spLocks noGrp="1"/>
          </p:cNvSpPr>
          <p:nvPr>
            <p:ph idx="1"/>
          </p:nvPr>
        </p:nvSpPr>
        <p:spPr>
          <a:xfrm>
            <a:off x="1809720" y="1643050"/>
            <a:ext cx="8401080" cy="4931486"/>
          </a:xfrm>
        </p:spPr>
        <p:txBody>
          <a:bodyPr/>
          <a:lstStyle/>
          <a:p>
            <a:endParaRPr lang="ru-RU" dirty="0"/>
          </a:p>
        </p:txBody>
      </p:sp>
      <p:sp>
        <p:nvSpPr>
          <p:cNvPr id="4" name="Прямоугольник 3"/>
          <p:cNvSpPr/>
          <p:nvPr/>
        </p:nvSpPr>
        <p:spPr>
          <a:xfrm>
            <a:off x="1809720" y="2000240"/>
            <a:ext cx="3786214" cy="1428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latin typeface="Times New Roman" pitchFamily="18" charset="0"/>
                <a:cs typeface="Times New Roman" pitchFamily="18" charset="0"/>
              </a:rPr>
              <a:t>Решение о пуске в работу мобильных кранов после перестановки их на новый объект</a:t>
            </a:r>
          </a:p>
        </p:txBody>
      </p:sp>
      <p:sp>
        <p:nvSpPr>
          <p:cNvPr id="6" name="Прямоугольник 5"/>
          <p:cNvSpPr/>
          <p:nvPr/>
        </p:nvSpPr>
        <p:spPr>
          <a:xfrm>
            <a:off x="1809720" y="3929066"/>
            <a:ext cx="3786214" cy="2500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latin typeface="Times New Roman" pitchFamily="18" charset="0"/>
                <a:cs typeface="Times New Roman" pitchFamily="18" charset="0"/>
              </a:rPr>
              <a:t>Решение о пуске в работу кранов, применяемых на ОПО отработавших срок службы при смене  эксплуатирующей организации</a:t>
            </a:r>
          </a:p>
          <a:p>
            <a:pPr algn="ctr"/>
            <a:endParaRPr lang="ru-RU" sz="1600" b="1" dirty="0">
              <a:latin typeface="Times New Roman" pitchFamily="18" charset="0"/>
              <a:cs typeface="Times New Roman" pitchFamily="18" charset="0"/>
            </a:endParaRPr>
          </a:p>
          <a:p>
            <a:pPr algn="ctr"/>
            <a:r>
              <a:rPr lang="ru-RU" sz="1600" b="1" dirty="0">
                <a:latin typeface="Times New Roman" pitchFamily="18" charset="0"/>
                <a:cs typeface="Times New Roman" pitchFamily="18" charset="0"/>
              </a:rPr>
              <a:t>Решение о пуске в работу после монтажа кранов мостового типа и портального крана с применением сварки</a:t>
            </a:r>
          </a:p>
        </p:txBody>
      </p:sp>
      <p:sp>
        <p:nvSpPr>
          <p:cNvPr id="7" name="Прямоугольник 6"/>
          <p:cNvSpPr/>
          <p:nvPr/>
        </p:nvSpPr>
        <p:spPr>
          <a:xfrm>
            <a:off x="6453190" y="4357694"/>
            <a:ext cx="3500462" cy="157163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1600" dirty="0">
                <a:latin typeface="Times New Roman" pitchFamily="18" charset="0"/>
                <a:cs typeface="Times New Roman" pitchFamily="18" charset="0"/>
              </a:rPr>
              <a:t>Выдается специалистом, ответственным за осуществление производственного контроля при эксплуатации ПС, на основании решения комиссии</a:t>
            </a:r>
          </a:p>
        </p:txBody>
      </p:sp>
      <p:sp>
        <p:nvSpPr>
          <p:cNvPr id="8" name="Прямоугольник 7"/>
          <p:cNvSpPr/>
          <p:nvPr/>
        </p:nvSpPr>
        <p:spPr>
          <a:xfrm>
            <a:off x="6453190" y="2000240"/>
            <a:ext cx="3500462" cy="14287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1600" dirty="0">
                <a:latin typeface="Times New Roman" pitchFamily="18" charset="0"/>
                <a:cs typeface="Times New Roman" pitchFamily="18" charset="0"/>
              </a:rPr>
              <a:t>Выдается специалистом, ответственным за безопасное производство работ, с записью в вахтенном журнале</a:t>
            </a:r>
          </a:p>
        </p:txBody>
      </p:sp>
      <p:sp>
        <p:nvSpPr>
          <p:cNvPr id="9" name="Стрелка вправо 8"/>
          <p:cNvSpPr/>
          <p:nvPr/>
        </p:nvSpPr>
        <p:spPr>
          <a:xfrm>
            <a:off x="5667372" y="2500306"/>
            <a:ext cx="571504" cy="3571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вправо 9"/>
          <p:cNvSpPr/>
          <p:nvPr/>
        </p:nvSpPr>
        <p:spPr>
          <a:xfrm>
            <a:off x="5738810" y="5000636"/>
            <a:ext cx="571504" cy="3571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xmlns="" val="141728246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4034" y="785794"/>
            <a:ext cx="8229600" cy="571488"/>
          </a:xfrm>
        </p:spPr>
        <p:txBody>
          <a:bodyPr>
            <a:normAutofit/>
          </a:bodyPr>
          <a:lstStyle/>
          <a:p>
            <a:pPr algn="ctr"/>
            <a:r>
              <a:rPr lang="ru-RU" sz="1800" b="1" dirty="0">
                <a:solidFill>
                  <a:schemeClr val="tx1"/>
                </a:solidFill>
                <a:latin typeface="Times New Roman" pitchFamily="18" charset="0"/>
                <a:cs typeface="Times New Roman" pitchFamily="18" charset="0"/>
              </a:rPr>
              <a:t>ВЫДАЧА РАЗРЕШЕНИЙ НА ПУСК КРАНОВ В РАБОТУ</a:t>
            </a:r>
            <a:endParaRPr lang="ru-RU" sz="1800" dirty="0"/>
          </a:p>
        </p:txBody>
      </p:sp>
      <p:sp>
        <p:nvSpPr>
          <p:cNvPr id="3" name="Содержимое 2"/>
          <p:cNvSpPr>
            <a:spLocks noGrp="1"/>
          </p:cNvSpPr>
          <p:nvPr>
            <p:ph idx="1"/>
          </p:nvPr>
        </p:nvSpPr>
        <p:spPr>
          <a:xfrm>
            <a:off x="1809720" y="1500174"/>
            <a:ext cx="8572560" cy="5074362"/>
          </a:xfrm>
        </p:spPr>
        <p:txBody>
          <a:bodyPr/>
          <a:lstStyle/>
          <a:p>
            <a:endParaRPr lang="ru-RU" dirty="0"/>
          </a:p>
        </p:txBody>
      </p:sp>
      <p:sp>
        <p:nvSpPr>
          <p:cNvPr id="4" name="Прямоугольник 3"/>
          <p:cNvSpPr/>
          <p:nvPr/>
        </p:nvSpPr>
        <p:spPr>
          <a:xfrm>
            <a:off x="1738282" y="1357298"/>
            <a:ext cx="4929222" cy="32147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latin typeface="Times New Roman" pitchFamily="18" charset="0"/>
                <a:cs typeface="Times New Roman" pitchFamily="18" charset="0"/>
              </a:rPr>
              <a:t>Решение о пуске в работу кранов, применяемых на ОПО на которые распространяются требования ФНП перед пуском в работу</a:t>
            </a:r>
          </a:p>
          <a:p>
            <a:pPr algn="ctr"/>
            <a:endParaRPr lang="ru-RU" sz="1400" b="1" dirty="0">
              <a:latin typeface="Times New Roman" pitchFamily="18" charset="0"/>
              <a:cs typeface="Times New Roman" pitchFamily="18" charset="0"/>
            </a:endParaRPr>
          </a:p>
          <a:p>
            <a:pPr algn="ctr"/>
            <a:r>
              <a:rPr lang="ru-RU" sz="1400" b="1" dirty="0">
                <a:latin typeface="Times New Roman" pitchFamily="18" charset="0"/>
                <a:cs typeface="Times New Roman" pitchFamily="18" charset="0"/>
              </a:rPr>
              <a:t>Решение о пуске в работу крана после монтажа, вызванного установкой на новом месте, после перестановки на новый объект гусеничных, пневмоколесных и башенных кранов (в том числе быстро монтируемых)</a:t>
            </a:r>
          </a:p>
          <a:p>
            <a:pPr algn="ctr"/>
            <a:endParaRPr lang="ru-RU" sz="1400" b="1" dirty="0">
              <a:latin typeface="Times New Roman" pitchFamily="18" charset="0"/>
              <a:cs typeface="Times New Roman" pitchFamily="18" charset="0"/>
            </a:endParaRPr>
          </a:p>
          <a:p>
            <a:pPr algn="ctr"/>
            <a:r>
              <a:rPr lang="ru-RU" sz="1400" b="1" dirty="0">
                <a:latin typeface="Times New Roman" pitchFamily="18" charset="0"/>
                <a:cs typeface="Times New Roman" pitchFamily="18" charset="0"/>
              </a:rPr>
              <a:t>Решение о пуске в работу крана после реконструкции</a:t>
            </a:r>
          </a:p>
          <a:p>
            <a:pPr algn="ctr"/>
            <a:endParaRPr lang="ru-RU" sz="1400" b="1" dirty="0">
              <a:latin typeface="Times New Roman" pitchFamily="18" charset="0"/>
              <a:cs typeface="Times New Roman" pitchFamily="18" charset="0"/>
            </a:endParaRPr>
          </a:p>
          <a:p>
            <a:pPr algn="ctr"/>
            <a:r>
              <a:rPr lang="ru-RU" sz="1400" b="1" dirty="0">
                <a:latin typeface="Times New Roman" pitchFamily="18" charset="0"/>
                <a:cs typeface="Times New Roman" pitchFamily="18" charset="0"/>
              </a:rPr>
              <a:t>Решение о пуске в работу после ремонта расчетных элементов или узлов металлоконструкций с применением сварки</a:t>
            </a:r>
          </a:p>
        </p:txBody>
      </p:sp>
      <p:sp>
        <p:nvSpPr>
          <p:cNvPr id="5" name="Прямоугольник 4"/>
          <p:cNvSpPr/>
          <p:nvPr/>
        </p:nvSpPr>
        <p:spPr>
          <a:xfrm>
            <a:off x="7024694" y="1857364"/>
            <a:ext cx="3357586" cy="207170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1600" dirty="0">
                <a:latin typeface="Times New Roman" pitchFamily="18" charset="0"/>
                <a:cs typeface="Times New Roman" pitchFamily="18" charset="0"/>
              </a:rPr>
              <a:t>Выдается</a:t>
            </a:r>
          </a:p>
          <a:p>
            <a:pPr algn="ctr"/>
            <a:r>
              <a:rPr lang="ru-RU" sz="1600" dirty="0">
                <a:latin typeface="Times New Roman" pitchFamily="18" charset="0"/>
                <a:cs typeface="Times New Roman" pitchFamily="18" charset="0"/>
              </a:rPr>
              <a:t>специалистом, ответственным за</a:t>
            </a:r>
          </a:p>
          <a:p>
            <a:pPr algn="ctr"/>
            <a:r>
              <a:rPr lang="ru-RU" sz="1600" dirty="0">
                <a:latin typeface="Times New Roman" pitchFamily="18" charset="0"/>
                <a:cs typeface="Times New Roman" pitchFamily="18" charset="0"/>
              </a:rPr>
              <a:t>осуществление производственного</a:t>
            </a:r>
          </a:p>
          <a:p>
            <a:pPr algn="ctr"/>
            <a:r>
              <a:rPr lang="ru-RU" sz="1600" dirty="0">
                <a:latin typeface="Times New Roman" pitchFamily="18" charset="0"/>
                <a:cs typeface="Times New Roman" pitchFamily="18" charset="0"/>
              </a:rPr>
              <a:t>контроля при эксплуатации ПС, на</a:t>
            </a:r>
          </a:p>
          <a:p>
            <a:pPr algn="ctr"/>
            <a:r>
              <a:rPr lang="ru-RU" sz="1600" dirty="0">
                <a:latin typeface="Times New Roman" pitchFamily="18" charset="0"/>
                <a:cs typeface="Times New Roman" pitchFamily="18" charset="0"/>
              </a:rPr>
              <a:t>основании положительных</a:t>
            </a:r>
          </a:p>
          <a:p>
            <a:pPr algn="ctr"/>
            <a:r>
              <a:rPr lang="ru-RU" sz="1600" dirty="0">
                <a:latin typeface="Times New Roman" pitchFamily="18" charset="0"/>
                <a:cs typeface="Times New Roman" pitchFamily="18" charset="0"/>
              </a:rPr>
              <a:t>результатов технического</a:t>
            </a:r>
          </a:p>
          <a:p>
            <a:pPr algn="ctr"/>
            <a:r>
              <a:rPr lang="ru-RU" sz="1600" dirty="0">
                <a:latin typeface="Times New Roman" pitchFamily="18" charset="0"/>
                <a:cs typeface="Times New Roman" pitchFamily="18" charset="0"/>
              </a:rPr>
              <a:t>освидетельствования</a:t>
            </a:r>
          </a:p>
        </p:txBody>
      </p:sp>
      <p:sp>
        <p:nvSpPr>
          <p:cNvPr id="6" name="Прямоугольник 5"/>
          <p:cNvSpPr/>
          <p:nvPr/>
        </p:nvSpPr>
        <p:spPr>
          <a:xfrm>
            <a:off x="1738282" y="4714884"/>
            <a:ext cx="8643998" cy="200026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buFont typeface="Wingdings" pitchFamily="2" charset="2"/>
              <a:buChar char="ü"/>
            </a:pPr>
            <a:r>
              <a:rPr lang="ru-RU" sz="1600" dirty="0">
                <a:latin typeface="Times New Roman" pitchFamily="18" charset="0"/>
                <a:cs typeface="Times New Roman" pitchFamily="18" charset="0"/>
              </a:rPr>
              <a:t>Специалистом, выдавшим разрешение на пуск в работу гр./кранов, должна быть сделана соответствующая запись в его паспорте, а для кранов, после монтажа, вызванного установкой на новом месте, после перестановки на новый объект гусеничных, пневмоколесных и башенных кранов (в т.ч быстромонтируемых), запись должна быть сделана в вахтенном журнале</a:t>
            </a:r>
          </a:p>
          <a:p>
            <a:pPr algn="ctr">
              <a:buFont typeface="Wingdings" pitchFamily="2" charset="2"/>
              <a:buChar char="ü"/>
            </a:pPr>
            <a:r>
              <a:rPr lang="ru-RU" sz="1600" dirty="0">
                <a:latin typeface="Times New Roman" pitchFamily="18" charset="0"/>
                <a:cs typeface="Times New Roman" pitchFamily="18" charset="0"/>
              </a:rPr>
              <a:t>Решение о вводе в эксплуатацию грузозахватных приспособлений, тары и специальных съемных кабин и люлек (для подъема и перемещения людей кранами) записывается в специальный журнал учета и осмотра специалистом, ответственным за безопасное производство работ</a:t>
            </a:r>
          </a:p>
        </p:txBody>
      </p:sp>
      <p:sp>
        <p:nvSpPr>
          <p:cNvPr id="7" name="Стрелка вправо 6"/>
          <p:cNvSpPr/>
          <p:nvPr/>
        </p:nvSpPr>
        <p:spPr>
          <a:xfrm>
            <a:off x="6738942" y="2857496"/>
            <a:ext cx="285752" cy="4286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xmlns="" val="135063465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91544" y="764704"/>
            <a:ext cx="8219256" cy="1008112"/>
          </a:xfrm>
        </p:spPr>
        <p:txBody>
          <a:bodyPr>
            <a:normAutofit/>
          </a:bodyPr>
          <a:lstStyle/>
          <a:p>
            <a:pPr algn="ctr"/>
            <a:r>
              <a:rPr lang="ru-RU" sz="2000" b="1" dirty="0">
                <a:solidFill>
                  <a:schemeClr val="tx1"/>
                </a:solidFill>
                <a:latin typeface="Times New Roman" pitchFamily="18" charset="0"/>
                <a:cs typeface="Times New Roman" pitchFamily="18" charset="0"/>
              </a:rPr>
              <a:t>ТЕМА 4. ТЕХНИЧЕСКОЕ ОСВИДЕТЕЛЬСТВОВАНИЕ И РЕМОНТ ГРУЗОПОДЪЕМНЫХ КРАНОВ</a:t>
            </a:r>
            <a:r>
              <a:rPr lang="ru-RU" sz="2000" dirty="0">
                <a:solidFill>
                  <a:schemeClr val="tx1"/>
                </a:solidFill>
                <a:latin typeface="Times New Roman" pitchFamily="18" charset="0"/>
                <a:cs typeface="Times New Roman" pitchFamily="18" charset="0"/>
              </a:rPr>
              <a:t/>
            </a:r>
            <a:br>
              <a:rPr lang="ru-RU" sz="2000" dirty="0">
                <a:solidFill>
                  <a:schemeClr val="tx1"/>
                </a:solidFill>
                <a:latin typeface="Times New Roman" pitchFamily="18" charset="0"/>
                <a:cs typeface="Times New Roman" pitchFamily="18" charset="0"/>
              </a:rPr>
            </a:br>
            <a:endParaRPr lang="ru-RU" sz="2000" u="sng" dirty="0">
              <a:solidFill>
                <a:schemeClr val="tx1"/>
              </a:solidFill>
              <a:latin typeface="Times New Roman" pitchFamily="18" charset="0"/>
              <a:cs typeface="Times New Roman" pitchFamily="18" charset="0"/>
            </a:endParaRPr>
          </a:p>
        </p:txBody>
      </p:sp>
      <p:sp>
        <p:nvSpPr>
          <p:cNvPr id="3" name="Содержимое 2"/>
          <p:cNvSpPr>
            <a:spLocks noGrp="1"/>
          </p:cNvSpPr>
          <p:nvPr>
            <p:ph idx="1"/>
          </p:nvPr>
        </p:nvSpPr>
        <p:spPr>
          <a:xfrm>
            <a:off x="1991544" y="1785926"/>
            <a:ext cx="8219256" cy="4788610"/>
          </a:xfrm>
        </p:spPr>
        <p:txBody>
          <a:bodyPr>
            <a:normAutofit fontScale="92500" lnSpcReduction="20000"/>
          </a:bodyPr>
          <a:lstStyle/>
          <a:p>
            <a:pPr algn="ctr">
              <a:buClrTx/>
              <a:buNone/>
            </a:pPr>
            <a:r>
              <a:rPr lang="ru-RU" sz="1600" b="1" u="sng" dirty="0">
                <a:latin typeface="Times New Roman" pitchFamily="18" charset="0"/>
                <a:cs typeface="Times New Roman" pitchFamily="18" charset="0"/>
              </a:rPr>
              <a:t>В теме рассматриваются</a:t>
            </a:r>
            <a:r>
              <a:rPr lang="ru-RU" sz="1600" u="sng" dirty="0">
                <a:latin typeface="Times New Roman" pitchFamily="18" charset="0"/>
                <a:cs typeface="Times New Roman" pitchFamily="18" charset="0"/>
              </a:rPr>
              <a:t>: </a:t>
            </a:r>
          </a:p>
          <a:p>
            <a:pPr algn="ctr">
              <a:buClrTx/>
              <a:buNone/>
            </a:pPr>
            <a:endParaRPr lang="ru-RU" sz="1600" u="sng" dirty="0">
              <a:latin typeface="Times New Roman" pitchFamily="18" charset="0"/>
              <a:cs typeface="Times New Roman" pitchFamily="18" charset="0"/>
            </a:endParaRPr>
          </a:p>
          <a:p>
            <a:pPr algn="ctr">
              <a:buClrTx/>
            </a:pPr>
            <a:r>
              <a:rPr lang="ru-RU" sz="1600" dirty="0">
                <a:latin typeface="Times New Roman" pitchFamily="18" charset="0"/>
                <a:cs typeface="Times New Roman" pitchFamily="18" charset="0"/>
              </a:rPr>
              <a:t>Порядок проведения и периодичность технического освидетельствования грузоподъемных кранов.</a:t>
            </a:r>
          </a:p>
          <a:p>
            <a:pPr algn="ctr">
              <a:buClrTx/>
            </a:pPr>
            <a:r>
              <a:rPr lang="ru-RU" sz="1600" dirty="0">
                <a:latin typeface="Times New Roman" pitchFamily="18" charset="0"/>
                <a:cs typeface="Times New Roman" pitchFamily="18" charset="0"/>
              </a:rPr>
              <a:t>Статические испытания грузоподъемных кранов.</a:t>
            </a:r>
          </a:p>
          <a:p>
            <a:pPr algn="ctr">
              <a:buClrTx/>
            </a:pPr>
            <a:r>
              <a:rPr lang="ru-RU" sz="1600" dirty="0">
                <a:latin typeface="Times New Roman" pitchFamily="18" charset="0"/>
                <a:cs typeface="Times New Roman" pitchFamily="18" charset="0"/>
              </a:rPr>
              <a:t>Нормы браковки канатов.</a:t>
            </a:r>
          </a:p>
          <a:p>
            <a:pPr algn="ctr">
              <a:buClrTx/>
            </a:pPr>
            <a:r>
              <a:rPr lang="ru-RU" sz="1600" dirty="0">
                <a:latin typeface="Times New Roman" pitchFamily="18" charset="0"/>
                <a:cs typeface="Times New Roman" pitchFamily="18" charset="0"/>
              </a:rPr>
              <a:t>Нормы браковки различных элементов грузоподъемных кранов.</a:t>
            </a:r>
          </a:p>
          <a:p>
            <a:pPr algn="ctr">
              <a:buClrTx/>
            </a:pPr>
            <a:r>
              <a:rPr lang="ru-RU" sz="1600" dirty="0">
                <a:latin typeface="Times New Roman" pitchFamily="18" charset="0"/>
                <a:cs typeface="Times New Roman" pitchFamily="18" charset="0"/>
              </a:rPr>
              <a:t>Техническое обслуживание и ремонт кранов.</a:t>
            </a:r>
          </a:p>
          <a:p>
            <a:pPr algn="ctr">
              <a:buClrTx/>
            </a:pPr>
            <a:r>
              <a:rPr lang="ru-RU" sz="1600" dirty="0">
                <a:latin typeface="Times New Roman" pitchFamily="18" charset="0"/>
                <a:cs typeface="Times New Roman" pitchFamily="18" charset="0"/>
              </a:rPr>
              <a:t>Периодичность осмотров съемных грузозахватных приспособлений и тары.</a:t>
            </a:r>
          </a:p>
          <a:p>
            <a:pPr>
              <a:buClrTx/>
              <a:buNone/>
            </a:pPr>
            <a:endParaRPr lang="ru-RU" sz="1600" i="1" dirty="0">
              <a:latin typeface="Times New Roman" pitchFamily="18" charset="0"/>
              <a:cs typeface="Times New Roman" pitchFamily="18" charset="0"/>
            </a:endParaRPr>
          </a:p>
          <a:p>
            <a:pPr>
              <a:buClrTx/>
              <a:buNone/>
            </a:pPr>
            <a:endParaRPr lang="ru-RU" sz="1600" i="1" dirty="0">
              <a:latin typeface="Times New Roman" pitchFamily="18" charset="0"/>
              <a:cs typeface="Times New Roman" pitchFamily="18" charset="0"/>
            </a:endParaRPr>
          </a:p>
          <a:p>
            <a:pPr>
              <a:buClrTx/>
              <a:buNone/>
            </a:pPr>
            <a:endParaRPr lang="ru-RU" sz="1600" i="1" dirty="0">
              <a:latin typeface="Times New Roman" pitchFamily="18" charset="0"/>
              <a:cs typeface="Times New Roman" pitchFamily="18" charset="0"/>
            </a:endParaRPr>
          </a:p>
          <a:p>
            <a:pPr marL="87313" indent="22225" algn="ctr">
              <a:buClrTx/>
              <a:buFont typeface="Wingdings" pitchFamily="2" charset="2"/>
              <a:buChar char="q"/>
            </a:pPr>
            <a:r>
              <a:rPr lang="ru-RU" sz="1600" dirty="0">
                <a:latin typeface="Times New Roman" pitchFamily="18" charset="0"/>
                <a:cs typeface="Times New Roman" pitchFamily="18" charset="0"/>
              </a:rPr>
              <a:t>Приказ </a:t>
            </a:r>
            <a:r>
              <a:rPr lang="ru-RU" sz="1600" dirty="0" err="1">
                <a:latin typeface="Times New Roman" pitchFamily="18" charset="0"/>
                <a:cs typeface="Times New Roman" pitchFamily="18" charset="0"/>
              </a:rPr>
              <a:t>Ростехнадзора</a:t>
            </a:r>
            <a:r>
              <a:rPr lang="ru-RU" sz="1600" dirty="0">
                <a:latin typeface="Times New Roman" pitchFamily="18" charset="0"/>
                <a:cs typeface="Times New Roman" pitchFamily="18" charset="0"/>
              </a:rPr>
              <a:t> от 12.11.2013 №533 "Об  утверждении Федеральных норм и правил в области промышленной безопасности "Правила безопасности опасных производственных объектов, на которых используются подъемные сооружения" (Приказ 533)</a:t>
            </a:r>
          </a:p>
        </p:txBody>
      </p:sp>
    </p:spTree>
    <p:extLst>
      <p:ext uri="{BB962C8B-B14F-4D97-AF65-F5344CB8AC3E}">
        <p14:creationId xmlns:p14="http://schemas.microsoft.com/office/powerpoint/2010/main" xmlns="" val="404272700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52596" y="1071546"/>
            <a:ext cx="8229600" cy="642926"/>
          </a:xfrm>
        </p:spPr>
        <p:txBody>
          <a:bodyPr>
            <a:normAutofit/>
          </a:bodyPr>
          <a:lstStyle/>
          <a:p>
            <a:pPr algn="ctr"/>
            <a:r>
              <a:rPr lang="ru-RU" sz="1800" b="1" dirty="0">
                <a:solidFill>
                  <a:schemeClr val="tx1"/>
                </a:solidFill>
                <a:latin typeface="Times New Roman" pitchFamily="18" charset="0"/>
                <a:cs typeface="Times New Roman" pitchFamily="18" charset="0"/>
              </a:rPr>
              <a:t>ТЕХНИЧЕСКОЕ ОСВИДЕТЕЛЬСТВОВАНИЕ КРАНОВ И ЕГО ЦЕЛЬ</a:t>
            </a:r>
            <a:endParaRPr lang="ru-RU" sz="1800" b="1" dirty="0"/>
          </a:p>
        </p:txBody>
      </p:sp>
      <p:sp>
        <p:nvSpPr>
          <p:cNvPr id="3" name="Содержимое 2"/>
          <p:cNvSpPr>
            <a:spLocks noGrp="1"/>
          </p:cNvSpPr>
          <p:nvPr>
            <p:ph idx="1"/>
          </p:nvPr>
        </p:nvSpPr>
        <p:spPr>
          <a:xfrm>
            <a:off x="1981200" y="1785926"/>
            <a:ext cx="8229600" cy="4788610"/>
          </a:xfrm>
        </p:spPr>
        <p:txBody>
          <a:bodyPr/>
          <a:lstStyle/>
          <a:p>
            <a:endParaRPr lang="ru-RU" dirty="0"/>
          </a:p>
        </p:txBody>
      </p:sp>
      <p:sp>
        <p:nvSpPr>
          <p:cNvPr id="4" name="Прямоугольник 3"/>
          <p:cNvSpPr/>
          <p:nvPr/>
        </p:nvSpPr>
        <p:spPr>
          <a:xfrm>
            <a:off x="2524100" y="2143116"/>
            <a:ext cx="7215238" cy="785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latin typeface="Times New Roman" pitchFamily="18" charset="0"/>
                <a:cs typeface="Times New Roman" pitchFamily="18" charset="0"/>
              </a:rPr>
              <a:t>Техническое освидетельствование имеет целью установить, что:</a:t>
            </a:r>
          </a:p>
        </p:txBody>
      </p:sp>
      <p:sp>
        <p:nvSpPr>
          <p:cNvPr id="5" name="Прямоугольник 4"/>
          <p:cNvSpPr/>
          <p:nvPr/>
        </p:nvSpPr>
        <p:spPr>
          <a:xfrm>
            <a:off x="2238348" y="3500438"/>
            <a:ext cx="2928958" cy="150019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1600" dirty="0">
                <a:latin typeface="Times New Roman" pitchFamily="18" charset="0"/>
                <a:cs typeface="Times New Roman" pitchFamily="18" charset="0"/>
              </a:rPr>
              <a:t>Кран и его установка на месте</a:t>
            </a:r>
          </a:p>
          <a:p>
            <a:pPr algn="ctr"/>
            <a:r>
              <a:rPr lang="ru-RU" sz="1600" dirty="0">
                <a:latin typeface="Times New Roman" pitchFamily="18" charset="0"/>
                <a:cs typeface="Times New Roman" pitchFamily="18" charset="0"/>
              </a:rPr>
              <a:t>эксплуатации соответствуют</a:t>
            </a:r>
          </a:p>
          <a:p>
            <a:pPr algn="ctr"/>
            <a:r>
              <a:rPr lang="ru-RU" sz="1600" dirty="0">
                <a:latin typeface="Times New Roman" pitchFamily="18" charset="0"/>
                <a:cs typeface="Times New Roman" pitchFamily="18" charset="0"/>
              </a:rPr>
              <a:t>требованиям эксплуатационной</a:t>
            </a:r>
          </a:p>
          <a:p>
            <a:pPr algn="ctr"/>
            <a:r>
              <a:rPr lang="ru-RU" sz="1600" dirty="0">
                <a:latin typeface="Times New Roman" pitchFamily="18" charset="0"/>
                <a:cs typeface="Times New Roman" pitchFamily="18" charset="0"/>
              </a:rPr>
              <a:t>документации и ФНП</a:t>
            </a:r>
          </a:p>
        </p:txBody>
      </p:sp>
      <p:sp>
        <p:nvSpPr>
          <p:cNvPr id="6" name="Прямоугольник 5"/>
          <p:cNvSpPr/>
          <p:nvPr/>
        </p:nvSpPr>
        <p:spPr>
          <a:xfrm>
            <a:off x="6881818" y="3500438"/>
            <a:ext cx="2928958" cy="150019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1600" dirty="0">
                <a:latin typeface="Times New Roman" pitchFamily="18" charset="0"/>
                <a:cs typeface="Times New Roman" pitchFamily="18" charset="0"/>
              </a:rPr>
              <a:t>Кран находится в состоянии,</a:t>
            </a:r>
          </a:p>
          <a:p>
            <a:pPr algn="ctr"/>
            <a:r>
              <a:rPr lang="ru-RU" sz="1600" dirty="0">
                <a:latin typeface="Times New Roman" pitchFamily="18" charset="0"/>
                <a:cs typeface="Times New Roman" pitchFamily="18" charset="0"/>
              </a:rPr>
              <a:t>обеспечивающем его</a:t>
            </a:r>
          </a:p>
          <a:p>
            <a:pPr algn="ctr"/>
            <a:r>
              <a:rPr lang="ru-RU" sz="1600" dirty="0">
                <a:latin typeface="Times New Roman" pitchFamily="18" charset="0"/>
                <a:cs typeface="Times New Roman" pitchFamily="18" charset="0"/>
              </a:rPr>
              <a:t>безопасную работу</a:t>
            </a:r>
          </a:p>
        </p:txBody>
      </p:sp>
      <p:sp>
        <p:nvSpPr>
          <p:cNvPr id="7" name="Стрелка вниз 6"/>
          <p:cNvSpPr/>
          <p:nvPr/>
        </p:nvSpPr>
        <p:spPr>
          <a:xfrm>
            <a:off x="3667108" y="3000372"/>
            <a:ext cx="428628" cy="4286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Стрелка вниз 7"/>
          <p:cNvSpPr/>
          <p:nvPr/>
        </p:nvSpPr>
        <p:spPr>
          <a:xfrm>
            <a:off x="8239140" y="3000372"/>
            <a:ext cx="428628" cy="4286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xmlns="" val="103400803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52596" y="928670"/>
            <a:ext cx="8229600" cy="500050"/>
          </a:xfrm>
        </p:spPr>
        <p:txBody>
          <a:bodyPr>
            <a:normAutofit/>
          </a:bodyPr>
          <a:lstStyle/>
          <a:p>
            <a:pPr algn="ctr"/>
            <a:r>
              <a:rPr lang="ru-RU" sz="1800" b="1" dirty="0">
                <a:solidFill>
                  <a:schemeClr val="tx1"/>
                </a:solidFill>
                <a:latin typeface="Times New Roman" pitchFamily="18" charset="0"/>
                <a:cs typeface="Times New Roman" pitchFamily="18" charset="0"/>
              </a:rPr>
              <a:t>ТЕХНИЧЕСКОЕ ОСВИДЕТЕЛЬСТВОВАНИЕ КРАНОВ И ЕГО ЦЕЛЬ</a:t>
            </a:r>
            <a:endParaRPr lang="ru-RU" sz="1800" dirty="0"/>
          </a:p>
        </p:txBody>
      </p:sp>
      <p:sp>
        <p:nvSpPr>
          <p:cNvPr id="3" name="Содержимое 2"/>
          <p:cNvSpPr>
            <a:spLocks noGrp="1"/>
          </p:cNvSpPr>
          <p:nvPr>
            <p:ph idx="1"/>
          </p:nvPr>
        </p:nvSpPr>
        <p:spPr>
          <a:xfrm>
            <a:off x="1809720" y="1500174"/>
            <a:ext cx="8572560" cy="5074362"/>
          </a:xfrm>
        </p:spPr>
        <p:txBody>
          <a:bodyPr/>
          <a:lstStyle/>
          <a:p>
            <a:endParaRPr lang="ru-RU" dirty="0"/>
          </a:p>
        </p:txBody>
      </p:sp>
      <p:sp>
        <p:nvSpPr>
          <p:cNvPr id="4" name="Прямоугольник 3"/>
          <p:cNvSpPr/>
          <p:nvPr/>
        </p:nvSpPr>
        <p:spPr>
          <a:xfrm>
            <a:off x="2524100" y="1571612"/>
            <a:ext cx="7215238" cy="642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latin typeface="Times New Roman" pitchFamily="18" charset="0"/>
                <a:cs typeface="Times New Roman" pitchFamily="18" charset="0"/>
              </a:rPr>
              <a:t>Полное техническое освидетельствование</a:t>
            </a:r>
          </a:p>
        </p:txBody>
      </p:sp>
      <p:sp>
        <p:nvSpPr>
          <p:cNvPr id="5" name="Прямоугольник 4"/>
          <p:cNvSpPr/>
          <p:nvPr/>
        </p:nvSpPr>
        <p:spPr>
          <a:xfrm>
            <a:off x="1881158" y="2500306"/>
            <a:ext cx="1643074" cy="78581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1600" dirty="0">
                <a:latin typeface="Times New Roman" pitchFamily="18" charset="0"/>
                <a:cs typeface="Times New Roman" pitchFamily="18" charset="0"/>
              </a:rPr>
              <a:t>Осмотр и проверка работы</a:t>
            </a:r>
          </a:p>
        </p:txBody>
      </p:sp>
      <p:sp>
        <p:nvSpPr>
          <p:cNvPr id="6" name="Прямоугольник 5"/>
          <p:cNvSpPr/>
          <p:nvPr/>
        </p:nvSpPr>
        <p:spPr>
          <a:xfrm>
            <a:off x="3952860" y="2500306"/>
            <a:ext cx="1643074" cy="78581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1600" dirty="0">
                <a:latin typeface="Times New Roman" pitchFamily="18" charset="0"/>
                <a:cs typeface="Times New Roman" pitchFamily="18" charset="0"/>
              </a:rPr>
              <a:t>Статические испытания</a:t>
            </a:r>
          </a:p>
        </p:txBody>
      </p:sp>
      <p:sp>
        <p:nvSpPr>
          <p:cNvPr id="7" name="Прямоугольник 6"/>
          <p:cNvSpPr/>
          <p:nvPr/>
        </p:nvSpPr>
        <p:spPr>
          <a:xfrm>
            <a:off x="6381752" y="2500306"/>
            <a:ext cx="1643074" cy="78581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1600" dirty="0">
                <a:latin typeface="Times New Roman" pitchFamily="18" charset="0"/>
                <a:cs typeface="Times New Roman" pitchFamily="18" charset="0"/>
              </a:rPr>
              <a:t>Динамические испытания</a:t>
            </a:r>
          </a:p>
        </p:txBody>
      </p:sp>
      <p:sp>
        <p:nvSpPr>
          <p:cNvPr id="8" name="Прямоугольник 7"/>
          <p:cNvSpPr/>
          <p:nvPr/>
        </p:nvSpPr>
        <p:spPr>
          <a:xfrm>
            <a:off x="8524892" y="2500306"/>
            <a:ext cx="1643074" cy="78581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1600" dirty="0">
                <a:latin typeface="Times New Roman" pitchFamily="18" charset="0"/>
                <a:cs typeface="Times New Roman" pitchFamily="18" charset="0"/>
              </a:rPr>
              <a:t>Испытания на устойчивость</a:t>
            </a:r>
          </a:p>
        </p:txBody>
      </p:sp>
      <p:sp>
        <p:nvSpPr>
          <p:cNvPr id="9" name="Плюс 8"/>
          <p:cNvSpPr/>
          <p:nvPr/>
        </p:nvSpPr>
        <p:spPr>
          <a:xfrm>
            <a:off x="3595670" y="2786058"/>
            <a:ext cx="285752" cy="285752"/>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люс 9"/>
          <p:cNvSpPr/>
          <p:nvPr/>
        </p:nvSpPr>
        <p:spPr>
          <a:xfrm>
            <a:off x="5810248" y="2786058"/>
            <a:ext cx="285752" cy="285752"/>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люс 10"/>
          <p:cNvSpPr/>
          <p:nvPr/>
        </p:nvSpPr>
        <p:spPr>
          <a:xfrm>
            <a:off x="8096264" y="2786058"/>
            <a:ext cx="285752" cy="285752"/>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2524100" y="4000504"/>
            <a:ext cx="7143800" cy="642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latin typeface="Times New Roman" pitchFamily="18" charset="0"/>
                <a:cs typeface="Times New Roman" pitchFamily="18" charset="0"/>
              </a:rPr>
              <a:t>Частичное техническое освидетельствование</a:t>
            </a:r>
          </a:p>
        </p:txBody>
      </p:sp>
      <p:sp>
        <p:nvSpPr>
          <p:cNvPr id="13" name="Прямоугольник 12"/>
          <p:cNvSpPr/>
          <p:nvPr/>
        </p:nvSpPr>
        <p:spPr>
          <a:xfrm>
            <a:off x="3238480" y="4929198"/>
            <a:ext cx="5715040" cy="92869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1600" dirty="0">
                <a:latin typeface="Times New Roman" pitchFamily="18" charset="0"/>
                <a:cs typeface="Times New Roman" pitchFamily="18" charset="0"/>
              </a:rPr>
              <a:t>При частичном техническом освидетельствовании статические и динамические испытания кранов</a:t>
            </a:r>
          </a:p>
          <a:p>
            <a:pPr algn="ctr"/>
            <a:r>
              <a:rPr lang="ru-RU" sz="1600" dirty="0">
                <a:latin typeface="Times New Roman" pitchFamily="18" charset="0"/>
                <a:cs typeface="Times New Roman" pitchFamily="18" charset="0"/>
              </a:rPr>
              <a:t>не проводятся</a:t>
            </a:r>
          </a:p>
        </p:txBody>
      </p:sp>
      <p:sp>
        <p:nvSpPr>
          <p:cNvPr id="14" name="Стрелка вниз 13"/>
          <p:cNvSpPr/>
          <p:nvPr/>
        </p:nvSpPr>
        <p:spPr>
          <a:xfrm>
            <a:off x="5810248" y="4714884"/>
            <a:ext cx="357190" cy="2143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xmlns="" val="343468440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4034" y="785794"/>
            <a:ext cx="8229600" cy="642942"/>
          </a:xfrm>
        </p:spPr>
        <p:txBody>
          <a:bodyPr>
            <a:normAutofit/>
          </a:bodyPr>
          <a:lstStyle/>
          <a:p>
            <a:pPr algn="ctr"/>
            <a:r>
              <a:rPr lang="ru-RU" sz="1800" b="1" dirty="0">
                <a:solidFill>
                  <a:schemeClr val="tx1"/>
                </a:solidFill>
                <a:latin typeface="Times New Roman" pitchFamily="18" charset="0"/>
                <a:cs typeface="Times New Roman" pitchFamily="18" charset="0"/>
              </a:rPr>
              <a:t>Сроки технического освидетельствования грузоподъемных кранов</a:t>
            </a:r>
          </a:p>
        </p:txBody>
      </p:sp>
      <p:sp>
        <p:nvSpPr>
          <p:cNvPr id="3" name="Содержимое 2"/>
          <p:cNvSpPr>
            <a:spLocks noGrp="1"/>
          </p:cNvSpPr>
          <p:nvPr>
            <p:ph idx="1"/>
          </p:nvPr>
        </p:nvSpPr>
        <p:spPr>
          <a:xfrm>
            <a:off x="1809720" y="1357298"/>
            <a:ext cx="8572560" cy="5217238"/>
          </a:xfrm>
        </p:spPr>
        <p:txBody>
          <a:bodyPr>
            <a:normAutofit/>
          </a:bodyPr>
          <a:lstStyle/>
          <a:p>
            <a:pPr algn="ctr">
              <a:buFont typeface="Wingdings" pitchFamily="2" charset="2"/>
              <a:buChar char="ü"/>
            </a:pPr>
            <a:r>
              <a:rPr lang="ru-RU" sz="1600" dirty="0">
                <a:latin typeface="Times New Roman" pitchFamily="18" charset="0"/>
                <a:cs typeface="Times New Roman" pitchFamily="18" charset="0"/>
              </a:rPr>
              <a:t>Краны до пуска в работу должны быть подвергнуты полному техническому освидетельствованию</a:t>
            </a:r>
          </a:p>
          <a:p>
            <a:pPr algn="ctr">
              <a:buFont typeface="Wingdings" pitchFamily="2" charset="2"/>
              <a:buChar char="ü"/>
            </a:pPr>
            <a:r>
              <a:rPr lang="ru-RU" sz="1600" dirty="0">
                <a:latin typeface="Times New Roman" pitchFamily="18" charset="0"/>
                <a:cs typeface="Times New Roman" pitchFamily="18" charset="0"/>
              </a:rPr>
              <a:t>Объем работ, порядок и периодичность проведения технических освидетельствований определяется руководством (инструкцией) по эксплуатации крана</a:t>
            </a:r>
          </a:p>
          <a:p>
            <a:pPr algn="ctr">
              <a:buFont typeface="Wingdings" pitchFamily="2" charset="2"/>
              <a:buChar char="ü"/>
            </a:pPr>
            <a:r>
              <a:rPr lang="ru-RU" sz="1600" dirty="0">
                <a:latin typeface="Times New Roman" pitchFamily="18" charset="0"/>
                <a:cs typeface="Times New Roman" pitchFamily="18" charset="0"/>
              </a:rPr>
              <a:t>При отсутствии в руководстве соответствующих указаний освидетельствование кранов проводится согласно ФНП</a:t>
            </a:r>
          </a:p>
        </p:txBody>
      </p:sp>
      <p:sp>
        <p:nvSpPr>
          <p:cNvPr id="4" name="Прямоугольник 3"/>
          <p:cNvSpPr/>
          <p:nvPr/>
        </p:nvSpPr>
        <p:spPr>
          <a:xfrm>
            <a:off x="2238348" y="3143248"/>
            <a:ext cx="7715304" cy="10001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latin typeface="Times New Roman" pitchFamily="18" charset="0"/>
                <a:cs typeface="Times New Roman" pitchFamily="18" charset="0"/>
              </a:rPr>
              <a:t>Краны в течение нормативного срока службы должны подвергаться периодическому техническому освидетельствованию:</a:t>
            </a:r>
          </a:p>
        </p:txBody>
      </p:sp>
      <p:sp>
        <p:nvSpPr>
          <p:cNvPr id="5" name="Прямоугольник 4"/>
          <p:cNvSpPr/>
          <p:nvPr/>
        </p:nvSpPr>
        <p:spPr>
          <a:xfrm>
            <a:off x="1881158" y="4572008"/>
            <a:ext cx="3929090" cy="19288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1600" dirty="0">
                <a:latin typeface="Times New Roman" pitchFamily="18" charset="0"/>
                <a:cs typeface="Times New Roman" pitchFamily="18" charset="0"/>
              </a:rPr>
              <a:t>Полному - не реже одного раза в 3 года, за исключением редко</a:t>
            </a:r>
          </a:p>
          <a:p>
            <a:pPr algn="ctr"/>
            <a:r>
              <a:rPr lang="ru-RU" sz="1600" dirty="0">
                <a:latin typeface="Times New Roman" pitchFamily="18" charset="0"/>
                <a:cs typeface="Times New Roman" pitchFamily="18" charset="0"/>
              </a:rPr>
              <a:t>используемых кранов (краны для обслуживания машинных залов,</a:t>
            </a:r>
          </a:p>
          <a:p>
            <a:pPr algn="ctr"/>
            <a:r>
              <a:rPr lang="ru-RU" sz="1600" dirty="0">
                <a:latin typeface="Times New Roman" pitchFamily="18" charset="0"/>
                <a:cs typeface="Times New Roman" pitchFamily="18" charset="0"/>
              </a:rPr>
              <a:t>электрических и насосных станций, компрессорных установок, а также</a:t>
            </a:r>
          </a:p>
          <a:p>
            <a:pPr algn="ctr"/>
            <a:r>
              <a:rPr lang="ru-RU" sz="1600" dirty="0">
                <a:latin typeface="Times New Roman" pitchFamily="18" charset="0"/>
                <a:cs typeface="Times New Roman" pitchFamily="18" charset="0"/>
              </a:rPr>
              <a:t>другие краны, используемые только при ремонте оборудования)</a:t>
            </a:r>
          </a:p>
        </p:txBody>
      </p:sp>
      <p:sp>
        <p:nvSpPr>
          <p:cNvPr id="6" name="Прямоугольник 5"/>
          <p:cNvSpPr/>
          <p:nvPr/>
        </p:nvSpPr>
        <p:spPr>
          <a:xfrm>
            <a:off x="6667504" y="4572008"/>
            <a:ext cx="3714776" cy="19288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1600" dirty="0">
                <a:latin typeface="Times New Roman" pitchFamily="18" charset="0"/>
                <a:cs typeface="Times New Roman" pitchFamily="18" charset="0"/>
              </a:rPr>
              <a:t>Частичному - не реже одного раза в 12 месяцев</a:t>
            </a:r>
          </a:p>
        </p:txBody>
      </p:sp>
      <p:sp>
        <p:nvSpPr>
          <p:cNvPr id="7" name="Стрелка вниз 6"/>
          <p:cNvSpPr/>
          <p:nvPr/>
        </p:nvSpPr>
        <p:spPr>
          <a:xfrm>
            <a:off x="3595670" y="4143380"/>
            <a:ext cx="500066" cy="3571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Стрелка вниз 7"/>
          <p:cNvSpPr/>
          <p:nvPr/>
        </p:nvSpPr>
        <p:spPr>
          <a:xfrm>
            <a:off x="8382016" y="4143380"/>
            <a:ext cx="500066" cy="3571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xmlns="" val="118996920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63552" y="692696"/>
            <a:ext cx="8147248" cy="864096"/>
          </a:xfrm>
        </p:spPr>
        <p:txBody>
          <a:bodyPr>
            <a:normAutofit/>
          </a:bodyPr>
          <a:lstStyle/>
          <a:p>
            <a:pPr algn="ctr"/>
            <a:r>
              <a:rPr lang="ru-RU" sz="1800" b="1" dirty="0">
                <a:solidFill>
                  <a:schemeClr val="tx1"/>
                </a:solidFill>
                <a:latin typeface="Times New Roman" pitchFamily="18" charset="0"/>
                <a:cs typeface="Times New Roman" pitchFamily="18" charset="0"/>
              </a:rPr>
              <a:t>СРОКИ ТЕХНИЧЕСКОГО ОСВИДЕТЕЛЬСТВОВАНИЯ КРАНОВ</a:t>
            </a:r>
          </a:p>
        </p:txBody>
      </p:sp>
      <p:sp>
        <p:nvSpPr>
          <p:cNvPr id="3" name="Содержимое 2"/>
          <p:cNvSpPr>
            <a:spLocks noGrp="1"/>
          </p:cNvSpPr>
          <p:nvPr>
            <p:ph idx="1"/>
          </p:nvPr>
        </p:nvSpPr>
        <p:spPr>
          <a:xfrm>
            <a:off x="1991544" y="1484784"/>
            <a:ext cx="8219256" cy="5089752"/>
          </a:xfrm>
        </p:spPr>
        <p:txBody>
          <a:bodyPr/>
          <a:lstStyle/>
          <a:p>
            <a:endParaRPr lang="ru-RU" dirty="0"/>
          </a:p>
        </p:txBody>
      </p:sp>
      <p:sp>
        <p:nvSpPr>
          <p:cNvPr id="4" name="Прямоугольник 3"/>
          <p:cNvSpPr/>
          <p:nvPr/>
        </p:nvSpPr>
        <p:spPr>
          <a:xfrm>
            <a:off x="2351584" y="1484784"/>
            <a:ext cx="7632848" cy="80120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1600" dirty="0">
                <a:latin typeface="Times New Roman" pitchFamily="18" charset="0"/>
                <a:cs typeface="Times New Roman" pitchFamily="18" charset="0"/>
              </a:rPr>
              <a:t>Редко используемые грузоподъемные краны должны подвергаться полному техническому освидетельствованию </a:t>
            </a:r>
            <a:r>
              <a:rPr lang="ru-RU" sz="1600" b="1" dirty="0">
                <a:latin typeface="Times New Roman" pitchFamily="18" charset="0"/>
                <a:cs typeface="Times New Roman" pitchFamily="18" charset="0"/>
              </a:rPr>
              <a:t>не реже одного раза в 5 лет</a:t>
            </a:r>
          </a:p>
        </p:txBody>
      </p:sp>
      <p:sp>
        <p:nvSpPr>
          <p:cNvPr id="5" name="Прямоугольник 4"/>
          <p:cNvSpPr/>
          <p:nvPr/>
        </p:nvSpPr>
        <p:spPr>
          <a:xfrm rot="10800000" flipV="1">
            <a:off x="1991544" y="2636912"/>
            <a:ext cx="8208912" cy="396044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t"/>
          <a:lstStyle/>
          <a:p>
            <a:pPr algn="ctr"/>
            <a:r>
              <a:rPr lang="ru-RU" sz="1600" b="1" u="sng" dirty="0">
                <a:solidFill>
                  <a:schemeClr val="tx1"/>
                </a:solidFill>
                <a:latin typeface="Times New Roman" pitchFamily="18" charset="0"/>
                <a:cs typeface="Times New Roman" pitchFamily="18" charset="0"/>
              </a:rPr>
              <a:t>Внеочередное полное техническое освидетельствование крана должно проводиться после:</a:t>
            </a:r>
          </a:p>
          <a:p>
            <a:pPr algn="just"/>
            <a:endParaRPr lang="ru-RU" sz="1600" u="sng" dirty="0">
              <a:latin typeface="Times New Roman" pitchFamily="18" charset="0"/>
              <a:cs typeface="Times New Roman" pitchFamily="18" charset="0"/>
            </a:endParaRPr>
          </a:p>
          <a:p>
            <a:pPr algn="just">
              <a:buFont typeface="Wingdings" pitchFamily="2" charset="2"/>
              <a:buChar char="Ø"/>
            </a:pPr>
            <a:r>
              <a:rPr lang="ru-RU" sz="1600" dirty="0">
                <a:latin typeface="Times New Roman" pitchFamily="18" charset="0"/>
                <a:cs typeface="Times New Roman" pitchFamily="18" charset="0"/>
              </a:rPr>
              <a:t> монтажа, вызванного установкой крана на новом месте (кроме стреловых и быстро монтируемых башенных кранов)</a:t>
            </a:r>
          </a:p>
          <a:p>
            <a:pPr algn="just">
              <a:buFont typeface="Wingdings" pitchFamily="2" charset="2"/>
              <a:buChar char="Ø"/>
            </a:pPr>
            <a:r>
              <a:rPr lang="ru-RU" sz="1600" dirty="0">
                <a:latin typeface="Times New Roman" pitchFamily="18" charset="0"/>
                <a:cs typeface="Times New Roman" pitchFamily="18" charset="0"/>
              </a:rPr>
              <a:t> реконструкции крана</a:t>
            </a:r>
          </a:p>
          <a:p>
            <a:pPr algn="just">
              <a:buFont typeface="Wingdings" pitchFamily="2" charset="2"/>
              <a:buChar char="Ø"/>
            </a:pPr>
            <a:r>
              <a:rPr lang="ru-RU" sz="1600" dirty="0">
                <a:latin typeface="Times New Roman" pitchFamily="18" charset="0"/>
                <a:cs typeface="Times New Roman" pitchFamily="18" charset="0"/>
              </a:rPr>
              <a:t> ремонта расчетных металлоконструкции крана с заменой элементов или узлов с применением сварки</a:t>
            </a:r>
          </a:p>
          <a:p>
            <a:pPr algn="just">
              <a:buFont typeface="Wingdings" pitchFamily="2" charset="2"/>
              <a:buChar char="Ø"/>
            </a:pPr>
            <a:r>
              <a:rPr lang="ru-RU" sz="1600" dirty="0">
                <a:latin typeface="Times New Roman" pitchFamily="18" charset="0"/>
                <a:cs typeface="Times New Roman" pitchFamily="18" charset="0"/>
              </a:rPr>
              <a:t> установки сменного стрелового оборудования или замены стрелы</a:t>
            </a:r>
          </a:p>
          <a:p>
            <a:pPr algn="just">
              <a:buFont typeface="Wingdings" pitchFamily="2" charset="2"/>
              <a:buChar char="Ø"/>
            </a:pPr>
            <a:r>
              <a:rPr lang="ru-RU" sz="1600" dirty="0">
                <a:latin typeface="Times New Roman" pitchFamily="18" charset="0"/>
                <a:cs typeface="Times New Roman" pitchFamily="18" charset="0"/>
              </a:rPr>
              <a:t> капитального ремонта или замены грузовой или стреловой лебедки</a:t>
            </a:r>
          </a:p>
          <a:p>
            <a:pPr algn="just">
              <a:buFont typeface="Wingdings" pitchFamily="2" charset="2"/>
              <a:buChar char="Ø"/>
            </a:pPr>
            <a:r>
              <a:rPr lang="ru-RU" sz="1600" dirty="0">
                <a:latin typeface="Times New Roman" pitchFamily="18" charset="0"/>
                <a:cs typeface="Times New Roman" pitchFamily="18" charset="0"/>
              </a:rPr>
              <a:t> замены грузозахватного органа (проводятся только статистические испытания)</a:t>
            </a:r>
          </a:p>
          <a:p>
            <a:pPr algn="just">
              <a:buFont typeface="Wingdings" pitchFamily="2" charset="2"/>
              <a:buChar char="Ø"/>
            </a:pPr>
            <a:r>
              <a:rPr lang="ru-RU" sz="1600" dirty="0">
                <a:latin typeface="Times New Roman" pitchFamily="18" charset="0"/>
                <a:cs typeface="Times New Roman" pitchFamily="18" charset="0"/>
              </a:rPr>
              <a:t> замены несущих или вантовых канатов кранов кабельного типа</a:t>
            </a:r>
          </a:p>
        </p:txBody>
      </p:sp>
    </p:spTree>
    <p:extLst>
      <p:ext uri="{BB962C8B-B14F-4D97-AF65-F5344CB8AC3E}">
        <p14:creationId xmlns:p14="http://schemas.microsoft.com/office/powerpoint/2010/main" xmlns="" val="13197153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02087" y="679360"/>
            <a:ext cx="11079051" cy="5695682"/>
          </a:xfrm>
        </p:spPr>
        <p:txBody>
          <a:bodyPr>
            <a:normAutofit fontScale="77500" lnSpcReduction="20000"/>
          </a:bodyPr>
          <a:lstStyle/>
          <a:p>
            <a:r>
              <a:rPr lang="ru-RU" sz="2400" dirty="0"/>
              <a:t>обоснование безопасности опасного производственного объекта - документ, содержащий сведения о результатах оценки риска аварии на опасном производственном объекте и связанной с ней угрозы, условия безопасной эксплуатации опасного производственного объекта, требования к эксплуатации, капитальному ремонту, консервации и ликвидации опасного производственного объекта;</a:t>
            </a:r>
          </a:p>
          <a:p>
            <a:r>
              <a:rPr lang="ru-RU" sz="2400" dirty="0" smtClean="0"/>
              <a:t>система </a:t>
            </a:r>
            <a:r>
              <a:rPr lang="ru-RU" sz="2400" dirty="0"/>
              <a:t>управления промышленной безопасностью - комплекс взаимосвязанных организационных и технических мероприятий, осуществляемых организацией, эксплуатирующей опасные производственные объекты, в целях предупреждения аварий и инцидентов на опасных производственных объектах, локализации и ликвидации последствий таких аварий;</a:t>
            </a:r>
          </a:p>
          <a:p>
            <a:r>
              <a:rPr lang="ru-RU" sz="2400" dirty="0" smtClean="0"/>
              <a:t>техническое </a:t>
            </a:r>
            <a:r>
              <a:rPr lang="ru-RU" sz="2400" dirty="0"/>
              <a:t>перевооружение опасного производственного объекта - приводящие к изменению технологического процесса на опасном производственном объекте внедрение новой технологии, автоматизация опасного производственного объекта или его отдельных частей, модернизация или замена применяемых на опасном производственном объекте технических устройств;</a:t>
            </a:r>
          </a:p>
          <a:p>
            <a:r>
              <a:rPr lang="ru-RU" sz="2400" dirty="0" smtClean="0"/>
              <a:t>экспертиза </a:t>
            </a:r>
            <a:r>
              <a:rPr lang="ru-RU" sz="2400" dirty="0"/>
              <a:t>промышленной безопасности - определение соответствия объектов экспертизы промышленной безопасности, указанных в пункте 1 статьи 13 настоящего Федерального закона, предъявляемым к ним требованиям промышленной безопасности;</a:t>
            </a:r>
          </a:p>
          <a:p>
            <a:r>
              <a:rPr lang="ru-RU" sz="2400" dirty="0" smtClean="0"/>
              <a:t>эксперт </a:t>
            </a:r>
            <a:r>
              <a:rPr lang="ru-RU" sz="2400" dirty="0"/>
              <a:t>в области промышленной безопасности - физическое лицо, аттестованное в установленном Правительством Российской Федерации порядке, которое обладает специальными познаниями в области промышленной безопасности, соответствует требованиям, установленным федеральными нормами и правилами в области промышленной безопасности, и участвует в проведении экспертизы промышленной безопасности</a:t>
            </a:r>
            <a:r>
              <a:rPr lang="ru-RU" sz="2400" dirty="0" smtClean="0"/>
              <a:t>.</a:t>
            </a:r>
            <a:endParaRPr lang="ru-RU" sz="2400" dirty="0"/>
          </a:p>
        </p:txBody>
      </p:sp>
    </p:spTree>
    <p:extLst>
      <p:ext uri="{BB962C8B-B14F-4D97-AF65-F5344CB8AC3E}">
        <p14:creationId xmlns:p14="http://schemas.microsoft.com/office/powerpoint/2010/main" xmlns="" val="96590771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4034" y="1000108"/>
            <a:ext cx="8229600" cy="714364"/>
          </a:xfrm>
        </p:spPr>
        <p:txBody>
          <a:bodyPr>
            <a:normAutofit/>
          </a:bodyPr>
          <a:lstStyle/>
          <a:p>
            <a:pPr algn="ctr"/>
            <a:r>
              <a:rPr lang="ru-RU" sz="1800" b="1" dirty="0">
                <a:solidFill>
                  <a:schemeClr val="tx1"/>
                </a:solidFill>
                <a:latin typeface="Times New Roman" pitchFamily="18" charset="0"/>
                <a:cs typeface="Times New Roman" pitchFamily="18" charset="0"/>
              </a:rPr>
              <a:t>ОБЩИЕ ТРЕБОВАНИЯ ПРИ ПРОВЕДЕНИИ ТЕХНИЧЕСКОГО ОСВИДЕТЕЛЬСТВОВАНИЯ</a:t>
            </a:r>
          </a:p>
        </p:txBody>
      </p:sp>
      <p:sp>
        <p:nvSpPr>
          <p:cNvPr id="3" name="Содержимое 2"/>
          <p:cNvSpPr>
            <a:spLocks noGrp="1"/>
          </p:cNvSpPr>
          <p:nvPr>
            <p:ph idx="1"/>
          </p:nvPr>
        </p:nvSpPr>
        <p:spPr>
          <a:xfrm>
            <a:off x="1981200" y="1928802"/>
            <a:ext cx="8229600" cy="4645734"/>
          </a:xfrm>
        </p:spPr>
        <p:txBody>
          <a:bodyPr>
            <a:normAutofit/>
          </a:bodyPr>
          <a:lstStyle/>
          <a:p>
            <a:pPr algn="ctr">
              <a:buFont typeface="Wingdings" pitchFamily="2" charset="2"/>
              <a:buChar char="v"/>
            </a:pPr>
            <a:r>
              <a:rPr lang="ru-RU" sz="1600" dirty="0">
                <a:latin typeface="Times New Roman" pitchFamily="18" charset="0"/>
                <a:cs typeface="Times New Roman" pitchFamily="18" charset="0"/>
              </a:rPr>
              <a:t>Техническое освидетельствование крана должно проводиться специалистом, ответственным за осуществление производственного контроля при эксплуатации ПС, а также при участии специалиста, ответственного за содержание ПС в работоспособном состоянии</a:t>
            </a:r>
          </a:p>
          <a:p>
            <a:pPr algn="ctr">
              <a:buFont typeface="Wingdings" pitchFamily="2" charset="2"/>
              <a:buChar char="v"/>
            </a:pPr>
            <a:endParaRPr lang="ru-RU" sz="1600" dirty="0">
              <a:latin typeface="Times New Roman" pitchFamily="18" charset="0"/>
              <a:cs typeface="Times New Roman" pitchFamily="18" charset="0"/>
            </a:endParaRPr>
          </a:p>
          <a:p>
            <a:pPr algn="ctr">
              <a:buFont typeface="Wingdings" pitchFamily="2" charset="2"/>
              <a:buChar char="v"/>
            </a:pPr>
            <a:r>
              <a:rPr lang="ru-RU" sz="1600" dirty="0">
                <a:latin typeface="Times New Roman" pitchFamily="18" charset="0"/>
                <a:cs typeface="Times New Roman" pitchFamily="18" charset="0"/>
              </a:rPr>
              <a:t>Испытания вновь смонтированного крана, имеющего несколько сменных грузозахватных органов, должны быть проведены при проведении технического освидетельствования со всеми грузозахватными органами, включенными в паспорт крана</a:t>
            </a:r>
          </a:p>
          <a:p>
            <a:pPr algn="ctr">
              <a:buFont typeface="Wingdings" pitchFamily="2" charset="2"/>
              <a:buChar char="v"/>
            </a:pPr>
            <a:endParaRPr lang="ru-RU" sz="1600" dirty="0">
              <a:latin typeface="Times New Roman" pitchFamily="18" charset="0"/>
              <a:cs typeface="Times New Roman" pitchFamily="18" charset="0"/>
            </a:endParaRPr>
          </a:p>
          <a:p>
            <a:pPr algn="ctr">
              <a:buFont typeface="Wingdings" pitchFamily="2" charset="2"/>
              <a:buChar char="v"/>
            </a:pPr>
            <a:r>
              <a:rPr lang="ru-RU" sz="1600" dirty="0">
                <a:latin typeface="Times New Roman" pitchFamily="18" charset="0"/>
                <a:cs typeface="Times New Roman" pitchFamily="18" charset="0"/>
              </a:rPr>
              <a:t>Для проведения статических и динамических испытаний эксплуатирующая организация должна обеспечить наличие комплекта поверенных испытательных (контрольных) грузов с указанием их фактической массы. Порядок поверки грузов устанавливает эксплуатирующая организация</a:t>
            </a:r>
          </a:p>
        </p:txBody>
      </p:sp>
    </p:spTree>
    <p:extLst>
      <p:ext uri="{BB962C8B-B14F-4D97-AF65-F5344CB8AC3E}">
        <p14:creationId xmlns:p14="http://schemas.microsoft.com/office/powerpoint/2010/main" xmlns="" val="426518829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4034" y="714356"/>
            <a:ext cx="8229600" cy="857240"/>
          </a:xfrm>
        </p:spPr>
        <p:txBody>
          <a:bodyPr>
            <a:normAutofit/>
          </a:bodyPr>
          <a:lstStyle/>
          <a:p>
            <a:pPr algn="ctr"/>
            <a:r>
              <a:rPr lang="ru-RU" sz="1800" b="1" dirty="0">
                <a:solidFill>
                  <a:schemeClr val="tx1"/>
                </a:solidFill>
                <a:latin typeface="Times New Roman" pitchFamily="18" charset="0"/>
                <a:cs typeface="Times New Roman" pitchFamily="18" charset="0"/>
              </a:rPr>
              <a:t>РАБОТЫ, ПРОВОДИМЫЕ ПРИ ТЕХНИЧЕСКОМ ОСВИДЕТЕЛЬСТВОВАНИИ</a:t>
            </a:r>
          </a:p>
        </p:txBody>
      </p:sp>
      <p:sp>
        <p:nvSpPr>
          <p:cNvPr id="3" name="Содержимое 2"/>
          <p:cNvSpPr>
            <a:spLocks noGrp="1"/>
          </p:cNvSpPr>
          <p:nvPr>
            <p:ph idx="1"/>
          </p:nvPr>
        </p:nvSpPr>
        <p:spPr>
          <a:xfrm>
            <a:off x="1981200" y="1500174"/>
            <a:ext cx="8229600" cy="5143536"/>
          </a:xfrm>
        </p:spPr>
        <p:txBody>
          <a:bodyPr>
            <a:normAutofit fontScale="77500" lnSpcReduction="20000"/>
          </a:bodyPr>
          <a:lstStyle/>
          <a:p>
            <a:pPr algn="ctr">
              <a:buFont typeface="Wingdings" pitchFamily="2" charset="2"/>
              <a:buChar char="v"/>
            </a:pPr>
            <a:r>
              <a:rPr lang="ru-RU" sz="1700" dirty="0">
                <a:latin typeface="Times New Roman" pitchFamily="18" charset="0"/>
                <a:cs typeface="Times New Roman" pitchFamily="18" charset="0"/>
              </a:rPr>
              <a:t>При техническом освидетельствовании крана должны быть осмотрены и проверены в работе его механизмы, тормоза, </a:t>
            </a:r>
            <a:r>
              <a:rPr lang="ru-RU" sz="1700" dirty="0" err="1">
                <a:latin typeface="Times New Roman" pitchFamily="18" charset="0"/>
                <a:cs typeface="Times New Roman" pitchFamily="18" charset="0"/>
              </a:rPr>
              <a:t>гидро</a:t>
            </a:r>
            <a:r>
              <a:rPr lang="ru-RU" sz="1700" dirty="0">
                <a:latin typeface="Times New Roman" pitchFamily="18" charset="0"/>
                <a:cs typeface="Times New Roman" pitchFamily="18" charset="0"/>
              </a:rPr>
              <a:t>- и электрооборудование, указатели, ограничители и регистраторы</a:t>
            </a:r>
          </a:p>
          <a:p>
            <a:pPr algn="ctr">
              <a:buFont typeface="Wingdings" pitchFamily="2" charset="2"/>
              <a:buChar char="v"/>
            </a:pPr>
            <a:r>
              <a:rPr lang="ru-RU" sz="1700" dirty="0">
                <a:latin typeface="Times New Roman" pitchFamily="18" charset="0"/>
                <a:cs typeface="Times New Roman" pitchFamily="18" charset="0"/>
              </a:rPr>
              <a:t>Проверка исправности действия ограничителя грузоподъемности крана стрелового типа должна проводиться с учетом его грузовой характеристики</a:t>
            </a:r>
          </a:p>
          <a:p>
            <a:pPr algn="ctr">
              <a:buNone/>
            </a:pPr>
            <a:endParaRPr lang="ru-RU" sz="1700" b="1" dirty="0">
              <a:latin typeface="Times New Roman" pitchFamily="18" charset="0"/>
              <a:cs typeface="Times New Roman" pitchFamily="18" charset="0"/>
            </a:endParaRPr>
          </a:p>
          <a:p>
            <a:pPr algn="ctr">
              <a:buNone/>
            </a:pPr>
            <a:r>
              <a:rPr lang="ru-RU" sz="1700" b="1" dirty="0">
                <a:latin typeface="Times New Roman" pitchFamily="18" charset="0"/>
                <a:cs typeface="Times New Roman" pitchFamily="18" charset="0"/>
              </a:rPr>
              <a:t>Кроме того, при техническом освидетельствовании крана должны быть проверены:</a:t>
            </a:r>
          </a:p>
          <a:p>
            <a:pPr algn="ctr"/>
            <a:r>
              <a:rPr lang="ru-RU" sz="1700" dirty="0">
                <a:latin typeface="Times New Roman" pitchFamily="18" charset="0"/>
                <a:cs typeface="Times New Roman" pitchFamily="18" charset="0"/>
              </a:rPr>
              <a:t>  состояние металлоконструкций крана и его сварных (клепаных) соединений (отсутствие трещин, деформаций, утонения стенок вследствие коррозии, ослабления клепаных соединений и др.), а также кабины, лестниц, площадок и ограждений;</a:t>
            </a:r>
          </a:p>
          <a:p>
            <a:pPr algn="ctr"/>
            <a:r>
              <a:rPr lang="ru-RU" sz="1700" dirty="0">
                <a:latin typeface="Times New Roman" pitchFamily="18" charset="0"/>
                <a:cs typeface="Times New Roman" pitchFamily="18" charset="0"/>
              </a:rPr>
              <a:t>  состояние крюка, блоков:</a:t>
            </a:r>
          </a:p>
          <a:p>
            <a:pPr algn="ctr"/>
            <a:r>
              <a:rPr lang="ru-RU" sz="1700" dirty="0">
                <a:latin typeface="Times New Roman" pitchFamily="18" charset="0"/>
                <a:cs typeface="Times New Roman" pitchFamily="18" charset="0"/>
              </a:rPr>
              <a:t>  фактическое расстояние между крюковой подвеской и упором при срабатывании концевого выключателя и остановки механизма подъема;</a:t>
            </a:r>
          </a:p>
          <a:p>
            <a:pPr algn="ctr"/>
            <a:r>
              <a:rPr lang="ru-RU" sz="1700" dirty="0">
                <a:latin typeface="Times New Roman" pitchFamily="18" charset="0"/>
                <a:cs typeface="Times New Roman" pitchFamily="18" charset="0"/>
              </a:rPr>
              <a:t> состояние изоляции проводов и заземления электрического крана с определением их сопротивления:</a:t>
            </a:r>
          </a:p>
          <a:p>
            <a:pPr algn="ctr"/>
            <a:r>
              <a:rPr lang="ru-RU" sz="1700" dirty="0">
                <a:latin typeface="Times New Roman" pitchFamily="18" charset="0"/>
                <a:cs typeface="Times New Roman" pitchFamily="18" charset="0"/>
              </a:rPr>
              <a:t> соответствие чертежу и данным паспорта крана фактически установленной массы противовеса и балласта;</a:t>
            </a:r>
          </a:p>
          <a:p>
            <a:pPr algn="ctr"/>
            <a:r>
              <a:rPr lang="ru-RU" sz="1700" dirty="0">
                <a:latin typeface="Times New Roman" pitchFamily="18" charset="0"/>
                <a:cs typeface="Times New Roman" pitchFamily="18" charset="0"/>
              </a:rPr>
              <a:t> состояние рельсового пути, соответствие его руководству по эксплуатации крана, проекту, а также требованиям ФНП:</a:t>
            </a:r>
          </a:p>
          <a:p>
            <a:pPr algn="ctr"/>
            <a:r>
              <a:rPr lang="ru-RU" sz="1700" dirty="0">
                <a:latin typeface="Times New Roman" pitchFamily="18" charset="0"/>
                <a:cs typeface="Times New Roman" pitchFamily="18" charset="0"/>
              </a:rPr>
              <a:t> соответствие состояния канатов и их крепления требованиям руководства (инструкции) по эксплуатации крана, а также требованиям ФНП:</a:t>
            </a:r>
          </a:p>
          <a:p>
            <a:pPr algn="ctr"/>
            <a:r>
              <a:rPr lang="ru-RU" sz="1700" dirty="0">
                <a:latin typeface="Times New Roman" pitchFamily="18" charset="0"/>
                <a:cs typeface="Times New Roman" pitchFamily="18" charset="0"/>
              </a:rPr>
              <a:t> состояние освещения и сигнализации:</a:t>
            </a:r>
          </a:p>
          <a:p>
            <a:pPr algn="ctr"/>
            <a:r>
              <a:rPr lang="ru-RU" sz="1700" dirty="0">
                <a:latin typeface="Times New Roman" pitchFamily="18" charset="0"/>
                <a:cs typeface="Times New Roman" pitchFamily="18" charset="0"/>
              </a:rPr>
              <a:t>состояние крепления осей и пальцев</a:t>
            </a:r>
          </a:p>
        </p:txBody>
      </p:sp>
    </p:spTree>
    <p:extLst>
      <p:ext uri="{BB962C8B-B14F-4D97-AF65-F5344CB8AC3E}">
        <p14:creationId xmlns:p14="http://schemas.microsoft.com/office/powerpoint/2010/main" xmlns="" val="206684097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1800" b="1" dirty="0">
                <a:solidFill>
                  <a:schemeClr val="tx1"/>
                </a:solidFill>
                <a:latin typeface="Times New Roman" pitchFamily="18" charset="0"/>
                <a:cs typeface="Times New Roman" pitchFamily="18" charset="0"/>
              </a:rPr>
              <a:t>РАБОТЫ, ПРОВОДИМЫЕ ПРИ ТЕХНИЧЕСКОМ ОСВИДЕТЕЛЬСТВОВАНИИ</a:t>
            </a:r>
            <a:endParaRPr lang="ru-RU" sz="1800" dirty="0">
              <a:latin typeface="Times New Roman" pitchFamily="18" charset="0"/>
              <a:cs typeface="Times New Roman" pitchFamily="18" charset="0"/>
            </a:endParaRPr>
          </a:p>
        </p:txBody>
      </p:sp>
      <p:sp>
        <p:nvSpPr>
          <p:cNvPr id="3" name="Содержимое 2"/>
          <p:cNvSpPr>
            <a:spLocks noGrp="1"/>
          </p:cNvSpPr>
          <p:nvPr>
            <p:ph idx="1"/>
          </p:nvPr>
        </p:nvSpPr>
        <p:spPr/>
        <p:txBody>
          <a:bodyPr>
            <a:normAutofit/>
          </a:bodyPr>
          <a:lstStyle/>
          <a:p>
            <a:pPr algn="ctr">
              <a:buFont typeface="Wingdings" pitchFamily="2" charset="2"/>
              <a:buChar char="v"/>
            </a:pPr>
            <a:endParaRPr lang="ru-RU" sz="1800" dirty="0">
              <a:latin typeface="Times New Roman" pitchFamily="18" charset="0"/>
              <a:cs typeface="Times New Roman" pitchFamily="18" charset="0"/>
            </a:endParaRPr>
          </a:p>
          <a:p>
            <a:pPr algn="ctr">
              <a:buFont typeface="Wingdings" pitchFamily="2" charset="2"/>
              <a:buChar char="v"/>
            </a:pPr>
            <a:endParaRPr lang="ru-RU" sz="1800" dirty="0">
              <a:latin typeface="Times New Roman" pitchFamily="18" charset="0"/>
              <a:cs typeface="Times New Roman" pitchFamily="18" charset="0"/>
            </a:endParaRPr>
          </a:p>
          <a:p>
            <a:pPr algn="ctr">
              <a:buFont typeface="Wingdings" pitchFamily="2" charset="2"/>
              <a:buChar char="v"/>
            </a:pPr>
            <a:r>
              <a:rPr lang="ru-RU" sz="1800" dirty="0">
                <a:latin typeface="Times New Roman" pitchFamily="18" charset="0"/>
                <a:cs typeface="Times New Roman" pitchFamily="18" charset="0"/>
              </a:rPr>
              <a:t>Нормы браковки сборочных единиц, механизмов кранов, стальных канатов и рельсового пути должны быть указаны в руководстве (инструкции) по эксплуатации. При отсутствии в руководстве по эксплуатации кранов соответствующих норм, браковка рельсовых путей и браковка стальных канатов проводятся согласно требованиям приведенным в ФНП</a:t>
            </a:r>
          </a:p>
        </p:txBody>
      </p:sp>
    </p:spTree>
    <p:extLst>
      <p:ext uri="{BB962C8B-B14F-4D97-AF65-F5344CB8AC3E}">
        <p14:creationId xmlns:p14="http://schemas.microsoft.com/office/powerpoint/2010/main" xmlns="" val="155027972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4034" y="785794"/>
            <a:ext cx="8229600" cy="642926"/>
          </a:xfrm>
        </p:spPr>
        <p:txBody>
          <a:bodyPr>
            <a:normAutofit/>
          </a:bodyPr>
          <a:lstStyle/>
          <a:p>
            <a:pPr algn="ctr"/>
            <a:r>
              <a:rPr lang="ru-RU" sz="1800" b="1" dirty="0">
                <a:solidFill>
                  <a:schemeClr val="tx1"/>
                </a:solidFill>
                <a:latin typeface="Times New Roman" pitchFamily="18" charset="0"/>
                <a:cs typeface="Times New Roman" pitchFamily="18" charset="0"/>
              </a:rPr>
              <a:t>БРАКОВКА КРАНОВОГО ПУТИ</a:t>
            </a:r>
          </a:p>
        </p:txBody>
      </p:sp>
      <p:sp>
        <p:nvSpPr>
          <p:cNvPr id="3" name="Содержимое 2"/>
          <p:cNvSpPr>
            <a:spLocks noGrp="1"/>
          </p:cNvSpPr>
          <p:nvPr>
            <p:ph idx="1"/>
          </p:nvPr>
        </p:nvSpPr>
        <p:spPr>
          <a:xfrm>
            <a:off x="1738282" y="1428736"/>
            <a:ext cx="8643998" cy="5145800"/>
          </a:xfrm>
        </p:spPr>
        <p:txBody>
          <a:bodyPr/>
          <a:lstStyle/>
          <a:p>
            <a:endParaRPr lang="ru-RU" dirty="0"/>
          </a:p>
        </p:txBody>
      </p:sp>
      <p:sp>
        <p:nvSpPr>
          <p:cNvPr id="4" name="Прямоугольник 3"/>
          <p:cNvSpPr/>
          <p:nvPr/>
        </p:nvSpPr>
        <p:spPr>
          <a:xfrm>
            <a:off x="2381224" y="1428736"/>
            <a:ext cx="7429552" cy="642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latin typeface="Times New Roman" pitchFamily="18" charset="0"/>
                <a:cs typeface="Times New Roman" pitchFamily="18" charset="0"/>
              </a:rPr>
              <a:t>Крановый путь опорных кранов подлежит браковке при наличии следующих дефектов и повреждений:</a:t>
            </a:r>
          </a:p>
        </p:txBody>
      </p:sp>
      <p:sp>
        <p:nvSpPr>
          <p:cNvPr id="5" name="Прямоугольник 4"/>
          <p:cNvSpPr/>
          <p:nvPr/>
        </p:nvSpPr>
        <p:spPr>
          <a:xfrm>
            <a:off x="2452662" y="3786190"/>
            <a:ext cx="7429552" cy="642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latin typeface="Times New Roman" pitchFamily="18" charset="0"/>
                <a:cs typeface="Times New Roman" pitchFamily="18" charset="0"/>
              </a:rPr>
              <a:t>Браковку шпал (или </a:t>
            </a:r>
            <a:r>
              <a:rPr lang="ru-RU" sz="1600" dirty="0" err="1">
                <a:latin typeface="Times New Roman" pitchFamily="18" charset="0"/>
                <a:cs typeface="Times New Roman" pitchFamily="18" charset="0"/>
              </a:rPr>
              <a:t>полушпал</a:t>
            </a:r>
            <a:r>
              <a:rPr lang="ru-RU" sz="1600" dirty="0">
                <a:latin typeface="Times New Roman" pitchFamily="18" charset="0"/>
                <a:cs typeface="Times New Roman" pitchFamily="18" charset="0"/>
              </a:rPr>
              <a:t>) наземного кранового пути производят при наличии следующих дефектов и повреждений</a:t>
            </a:r>
            <a:r>
              <a:rPr lang="ru-RU" dirty="0"/>
              <a:t>:</a:t>
            </a:r>
          </a:p>
        </p:txBody>
      </p:sp>
      <p:sp>
        <p:nvSpPr>
          <p:cNvPr id="6" name="Прямоугольник 5"/>
          <p:cNvSpPr/>
          <p:nvPr/>
        </p:nvSpPr>
        <p:spPr>
          <a:xfrm>
            <a:off x="1952596" y="2285992"/>
            <a:ext cx="3357586" cy="121444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1600" dirty="0">
                <a:latin typeface="Times New Roman" pitchFamily="18" charset="0"/>
                <a:cs typeface="Times New Roman" pitchFamily="18" charset="0"/>
              </a:rPr>
              <a:t>Трещин и сколов любых размеров</a:t>
            </a:r>
          </a:p>
        </p:txBody>
      </p:sp>
      <p:sp>
        <p:nvSpPr>
          <p:cNvPr id="8" name="Прямоугольник 7"/>
          <p:cNvSpPr/>
          <p:nvPr/>
        </p:nvSpPr>
        <p:spPr>
          <a:xfrm>
            <a:off x="5810248" y="2285992"/>
            <a:ext cx="4357718" cy="121444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1600" dirty="0">
                <a:latin typeface="Times New Roman" pitchFamily="18" charset="0"/>
                <a:cs typeface="Times New Roman" pitchFamily="18" charset="0"/>
              </a:rPr>
              <a:t>Вертикального, горизонтального или приведенного (вертикального плюс половина горизонтального) износа головки рельса более 15% от соответствующего размера неизношенного профиля</a:t>
            </a:r>
          </a:p>
        </p:txBody>
      </p:sp>
      <p:sp>
        <p:nvSpPr>
          <p:cNvPr id="9" name="Прямоугольник 8"/>
          <p:cNvSpPr/>
          <p:nvPr/>
        </p:nvSpPr>
        <p:spPr>
          <a:xfrm>
            <a:off x="1809720" y="4786322"/>
            <a:ext cx="2286016" cy="185738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1600" dirty="0">
                <a:latin typeface="Times New Roman" pitchFamily="18" charset="0"/>
                <a:cs typeface="Times New Roman" pitchFamily="18" charset="0"/>
              </a:rPr>
              <a:t>В железобетонных шпалах не должно быть сколов бетона до обнажения арматуры, а также иных сколов бетона на участке</a:t>
            </a:r>
          </a:p>
          <a:p>
            <a:pPr algn="ctr"/>
            <a:r>
              <a:rPr lang="ru-RU" sz="1600" dirty="0">
                <a:latin typeface="Times New Roman" pitchFamily="18" charset="0"/>
                <a:cs typeface="Times New Roman" pitchFamily="18" charset="0"/>
              </a:rPr>
              <a:t>длиной более 250 мм</a:t>
            </a:r>
          </a:p>
        </p:txBody>
      </p:sp>
      <p:sp>
        <p:nvSpPr>
          <p:cNvPr id="10" name="Прямоугольник 9"/>
          <p:cNvSpPr/>
          <p:nvPr/>
        </p:nvSpPr>
        <p:spPr>
          <a:xfrm>
            <a:off x="4310050" y="4786322"/>
            <a:ext cx="3214710" cy="185738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1600" dirty="0">
                <a:latin typeface="Times New Roman" pitchFamily="18" charset="0"/>
                <a:cs typeface="Times New Roman" pitchFamily="18" charset="0"/>
              </a:rPr>
              <a:t>В деревянных </a:t>
            </a:r>
            <a:r>
              <a:rPr lang="ru-RU" sz="1600" dirty="0" err="1">
                <a:latin typeface="Times New Roman" pitchFamily="18" charset="0"/>
                <a:cs typeface="Times New Roman" pitchFamily="18" charset="0"/>
              </a:rPr>
              <a:t>полушпалах</a:t>
            </a:r>
            <a:r>
              <a:rPr lang="ru-RU" sz="1600" dirty="0">
                <a:latin typeface="Times New Roman" pitchFamily="18" charset="0"/>
                <a:cs typeface="Times New Roman" pitchFamily="18" charset="0"/>
              </a:rPr>
              <a:t> не должно быть излома, поперечных трещин глубиной более 50 мм и длиной свыше 200 мм, поверхностной гнили размером более 20 мм под накладками и более 60 мм на остальных поверхностях</a:t>
            </a:r>
          </a:p>
        </p:txBody>
      </p:sp>
      <p:sp>
        <p:nvSpPr>
          <p:cNvPr id="11" name="Прямоугольник 10"/>
          <p:cNvSpPr/>
          <p:nvPr/>
        </p:nvSpPr>
        <p:spPr>
          <a:xfrm>
            <a:off x="7810512" y="4786322"/>
            <a:ext cx="2357454" cy="185738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1600" dirty="0">
                <a:latin typeface="Times New Roman" pitchFamily="18" charset="0"/>
                <a:cs typeface="Times New Roman" pitchFamily="18" charset="0"/>
              </a:rPr>
              <a:t>В железобетонных шпалах не должно быть сплошных опоясывающих или</a:t>
            </a:r>
          </a:p>
          <a:p>
            <a:pPr algn="ctr"/>
            <a:r>
              <a:rPr lang="ru-RU" sz="1600" dirty="0">
                <a:latin typeface="Times New Roman" pitchFamily="18" charset="0"/>
                <a:cs typeface="Times New Roman" pitchFamily="18" charset="0"/>
              </a:rPr>
              <a:t>продольных трещин длиной более 100 мм с раскрытием более 0,3 мм</a:t>
            </a:r>
          </a:p>
        </p:txBody>
      </p:sp>
      <p:sp>
        <p:nvSpPr>
          <p:cNvPr id="12" name="Стрелка вниз 11"/>
          <p:cNvSpPr/>
          <p:nvPr/>
        </p:nvSpPr>
        <p:spPr>
          <a:xfrm>
            <a:off x="3595670" y="2071678"/>
            <a:ext cx="357190" cy="2143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Стрелка вниз 12"/>
          <p:cNvSpPr/>
          <p:nvPr/>
        </p:nvSpPr>
        <p:spPr>
          <a:xfrm>
            <a:off x="8024826" y="2071678"/>
            <a:ext cx="357190" cy="2143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Стрелка вниз 13"/>
          <p:cNvSpPr/>
          <p:nvPr/>
        </p:nvSpPr>
        <p:spPr>
          <a:xfrm>
            <a:off x="2738414" y="4429132"/>
            <a:ext cx="357190" cy="3571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Стрелка вниз 14"/>
          <p:cNvSpPr/>
          <p:nvPr/>
        </p:nvSpPr>
        <p:spPr>
          <a:xfrm>
            <a:off x="5667372" y="4429132"/>
            <a:ext cx="357190" cy="3571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Стрелка вниз 15"/>
          <p:cNvSpPr/>
          <p:nvPr/>
        </p:nvSpPr>
        <p:spPr>
          <a:xfrm>
            <a:off x="8810644" y="4429132"/>
            <a:ext cx="357190" cy="3571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xmlns="" val="157778940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4034" y="857232"/>
            <a:ext cx="8229600" cy="714364"/>
          </a:xfrm>
        </p:spPr>
        <p:txBody>
          <a:bodyPr>
            <a:normAutofit/>
          </a:bodyPr>
          <a:lstStyle/>
          <a:p>
            <a:pPr algn="ctr"/>
            <a:r>
              <a:rPr lang="ru-RU" sz="1800" b="1" dirty="0">
                <a:solidFill>
                  <a:schemeClr val="tx1"/>
                </a:solidFill>
                <a:latin typeface="Times New Roman" pitchFamily="18" charset="0"/>
                <a:cs typeface="Times New Roman" pitchFamily="18" charset="0"/>
              </a:rPr>
              <a:t>БРАКОВКА КРАНОВОГО ПУТИ</a:t>
            </a:r>
          </a:p>
        </p:txBody>
      </p:sp>
      <p:pic>
        <p:nvPicPr>
          <p:cNvPr id="1026" name="Picture 2"/>
          <p:cNvPicPr>
            <a:picLocks noGrp="1" noChangeAspect="1" noChangeArrowheads="1"/>
          </p:cNvPicPr>
          <p:nvPr>
            <p:ph idx="1"/>
          </p:nvPr>
        </p:nvPicPr>
        <p:blipFill>
          <a:blip r:embed="rId2"/>
          <a:srcRect/>
          <a:stretch>
            <a:fillRect/>
          </a:stretch>
        </p:blipFill>
        <p:spPr bwMode="auto">
          <a:xfrm>
            <a:off x="2095472" y="4357694"/>
            <a:ext cx="2346960" cy="1866900"/>
          </a:xfrm>
          <a:prstGeom prst="rect">
            <a:avLst/>
          </a:prstGeom>
          <a:noFill/>
          <a:ln w="9525">
            <a:noFill/>
            <a:miter lim="800000"/>
            <a:headEnd/>
            <a:tailEnd/>
          </a:ln>
          <a:effectLst/>
        </p:spPr>
      </p:pic>
      <p:sp>
        <p:nvSpPr>
          <p:cNvPr id="5" name="Прямоугольник 4"/>
          <p:cNvSpPr/>
          <p:nvPr/>
        </p:nvSpPr>
        <p:spPr>
          <a:xfrm>
            <a:off x="2095472" y="1500174"/>
            <a:ext cx="8286808" cy="714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latin typeface="Times New Roman" pitchFamily="18" charset="0"/>
                <a:cs typeface="Times New Roman" pitchFamily="18" charset="0"/>
              </a:rPr>
              <a:t>Монорельсовый путь подвесных электрических талей и тележек подлежит браковке при наличии:</a:t>
            </a:r>
          </a:p>
        </p:txBody>
      </p:sp>
      <p:sp>
        <p:nvSpPr>
          <p:cNvPr id="6" name="Прямоугольник 5"/>
          <p:cNvSpPr/>
          <p:nvPr/>
        </p:nvSpPr>
        <p:spPr>
          <a:xfrm>
            <a:off x="1809720" y="2500306"/>
            <a:ext cx="2786082" cy="135732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1600" dirty="0">
                <a:latin typeface="Times New Roman" pitchFamily="18" charset="0"/>
                <a:cs typeface="Times New Roman" pitchFamily="18" charset="0"/>
              </a:rPr>
              <a:t>Трещин и выколов любых размеров</a:t>
            </a:r>
          </a:p>
        </p:txBody>
      </p:sp>
      <p:sp>
        <p:nvSpPr>
          <p:cNvPr id="7" name="Прямоугольник 6"/>
          <p:cNvSpPr/>
          <p:nvPr/>
        </p:nvSpPr>
        <p:spPr>
          <a:xfrm>
            <a:off x="4738678" y="2500306"/>
            <a:ext cx="2786082" cy="135732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1600" dirty="0">
                <a:latin typeface="Times New Roman" pitchFamily="18" charset="0"/>
                <a:cs typeface="Times New Roman" pitchFamily="18" charset="0"/>
              </a:rPr>
              <a:t>Уменьшения толщины полки</a:t>
            </a:r>
          </a:p>
          <a:p>
            <a:pPr algn="ctr"/>
            <a:r>
              <a:rPr lang="ru-RU" sz="1600" dirty="0">
                <a:latin typeface="Times New Roman" pitchFamily="18" charset="0"/>
                <a:cs typeface="Times New Roman" pitchFamily="18" charset="0"/>
              </a:rPr>
              <a:t>рельса вследствие износа</a:t>
            </a:r>
          </a:p>
          <a:p>
            <a:pPr algn="ctr"/>
            <a:r>
              <a:rPr lang="ru-RU" sz="1600" dirty="0">
                <a:latin typeface="Times New Roman" pitchFamily="18" charset="0"/>
                <a:cs typeface="Times New Roman" pitchFamily="18" charset="0"/>
              </a:rPr>
              <a:t>          при одновременном</a:t>
            </a:r>
          </a:p>
          <a:p>
            <a:pPr algn="ctr"/>
            <a:r>
              <a:rPr lang="ru-RU" sz="1600" dirty="0">
                <a:latin typeface="Times New Roman" pitchFamily="18" charset="0"/>
                <a:cs typeface="Times New Roman" pitchFamily="18" charset="0"/>
              </a:rPr>
              <a:t>отгибе полки</a:t>
            </a:r>
          </a:p>
          <a:p>
            <a:pPr algn="ctr"/>
            <a:r>
              <a:rPr lang="ru-RU" sz="1600" dirty="0">
                <a:latin typeface="Times New Roman" pitchFamily="18" charset="0"/>
                <a:cs typeface="Times New Roman" pitchFamily="18" charset="0"/>
              </a:rPr>
              <a:t>(см. рисунок)</a:t>
            </a:r>
          </a:p>
        </p:txBody>
      </p:sp>
      <p:sp>
        <p:nvSpPr>
          <p:cNvPr id="8" name="Прямоугольник 7"/>
          <p:cNvSpPr/>
          <p:nvPr/>
        </p:nvSpPr>
        <p:spPr>
          <a:xfrm>
            <a:off x="7739074" y="2500306"/>
            <a:ext cx="2786082" cy="135732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1600" dirty="0">
                <a:latin typeface="Times New Roman" pitchFamily="18" charset="0"/>
                <a:cs typeface="Times New Roman" pitchFamily="18" charset="0"/>
              </a:rPr>
              <a:t>Уменьшения ширины пояса</a:t>
            </a:r>
          </a:p>
          <a:p>
            <a:pPr algn="ctr"/>
            <a:r>
              <a:rPr lang="ru-RU" sz="1600" dirty="0">
                <a:latin typeface="Times New Roman" pitchFamily="18" charset="0"/>
                <a:cs typeface="Times New Roman" pitchFamily="18" charset="0"/>
              </a:rPr>
              <a:t>рельса вследствие износа</a:t>
            </a:r>
          </a:p>
          <a:p>
            <a:pPr algn="ctr"/>
            <a:r>
              <a:rPr lang="ru-RU" sz="1600" dirty="0">
                <a:latin typeface="Times New Roman" pitchFamily="18" charset="0"/>
                <a:cs typeface="Times New Roman" pitchFamily="18" charset="0"/>
              </a:rPr>
              <a:t>               (см. рисунок)</a:t>
            </a:r>
          </a:p>
        </p:txBody>
      </p:sp>
      <p:pic>
        <p:nvPicPr>
          <p:cNvPr id="1027" name="Picture 3"/>
          <p:cNvPicPr>
            <a:picLocks noChangeAspect="1" noChangeArrowheads="1"/>
          </p:cNvPicPr>
          <p:nvPr/>
        </p:nvPicPr>
        <p:blipFill>
          <a:blip r:embed="rId3"/>
          <a:srcRect/>
          <a:stretch>
            <a:fillRect/>
          </a:stretch>
        </p:blipFill>
        <p:spPr bwMode="auto">
          <a:xfrm>
            <a:off x="4810117" y="3143249"/>
            <a:ext cx="676275" cy="200025"/>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a:srcRect/>
          <a:stretch>
            <a:fillRect/>
          </a:stretch>
        </p:blipFill>
        <p:spPr bwMode="auto">
          <a:xfrm>
            <a:off x="6667505" y="3357563"/>
            <a:ext cx="790575" cy="161925"/>
          </a:xfrm>
          <a:prstGeom prst="rect">
            <a:avLst/>
          </a:prstGeom>
          <a:noFill/>
          <a:ln w="9525">
            <a:noFill/>
            <a:miter lim="800000"/>
            <a:headEnd/>
            <a:tailEnd/>
          </a:ln>
          <a:effectLst/>
        </p:spPr>
      </p:pic>
      <p:pic>
        <p:nvPicPr>
          <p:cNvPr id="1029" name="Picture 5"/>
          <p:cNvPicPr>
            <a:picLocks noChangeAspect="1" noChangeArrowheads="1"/>
          </p:cNvPicPr>
          <p:nvPr/>
        </p:nvPicPr>
        <p:blipFill>
          <a:blip r:embed="rId5"/>
          <a:srcRect/>
          <a:stretch>
            <a:fillRect/>
          </a:stretch>
        </p:blipFill>
        <p:spPr bwMode="auto">
          <a:xfrm>
            <a:off x="7953388" y="3357562"/>
            <a:ext cx="838200" cy="228600"/>
          </a:xfrm>
          <a:prstGeom prst="rect">
            <a:avLst/>
          </a:prstGeom>
          <a:noFill/>
          <a:ln w="9525">
            <a:noFill/>
            <a:miter lim="800000"/>
            <a:headEnd/>
            <a:tailEnd/>
          </a:ln>
          <a:effectLst/>
        </p:spPr>
      </p:pic>
      <p:sp>
        <p:nvSpPr>
          <p:cNvPr id="12" name="Стрелка вниз 11"/>
          <p:cNvSpPr/>
          <p:nvPr/>
        </p:nvSpPr>
        <p:spPr>
          <a:xfrm>
            <a:off x="3095604" y="2214554"/>
            <a:ext cx="357190" cy="2857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Стрелка вниз 12"/>
          <p:cNvSpPr/>
          <p:nvPr/>
        </p:nvSpPr>
        <p:spPr>
          <a:xfrm>
            <a:off x="5953124" y="2214554"/>
            <a:ext cx="357190" cy="2857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Стрелка вниз 13"/>
          <p:cNvSpPr/>
          <p:nvPr/>
        </p:nvSpPr>
        <p:spPr>
          <a:xfrm>
            <a:off x="9024958" y="2214554"/>
            <a:ext cx="357190" cy="2857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TextBox 14"/>
          <p:cNvSpPr txBox="1"/>
          <p:nvPr/>
        </p:nvSpPr>
        <p:spPr>
          <a:xfrm>
            <a:off x="4667240" y="4286256"/>
            <a:ext cx="5715040" cy="2308324"/>
          </a:xfrm>
          <a:prstGeom prst="rect">
            <a:avLst/>
          </a:prstGeom>
          <a:noFill/>
        </p:spPr>
        <p:txBody>
          <a:bodyPr wrap="square" rtlCol="0">
            <a:spAutoFit/>
          </a:bodyPr>
          <a:lstStyle/>
          <a:p>
            <a:pPr algn="ctr"/>
            <a:r>
              <a:rPr lang="ru-RU" sz="1600" b="1" dirty="0">
                <a:latin typeface="Times New Roman" pitchFamily="18" charset="0"/>
                <a:cs typeface="Times New Roman" pitchFamily="18" charset="0"/>
              </a:rPr>
              <a:t>Схема проведения измерений величин износа и отгиба полки монорельса при проведении его </a:t>
            </a:r>
            <a:r>
              <a:rPr lang="ru-RU" sz="1600" b="1" dirty="0" err="1">
                <a:latin typeface="Times New Roman" pitchFamily="18" charset="0"/>
                <a:cs typeface="Times New Roman" pitchFamily="18" charset="0"/>
              </a:rPr>
              <a:t>дефектации</a:t>
            </a:r>
            <a:r>
              <a:rPr lang="ru-RU" sz="1600" dirty="0">
                <a:latin typeface="Times New Roman" pitchFamily="18" charset="0"/>
                <a:cs typeface="Times New Roman" pitchFamily="18" charset="0"/>
              </a:rPr>
              <a:t>:</a:t>
            </a:r>
          </a:p>
          <a:p>
            <a:pPr algn="ctr"/>
            <a:r>
              <a:rPr lang="ru-RU" sz="1600" dirty="0">
                <a:latin typeface="Times New Roman" pitchFamily="18" charset="0"/>
                <a:cs typeface="Times New Roman" pitchFamily="18" charset="0"/>
              </a:rPr>
              <a:t>В - первоначальная ширина полки;</a:t>
            </a:r>
          </a:p>
          <a:p>
            <a:pPr algn="ctr"/>
            <a:r>
              <a:rPr lang="ru-RU" sz="1600" dirty="0">
                <a:latin typeface="Times New Roman" pitchFamily="18" charset="0"/>
                <a:cs typeface="Times New Roman" pitchFamily="18" charset="0"/>
              </a:rPr>
              <a:t>- износ полки;</a:t>
            </a:r>
          </a:p>
          <a:p>
            <a:pPr algn="ctr"/>
            <a:r>
              <a:rPr lang="en-US" sz="1600" dirty="0">
                <a:latin typeface="Times New Roman" pitchFamily="18" charset="0"/>
                <a:cs typeface="Times New Roman" pitchFamily="18" charset="0"/>
              </a:rPr>
              <a:t>t </a:t>
            </a:r>
            <a:r>
              <a:rPr lang="ru-RU" sz="1600" dirty="0">
                <a:latin typeface="Times New Roman" pitchFamily="18" charset="0"/>
                <a:cs typeface="Times New Roman" pitchFamily="18" charset="0"/>
              </a:rPr>
              <a:t>- толщина стенки;</a:t>
            </a:r>
          </a:p>
          <a:p>
            <a:pPr algn="ctr"/>
            <a:r>
              <a:rPr lang="en-US" sz="1600" dirty="0"/>
              <a:t>f</a:t>
            </a:r>
            <a:r>
              <a:rPr lang="en-US" sz="1600" baseline="-25000" dirty="0"/>
              <a:t>1</a:t>
            </a:r>
            <a:r>
              <a:rPr lang="en-US" sz="1600" dirty="0">
                <a:latin typeface="Times New Roman" pitchFamily="18" charset="0"/>
                <a:cs typeface="Times New Roman" pitchFamily="18" charset="0"/>
              </a:rPr>
              <a:t> </a:t>
            </a:r>
            <a:r>
              <a:rPr lang="ru-RU" sz="1600" dirty="0">
                <a:latin typeface="Times New Roman" pitchFamily="18" charset="0"/>
                <a:cs typeface="Times New Roman" pitchFamily="18" charset="0"/>
              </a:rPr>
              <a:t>- отгиб полки;</a:t>
            </a:r>
          </a:p>
          <a:p>
            <a:pPr algn="ctr"/>
            <a:r>
              <a:rPr lang="en-US" sz="1600" dirty="0"/>
              <a:t>δ</a:t>
            </a:r>
            <a:r>
              <a:rPr lang="ru-RU" sz="1600" dirty="0">
                <a:latin typeface="Times New Roman" pitchFamily="18" charset="0"/>
                <a:cs typeface="Times New Roman" pitchFamily="18" charset="0"/>
              </a:rPr>
              <a:t> - первоначальная толщина полки на расстоянии </a:t>
            </a:r>
            <a:r>
              <a:rPr lang="en-US" sz="1600" dirty="0">
                <a:latin typeface="Times New Roman" pitchFamily="18" charset="0"/>
                <a:cs typeface="Times New Roman" pitchFamily="18" charset="0"/>
              </a:rPr>
              <a:t>(B-t)/4</a:t>
            </a:r>
            <a:r>
              <a:rPr lang="ru-RU" sz="1600" dirty="0">
                <a:latin typeface="Times New Roman" pitchFamily="18" charset="0"/>
                <a:cs typeface="Times New Roman" pitchFamily="18" charset="0"/>
              </a:rPr>
              <a:t>от</a:t>
            </a:r>
            <a:r>
              <a:rPr lang="en-US" sz="1600" dirty="0">
                <a:latin typeface="Times New Roman" pitchFamily="18" charset="0"/>
                <a:cs typeface="Times New Roman" pitchFamily="18" charset="0"/>
              </a:rPr>
              <a:t> </a:t>
            </a:r>
            <a:r>
              <a:rPr lang="ru-RU" sz="1600" dirty="0">
                <a:latin typeface="Times New Roman" pitchFamily="18" charset="0"/>
                <a:cs typeface="Times New Roman" pitchFamily="18" charset="0"/>
              </a:rPr>
              <a:t>края,</a:t>
            </a:r>
          </a:p>
          <a:p>
            <a:pPr algn="ctr"/>
            <a:r>
              <a:rPr lang="en-US" sz="1600" dirty="0"/>
              <a:t>δ∆</a:t>
            </a:r>
            <a:r>
              <a:rPr lang="ru-RU" sz="1600" dirty="0">
                <a:latin typeface="Times New Roman" pitchFamily="18" charset="0"/>
                <a:cs typeface="Times New Roman" pitchFamily="18" charset="0"/>
              </a:rPr>
              <a:t> - уменьшение толщины полки вследствие износа</a:t>
            </a:r>
          </a:p>
        </p:txBody>
      </p:sp>
      <p:pic>
        <p:nvPicPr>
          <p:cNvPr id="1030" name="Picture 6"/>
          <p:cNvPicPr>
            <a:picLocks noChangeAspect="1" noChangeArrowheads="1"/>
          </p:cNvPicPr>
          <p:nvPr/>
        </p:nvPicPr>
        <p:blipFill>
          <a:blip r:embed="rId6"/>
          <a:srcRect/>
          <a:stretch>
            <a:fillRect/>
          </a:stretch>
        </p:blipFill>
        <p:spPr bwMode="auto">
          <a:xfrm>
            <a:off x="6667504" y="5072075"/>
            <a:ext cx="247650" cy="238125"/>
          </a:xfrm>
          <a:prstGeom prst="rect">
            <a:avLst/>
          </a:prstGeom>
          <a:noFill/>
          <a:ln w="9525">
            <a:noFill/>
            <a:miter lim="800000"/>
            <a:headEnd/>
            <a:tailEnd/>
          </a:ln>
          <a:effectLst/>
        </p:spPr>
      </p:pic>
    </p:spTree>
    <p:extLst>
      <p:ext uri="{BB962C8B-B14F-4D97-AF65-F5344CB8AC3E}">
        <p14:creationId xmlns:p14="http://schemas.microsoft.com/office/powerpoint/2010/main" xmlns="" val="54143648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4034" y="857232"/>
            <a:ext cx="8229600" cy="642926"/>
          </a:xfrm>
        </p:spPr>
        <p:txBody>
          <a:bodyPr>
            <a:normAutofit/>
          </a:bodyPr>
          <a:lstStyle/>
          <a:p>
            <a:pPr algn="ctr"/>
            <a:r>
              <a:rPr lang="ru-RU" sz="1800" b="1" dirty="0">
                <a:solidFill>
                  <a:schemeClr val="tx1"/>
                </a:solidFill>
                <a:latin typeface="Times New Roman" pitchFamily="18" charset="0"/>
                <a:cs typeface="Times New Roman" pitchFamily="18" charset="0"/>
              </a:rPr>
              <a:t>ДИНАМИЧЕСКИЕ ИСПЫТАНИЯ КРАНА</a:t>
            </a:r>
          </a:p>
        </p:txBody>
      </p:sp>
      <p:sp>
        <p:nvSpPr>
          <p:cNvPr id="3" name="Содержимое 2"/>
          <p:cNvSpPr>
            <a:spLocks noGrp="1"/>
          </p:cNvSpPr>
          <p:nvPr>
            <p:ph idx="1"/>
          </p:nvPr>
        </p:nvSpPr>
        <p:spPr>
          <a:xfrm>
            <a:off x="1981200" y="1643050"/>
            <a:ext cx="8229600" cy="4931486"/>
          </a:xfrm>
        </p:spPr>
        <p:txBody>
          <a:bodyPr>
            <a:normAutofit/>
          </a:bodyPr>
          <a:lstStyle/>
          <a:p>
            <a:pPr algn="ctr">
              <a:buFont typeface="Wingdings" pitchFamily="2" charset="2"/>
              <a:buChar char="Ø"/>
            </a:pPr>
            <a:r>
              <a:rPr lang="ru-RU" sz="1600" dirty="0">
                <a:latin typeface="Times New Roman" pitchFamily="18" charset="0"/>
                <a:cs typeface="Times New Roman" pitchFamily="18" charset="0"/>
              </a:rPr>
              <a:t>Динамические испытания крана проводятся грузом, масса которого на 10% превышает его паспортную грузоподъемность, и имеют целью проверку действия ее механизмов и тормозов</a:t>
            </a:r>
          </a:p>
          <a:p>
            <a:pPr algn="ctr">
              <a:buFont typeface="Wingdings" pitchFamily="2" charset="2"/>
              <a:buChar char="Ø"/>
            </a:pPr>
            <a:endParaRPr lang="ru-RU" sz="1600" dirty="0">
              <a:latin typeface="Times New Roman" pitchFamily="18" charset="0"/>
              <a:cs typeface="Times New Roman" pitchFamily="18" charset="0"/>
            </a:endParaRPr>
          </a:p>
          <a:p>
            <a:pPr algn="ctr">
              <a:buFont typeface="Wingdings" pitchFamily="2" charset="2"/>
              <a:buChar char="Ø"/>
            </a:pPr>
            <a:r>
              <a:rPr lang="ru-RU" sz="1600" dirty="0">
                <a:latin typeface="Times New Roman" pitchFamily="18" charset="0"/>
                <a:cs typeface="Times New Roman" pitchFamily="18" charset="0"/>
              </a:rPr>
              <a:t>При динамических испытаниях кранов (кроме кранов кабельного типа) производятся многократные (не менее трех раз) подъем и опускание груза, а также проверка действия всех других механизмов при совмещении рабочих движений, предусмотренных руководством по эксплуатации крана</a:t>
            </a:r>
          </a:p>
          <a:p>
            <a:pPr algn="ctr">
              <a:buFont typeface="Wingdings" pitchFamily="2" charset="2"/>
              <a:buChar char="Ø"/>
            </a:pPr>
            <a:endParaRPr lang="ru-RU" sz="1600" dirty="0">
              <a:latin typeface="Times New Roman" pitchFamily="18" charset="0"/>
              <a:cs typeface="Times New Roman" pitchFamily="18" charset="0"/>
            </a:endParaRPr>
          </a:p>
          <a:p>
            <a:pPr algn="ctr">
              <a:buFont typeface="Wingdings" pitchFamily="2" charset="2"/>
              <a:buChar char="Ø"/>
            </a:pPr>
            <a:r>
              <a:rPr lang="ru-RU" sz="1600" dirty="0">
                <a:latin typeface="Times New Roman" pitchFamily="18" charset="0"/>
                <a:cs typeface="Times New Roman" pitchFamily="18" charset="0"/>
              </a:rPr>
              <a:t>У крана, оборудованного двумя и более механизмами подъема, должен быть испытан каждый механизм</a:t>
            </a:r>
          </a:p>
          <a:p>
            <a:pPr algn="ctr">
              <a:buFont typeface="Wingdings" pitchFamily="2" charset="2"/>
              <a:buChar char="Ø"/>
            </a:pPr>
            <a:endParaRPr lang="ru-RU" sz="1600" dirty="0">
              <a:latin typeface="Times New Roman" pitchFamily="18" charset="0"/>
              <a:cs typeface="Times New Roman" pitchFamily="18" charset="0"/>
            </a:endParaRPr>
          </a:p>
          <a:p>
            <a:pPr algn="ctr">
              <a:buFont typeface="Wingdings" pitchFamily="2" charset="2"/>
              <a:buChar char="Ø"/>
            </a:pPr>
            <a:r>
              <a:rPr lang="ru-RU" sz="1600" dirty="0">
                <a:latin typeface="Times New Roman" pitchFamily="18" charset="0"/>
                <a:cs typeface="Times New Roman" pitchFamily="18" charset="0"/>
              </a:rPr>
              <a:t>Если кран используется только для подъема и опускания груза (подъем затворов на гидроэлектростанции), его динамические испытания не проводятся</a:t>
            </a:r>
          </a:p>
        </p:txBody>
      </p:sp>
    </p:spTree>
    <p:extLst>
      <p:ext uri="{BB962C8B-B14F-4D97-AF65-F5344CB8AC3E}">
        <p14:creationId xmlns:p14="http://schemas.microsoft.com/office/powerpoint/2010/main" xmlns="" val="394082748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95472" y="785794"/>
            <a:ext cx="8229600" cy="571504"/>
          </a:xfrm>
        </p:spPr>
        <p:txBody>
          <a:bodyPr>
            <a:normAutofit/>
          </a:bodyPr>
          <a:lstStyle/>
          <a:p>
            <a:pPr algn="ctr"/>
            <a:r>
              <a:rPr lang="ru-RU" sz="1800" b="1" dirty="0">
                <a:solidFill>
                  <a:schemeClr val="tx1"/>
                </a:solidFill>
                <a:latin typeface="Times New Roman" pitchFamily="18" charset="0"/>
                <a:cs typeface="Times New Roman" pitchFamily="18" charset="0"/>
              </a:rPr>
              <a:t>ЗАПИСЬ РЕЗУЛЬТАТОВ ТЕХНИЧЕСКИХ ОСВИДЕТЕЛЬСТВОВАНИЙ</a:t>
            </a:r>
          </a:p>
        </p:txBody>
      </p:sp>
      <p:sp>
        <p:nvSpPr>
          <p:cNvPr id="3" name="Содержимое 2"/>
          <p:cNvSpPr>
            <a:spLocks noGrp="1"/>
          </p:cNvSpPr>
          <p:nvPr>
            <p:ph idx="1"/>
          </p:nvPr>
        </p:nvSpPr>
        <p:spPr>
          <a:xfrm>
            <a:off x="1981200" y="1428736"/>
            <a:ext cx="8229600" cy="5145800"/>
          </a:xfrm>
        </p:spPr>
        <p:txBody>
          <a:bodyPr/>
          <a:lstStyle/>
          <a:p>
            <a:endParaRPr lang="ru-RU" dirty="0"/>
          </a:p>
        </p:txBody>
      </p:sp>
      <p:sp>
        <p:nvSpPr>
          <p:cNvPr id="4" name="Прямоугольник 3"/>
          <p:cNvSpPr/>
          <p:nvPr/>
        </p:nvSpPr>
        <p:spPr>
          <a:xfrm>
            <a:off x="2024034" y="1785926"/>
            <a:ext cx="2643206" cy="12144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latin typeface="Times New Roman" pitchFamily="18" charset="0"/>
                <a:cs typeface="Times New Roman" pitchFamily="18" charset="0"/>
              </a:rPr>
              <a:t>Результаты</a:t>
            </a:r>
          </a:p>
          <a:p>
            <a:pPr algn="ctr"/>
            <a:r>
              <a:rPr lang="ru-RU" sz="1600" b="1" dirty="0">
                <a:latin typeface="Times New Roman" pitchFamily="18" charset="0"/>
                <a:cs typeface="Times New Roman" pitchFamily="18" charset="0"/>
              </a:rPr>
              <a:t>технического</a:t>
            </a:r>
          </a:p>
          <a:p>
            <a:pPr algn="ctr"/>
            <a:r>
              <a:rPr lang="ru-RU" sz="1600" b="1" dirty="0">
                <a:latin typeface="Times New Roman" pitchFamily="18" charset="0"/>
                <a:cs typeface="Times New Roman" pitchFamily="18" charset="0"/>
              </a:rPr>
              <a:t>освидетельствования</a:t>
            </a:r>
          </a:p>
          <a:p>
            <a:pPr algn="ctr"/>
            <a:r>
              <a:rPr lang="ru-RU" sz="1600" b="1" dirty="0">
                <a:latin typeface="Times New Roman" pitchFamily="18" charset="0"/>
                <a:cs typeface="Times New Roman" pitchFamily="18" charset="0"/>
              </a:rPr>
              <a:t>вновь смонтированного</a:t>
            </a:r>
          </a:p>
          <a:p>
            <a:pPr algn="ctr"/>
            <a:r>
              <a:rPr lang="ru-RU" sz="1600" b="1" dirty="0">
                <a:latin typeface="Times New Roman" pitchFamily="18" charset="0"/>
                <a:cs typeface="Times New Roman" pitchFamily="18" charset="0"/>
              </a:rPr>
              <a:t>крана</a:t>
            </a:r>
          </a:p>
        </p:txBody>
      </p:sp>
      <p:sp>
        <p:nvSpPr>
          <p:cNvPr id="5" name="Прямоугольник 4"/>
          <p:cNvSpPr/>
          <p:nvPr/>
        </p:nvSpPr>
        <p:spPr>
          <a:xfrm>
            <a:off x="1952596" y="3429000"/>
            <a:ext cx="2714644" cy="12144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latin typeface="Times New Roman" pitchFamily="18" charset="0"/>
                <a:cs typeface="Times New Roman" pitchFamily="18" charset="0"/>
              </a:rPr>
              <a:t>Результаты периодического</a:t>
            </a:r>
          </a:p>
          <a:p>
            <a:pPr algn="ctr"/>
            <a:r>
              <a:rPr lang="ru-RU" sz="1600" b="1" dirty="0">
                <a:latin typeface="Times New Roman" pitchFamily="18" charset="0"/>
                <a:cs typeface="Times New Roman" pitchFamily="18" charset="0"/>
              </a:rPr>
              <a:t>технического </a:t>
            </a:r>
          </a:p>
          <a:p>
            <a:pPr algn="ctr"/>
            <a:r>
              <a:rPr lang="ru-RU" sz="1600" b="1" dirty="0">
                <a:latin typeface="Times New Roman" pitchFamily="18" charset="0"/>
                <a:cs typeface="Times New Roman" pitchFamily="18" charset="0"/>
              </a:rPr>
              <a:t>освидетельствования действующего крана</a:t>
            </a:r>
          </a:p>
        </p:txBody>
      </p:sp>
      <p:sp>
        <p:nvSpPr>
          <p:cNvPr id="6" name="Прямоугольник 5"/>
          <p:cNvSpPr/>
          <p:nvPr/>
        </p:nvSpPr>
        <p:spPr>
          <a:xfrm>
            <a:off x="5095868" y="1357298"/>
            <a:ext cx="5143536" cy="171451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1400" dirty="0">
                <a:latin typeface="Times New Roman" pitchFamily="18" charset="0"/>
                <a:cs typeface="Times New Roman" pitchFamily="18" charset="0"/>
              </a:rPr>
              <a:t>Запись в паспорте должна подтверждать, что кран смонтирован и установлен в соответствии с руководством по эксплуатации, с ФНП и выдержал испытания. Результаты технического освидетельствования крана записываются в его паспорт специалистом, ответственным за осуществление производственного контроля при эксплуатации крана, проводившим освидетельствование, с указанием срока следующего освидетельствования</a:t>
            </a:r>
          </a:p>
        </p:txBody>
      </p:sp>
      <p:sp>
        <p:nvSpPr>
          <p:cNvPr id="7" name="Прямоугольник 6"/>
          <p:cNvSpPr/>
          <p:nvPr/>
        </p:nvSpPr>
        <p:spPr>
          <a:xfrm>
            <a:off x="5095868" y="3286124"/>
            <a:ext cx="5143536" cy="171451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1400" dirty="0">
                <a:latin typeface="Times New Roman" pitchFamily="18" charset="0"/>
                <a:cs typeface="Times New Roman" pitchFamily="18" charset="0"/>
              </a:rPr>
              <a:t>Запись в паспорте должна подтверждать, что кран отвечает требованиям ФНП, находится в работоспособном состоянии и выдержал испытания. Результаты технического освидетельствования крана записываются в его паспорт специалистом, ответственным за осуществление производственного контроля при эксплуатации крана, проводившим освидетельствование, с указанием срока следующего освидетельствования</a:t>
            </a:r>
          </a:p>
        </p:txBody>
      </p:sp>
      <p:sp>
        <p:nvSpPr>
          <p:cNvPr id="8" name="Прямоугольник 7"/>
          <p:cNvSpPr/>
          <p:nvPr/>
        </p:nvSpPr>
        <p:spPr>
          <a:xfrm>
            <a:off x="2095472" y="5500702"/>
            <a:ext cx="8001056" cy="100013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1600" dirty="0">
                <a:latin typeface="Times New Roman" pitchFamily="18" charset="0"/>
                <a:cs typeface="Times New Roman" pitchFamily="18" charset="0"/>
              </a:rPr>
              <a:t>Проведение технического освидетельствования кранов разрешается осуществлять экспертным организациям, а также специализированным организациям, занимающимся деятельностью по ремонту, реконструкции кранов</a:t>
            </a:r>
          </a:p>
        </p:txBody>
      </p:sp>
      <p:sp>
        <p:nvSpPr>
          <p:cNvPr id="9" name="Стрелка вправо 8"/>
          <p:cNvSpPr/>
          <p:nvPr/>
        </p:nvSpPr>
        <p:spPr>
          <a:xfrm>
            <a:off x="4667240" y="2143116"/>
            <a:ext cx="428628" cy="4286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вправо 9"/>
          <p:cNvSpPr/>
          <p:nvPr/>
        </p:nvSpPr>
        <p:spPr>
          <a:xfrm>
            <a:off x="4667240" y="3786190"/>
            <a:ext cx="428628" cy="4286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xmlns="" val="243683569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91544" y="764704"/>
            <a:ext cx="8219256" cy="1152128"/>
          </a:xfrm>
        </p:spPr>
        <p:txBody>
          <a:bodyPr>
            <a:normAutofit/>
          </a:bodyPr>
          <a:lstStyle/>
          <a:p>
            <a:r>
              <a:rPr lang="ru-RU" sz="2000" b="1" dirty="0">
                <a:solidFill>
                  <a:schemeClr val="tx1"/>
                </a:solidFill>
                <a:latin typeface="Times New Roman" pitchFamily="18" charset="0"/>
                <a:cs typeface="Times New Roman" pitchFamily="18" charset="0"/>
              </a:rPr>
              <a:t/>
            </a:r>
            <a:br>
              <a:rPr lang="ru-RU" sz="2000" b="1" dirty="0">
                <a:solidFill>
                  <a:schemeClr val="tx1"/>
                </a:solidFill>
                <a:latin typeface="Times New Roman" pitchFamily="18" charset="0"/>
                <a:cs typeface="Times New Roman" pitchFamily="18" charset="0"/>
              </a:rPr>
            </a:br>
            <a:r>
              <a:rPr lang="ru-RU" sz="2000" b="1" dirty="0">
                <a:solidFill>
                  <a:schemeClr val="tx1"/>
                </a:solidFill>
                <a:latin typeface="Times New Roman" pitchFamily="18" charset="0"/>
                <a:cs typeface="Times New Roman" pitchFamily="18" charset="0"/>
              </a:rPr>
              <a:t>ТЕМА 5. НАДЗОР И ОБСЛУЖИВАНИЕ</a:t>
            </a:r>
            <a:r>
              <a:rPr lang="ru-RU" sz="2000" dirty="0">
                <a:solidFill>
                  <a:schemeClr val="tx1"/>
                </a:solidFill>
                <a:latin typeface="Times New Roman" pitchFamily="18" charset="0"/>
                <a:cs typeface="Times New Roman" pitchFamily="18" charset="0"/>
              </a:rPr>
              <a:t/>
            </a:r>
            <a:br>
              <a:rPr lang="ru-RU" sz="2000" dirty="0">
                <a:solidFill>
                  <a:schemeClr val="tx1"/>
                </a:solidFill>
                <a:latin typeface="Times New Roman" pitchFamily="18" charset="0"/>
                <a:cs typeface="Times New Roman" pitchFamily="18" charset="0"/>
              </a:rPr>
            </a:br>
            <a:endParaRPr lang="ru-RU" sz="2000" u="sng" dirty="0">
              <a:solidFill>
                <a:schemeClr val="tx1"/>
              </a:solidFill>
              <a:latin typeface="Times New Roman" pitchFamily="18" charset="0"/>
              <a:cs typeface="Times New Roman" pitchFamily="18" charset="0"/>
            </a:endParaRPr>
          </a:p>
        </p:txBody>
      </p:sp>
      <p:sp>
        <p:nvSpPr>
          <p:cNvPr id="3" name="Содержимое 2"/>
          <p:cNvSpPr>
            <a:spLocks noGrp="1"/>
          </p:cNvSpPr>
          <p:nvPr>
            <p:ph idx="1"/>
          </p:nvPr>
        </p:nvSpPr>
        <p:spPr>
          <a:xfrm>
            <a:off x="1981200" y="1916832"/>
            <a:ext cx="8229600" cy="4657704"/>
          </a:xfrm>
        </p:spPr>
        <p:txBody>
          <a:bodyPr>
            <a:normAutofit/>
          </a:bodyPr>
          <a:lstStyle/>
          <a:p>
            <a:pPr algn="ctr">
              <a:buClrTx/>
              <a:buNone/>
            </a:pPr>
            <a:r>
              <a:rPr lang="ru-RU" sz="1600" b="1" u="sng" dirty="0">
                <a:latin typeface="Times New Roman" pitchFamily="18" charset="0"/>
                <a:cs typeface="Times New Roman" pitchFamily="18" charset="0"/>
              </a:rPr>
              <a:t>В теме рассматриваются: </a:t>
            </a:r>
          </a:p>
          <a:p>
            <a:pPr algn="ctr">
              <a:buClrTx/>
              <a:buNone/>
            </a:pPr>
            <a:endParaRPr lang="ru-RU" sz="1600" b="1" u="sng" dirty="0">
              <a:latin typeface="Times New Roman" pitchFamily="18" charset="0"/>
              <a:cs typeface="Times New Roman" pitchFamily="18" charset="0"/>
            </a:endParaRPr>
          </a:p>
          <a:p>
            <a:pPr algn="ctr">
              <a:buFont typeface="Wingdings" pitchFamily="2" charset="2"/>
              <a:buChar char="q"/>
            </a:pPr>
            <a:r>
              <a:rPr lang="ru-RU" sz="1600" dirty="0">
                <a:latin typeface="Times New Roman" pitchFamily="18" charset="0"/>
                <a:cs typeface="Times New Roman" pitchFamily="18" charset="0"/>
              </a:rPr>
              <a:t>Обязанности организаций по обеспечению безопасной эксплуатации грузоподъемных кранов</a:t>
            </a:r>
          </a:p>
          <a:p>
            <a:pPr algn="ctr">
              <a:buFont typeface="Wingdings" pitchFamily="2" charset="2"/>
              <a:buChar char="q"/>
            </a:pPr>
            <a:endParaRPr lang="ru-RU" sz="1600" dirty="0">
              <a:latin typeface="Times New Roman" pitchFamily="18" charset="0"/>
              <a:cs typeface="Times New Roman" pitchFamily="18" charset="0"/>
            </a:endParaRPr>
          </a:p>
          <a:p>
            <a:pPr algn="ctr">
              <a:buFont typeface="Wingdings" pitchFamily="2" charset="2"/>
              <a:buChar char="q"/>
            </a:pPr>
            <a:r>
              <a:rPr lang="ru-RU" sz="1600" dirty="0">
                <a:latin typeface="Times New Roman" pitchFamily="18" charset="0"/>
                <a:cs typeface="Times New Roman" pitchFamily="18" charset="0"/>
              </a:rPr>
              <a:t> Требования к специалистам ответственным за осуществление производственного контроля при эксплуатации ПС, работникам занятым на выполнении работ по монтажу (демонтажу), наладке либо ремонту, реконструкции или модернизации в процессе эксплуатации кранов</a:t>
            </a:r>
          </a:p>
          <a:p>
            <a:pPr algn="ctr">
              <a:buFont typeface="Wingdings" pitchFamily="2" charset="2"/>
              <a:buChar char="q"/>
            </a:pPr>
            <a:endParaRPr lang="ru-RU" sz="1600" dirty="0">
              <a:latin typeface="Times New Roman" pitchFamily="18" charset="0"/>
              <a:cs typeface="Times New Roman" pitchFamily="18" charset="0"/>
            </a:endParaRPr>
          </a:p>
          <a:p>
            <a:pPr algn="ctr">
              <a:buFont typeface="Wingdings" pitchFamily="2" charset="2"/>
              <a:buChar char="q"/>
            </a:pPr>
            <a:r>
              <a:rPr lang="ru-RU" sz="1600" dirty="0">
                <a:latin typeface="Times New Roman" pitchFamily="18" charset="0"/>
                <a:cs typeface="Times New Roman" pitchFamily="18" charset="0"/>
              </a:rPr>
              <a:t> Подготовка и аттестация ответственных специалистов</a:t>
            </a:r>
          </a:p>
          <a:p>
            <a:pPr algn="ctr">
              <a:buFont typeface="Wingdings" pitchFamily="2" charset="2"/>
              <a:buChar char="q"/>
            </a:pPr>
            <a:endParaRPr lang="ru-RU" sz="1600" dirty="0">
              <a:latin typeface="Times New Roman" pitchFamily="18" charset="0"/>
              <a:cs typeface="Times New Roman" pitchFamily="18" charset="0"/>
            </a:endParaRPr>
          </a:p>
          <a:p>
            <a:pPr algn="ctr">
              <a:buFont typeface="Wingdings" pitchFamily="2" charset="2"/>
              <a:buChar char="q"/>
            </a:pPr>
            <a:r>
              <a:rPr lang="ru-RU" sz="1600" dirty="0">
                <a:latin typeface="Times New Roman" pitchFamily="18" charset="0"/>
                <a:cs typeface="Times New Roman" pitchFamily="18" charset="0"/>
              </a:rPr>
              <a:t> Обучение и проверка знаний обслуживающего персонала</a:t>
            </a:r>
          </a:p>
        </p:txBody>
      </p:sp>
    </p:spTree>
    <p:extLst>
      <p:ext uri="{BB962C8B-B14F-4D97-AF65-F5344CB8AC3E}">
        <p14:creationId xmlns:p14="http://schemas.microsoft.com/office/powerpoint/2010/main" xmlns="" val="1943496359"/>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63552" y="836712"/>
            <a:ext cx="8147248" cy="864096"/>
          </a:xfrm>
        </p:spPr>
        <p:txBody>
          <a:bodyPr>
            <a:noAutofit/>
          </a:bodyPr>
          <a:lstStyle/>
          <a:p>
            <a:pPr algn="ctr"/>
            <a:r>
              <a:rPr lang="ru-RU" sz="1800" b="1" dirty="0">
                <a:solidFill>
                  <a:schemeClr val="tx1"/>
                </a:solidFill>
                <a:latin typeface="Times New Roman" pitchFamily="18" charset="0"/>
                <a:cs typeface="Times New Roman" pitchFamily="18" charset="0"/>
              </a:rPr>
              <a:t>ОСНОВНЫЕ НОРМАТИВНЫЕ ПРАВОВЫЕ АКТЫ И НОРМАТИВНО-ТЕХНИЧЕСКИЕ ДОКУМЕНТЫ, РЕКОМЕНДУЕМЫЕ ДЛЯ ИЗУЧЕНИЯ:</a:t>
            </a:r>
          </a:p>
        </p:txBody>
      </p:sp>
      <p:sp>
        <p:nvSpPr>
          <p:cNvPr id="3" name="Содержимое 2"/>
          <p:cNvSpPr>
            <a:spLocks noGrp="1"/>
          </p:cNvSpPr>
          <p:nvPr>
            <p:ph idx="1"/>
          </p:nvPr>
        </p:nvSpPr>
        <p:spPr>
          <a:xfrm>
            <a:off x="1991544" y="1643050"/>
            <a:ext cx="8219256" cy="4931486"/>
          </a:xfrm>
        </p:spPr>
        <p:txBody>
          <a:bodyPr/>
          <a:lstStyle/>
          <a:p>
            <a:pPr algn="just">
              <a:buClrTx/>
              <a:buSzPct val="80000"/>
              <a:buFont typeface="Wingdings" pitchFamily="2" charset="2"/>
              <a:buChar char="q"/>
            </a:pPr>
            <a:r>
              <a:rPr lang="ru-RU" sz="1600" dirty="0">
                <a:latin typeface="Times New Roman" pitchFamily="18" charset="0"/>
                <a:cs typeface="Times New Roman" pitchFamily="18" charset="0"/>
              </a:rPr>
              <a:t>Положение об организации работы по подготовке и аттестации специалистов организаций, поднадзорных Федеральной службе по экологическому, технологическому и атомному надзору (РД 03-19-2007), утвержденное приказом </a:t>
            </a:r>
            <a:r>
              <a:rPr lang="ru-RU" sz="1600" dirty="0" err="1">
                <a:latin typeface="Times New Roman" pitchFamily="18" charset="0"/>
                <a:cs typeface="Times New Roman" pitchFamily="18" charset="0"/>
              </a:rPr>
              <a:t>Ростехнадзора</a:t>
            </a:r>
            <a:r>
              <a:rPr lang="ru-RU" sz="1600" dirty="0">
                <a:latin typeface="Times New Roman" pitchFamily="18" charset="0"/>
                <a:cs typeface="Times New Roman" pitchFamily="18" charset="0"/>
              </a:rPr>
              <a:t> от 29.01.2007 №37</a:t>
            </a:r>
          </a:p>
          <a:p>
            <a:pPr algn="just">
              <a:buClrTx/>
              <a:buSzPct val="80000"/>
              <a:buFont typeface="Wingdings" pitchFamily="2" charset="2"/>
              <a:buChar char="q"/>
            </a:pPr>
            <a:endParaRPr lang="ru-RU" sz="1600" dirty="0">
              <a:latin typeface="Times New Roman" pitchFamily="18" charset="0"/>
              <a:cs typeface="Times New Roman" pitchFamily="18" charset="0"/>
            </a:endParaRPr>
          </a:p>
          <a:p>
            <a:pPr algn="just">
              <a:buClrTx/>
              <a:buSzPct val="80000"/>
              <a:buFont typeface="Wingdings" pitchFamily="2" charset="2"/>
              <a:buChar char="q"/>
            </a:pPr>
            <a:r>
              <a:rPr lang="ru-RU" sz="1600" dirty="0">
                <a:latin typeface="Times New Roman" pitchFamily="18" charset="0"/>
                <a:cs typeface="Times New Roman" pitchFamily="18" charset="0"/>
              </a:rPr>
              <a:t>Положение об организации обучения и проверки знаний рабочих организаций, поднадзорных Федеральной службе по экологическому, технологическому и атомному надзору (РД 03-20-2007), утвержденное приказом </a:t>
            </a:r>
            <a:r>
              <a:rPr lang="ru-RU" sz="1600" dirty="0" err="1">
                <a:latin typeface="Times New Roman" pitchFamily="18" charset="0"/>
                <a:cs typeface="Times New Roman" pitchFamily="18" charset="0"/>
              </a:rPr>
              <a:t>Ростехнадзора</a:t>
            </a:r>
            <a:r>
              <a:rPr lang="ru-RU" sz="1600" dirty="0">
                <a:latin typeface="Times New Roman" pitchFamily="18" charset="0"/>
                <a:cs typeface="Times New Roman" pitchFamily="18" charset="0"/>
              </a:rPr>
              <a:t> от 29.01.2007 №37</a:t>
            </a:r>
          </a:p>
          <a:p>
            <a:pPr algn="just">
              <a:buClrTx/>
              <a:buSzPct val="80000"/>
              <a:buFont typeface="Wingdings" pitchFamily="2" charset="2"/>
              <a:buChar char="q"/>
            </a:pPr>
            <a:endParaRPr lang="ru-RU" sz="1600" dirty="0">
              <a:latin typeface="Times New Roman" pitchFamily="18" charset="0"/>
              <a:cs typeface="Times New Roman" pitchFamily="18" charset="0"/>
            </a:endParaRPr>
          </a:p>
          <a:p>
            <a:pPr algn="just">
              <a:buClrTx/>
              <a:buFont typeface="Wingdings" pitchFamily="2" charset="2"/>
              <a:buChar char="q"/>
            </a:pPr>
            <a:r>
              <a:rPr lang="ru-RU" sz="1600" dirty="0">
                <a:latin typeface="Times New Roman" pitchFamily="18" charset="0"/>
                <a:cs typeface="Times New Roman" pitchFamily="18" charset="0"/>
              </a:rPr>
              <a:t>Приказ </a:t>
            </a:r>
            <a:r>
              <a:rPr lang="ru-RU" sz="1600" dirty="0" err="1">
                <a:latin typeface="Times New Roman" pitchFamily="18" charset="0"/>
                <a:cs typeface="Times New Roman" pitchFamily="18" charset="0"/>
              </a:rPr>
              <a:t>Ростехнадзора</a:t>
            </a:r>
            <a:r>
              <a:rPr lang="ru-RU" sz="1600" dirty="0">
                <a:latin typeface="Times New Roman" pitchFamily="18" charset="0"/>
                <a:cs typeface="Times New Roman" pitchFamily="18" charset="0"/>
              </a:rPr>
              <a:t> от 12.11.2013 №533 "Об утверждении Федеральных норм и правил в области промышленной безопасности "Правила безопасности опасных производственных объектов, на которых используются подъемные сооружения" (Приказ 533)</a:t>
            </a:r>
          </a:p>
          <a:p>
            <a:pPr algn="just">
              <a:buClrTx/>
              <a:buFont typeface="Wingdings" pitchFamily="2" charset="2"/>
              <a:buChar char="q"/>
            </a:pPr>
            <a:endParaRPr lang="ru-RU" sz="1600" dirty="0">
              <a:latin typeface="Times New Roman" pitchFamily="18" charset="0"/>
              <a:cs typeface="Times New Roman" pitchFamily="18" charset="0"/>
            </a:endParaRPr>
          </a:p>
          <a:p>
            <a:pPr algn="just">
              <a:buClrTx/>
              <a:buFont typeface="Wingdings" pitchFamily="2" charset="2"/>
              <a:buChar char="q"/>
            </a:pPr>
            <a:r>
              <a:rPr lang="ru-RU" sz="1600" dirty="0">
                <a:latin typeface="Times New Roman" pitchFamily="18" charset="0"/>
                <a:cs typeface="Times New Roman" pitchFamily="18" charset="0"/>
              </a:rPr>
              <a:t> Постановление Правительства РФ от 10.03.1999 №263 "Об организации и осуществлении производственного контроля за соблюдением требований промышленной безопасности на опасном производственном объекте</a:t>
            </a:r>
            <a:r>
              <a:rPr lang="ru-RU" sz="1600" dirty="0"/>
              <a:t>"</a:t>
            </a:r>
            <a:endParaRPr lang="ru-RU" sz="1600" dirty="0">
              <a:latin typeface="Times New Roman" pitchFamily="18" charset="0"/>
              <a:cs typeface="Times New Roman" pitchFamily="18" charset="0"/>
            </a:endParaRPr>
          </a:p>
          <a:p>
            <a:pPr algn="just">
              <a:buClrTx/>
              <a:buSzPct val="80000"/>
              <a:buFont typeface="Wingdings" pitchFamily="2" charset="2"/>
              <a:buChar char="q"/>
            </a:pPr>
            <a:endParaRPr lang="ru-RU" sz="1600" dirty="0">
              <a:latin typeface="Times New Roman" pitchFamily="18" charset="0"/>
              <a:cs typeface="Times New Roman" pitchFamily="18" charset="0"/>
            </a:endParaRPr>
          </a:p>
        </p:txBody>
      </p:sp>
    </p:spTree>
    <p:extLst>
      <p:ext uri="{BB962C8B-B14F-4D97-AF65-F5344CB8AC3E}">
        <p14:creationId xmlns:p14="http://schemas.microsoft.com/office/powerpoint/2010/main" xmlns="" val="130333473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95472" y="928670"/>
            <a:ext cx="8229600" cy="642926"/>
          </a:xfrm>
        </p:spPr>
        <p:txBody>
          <a:bodyPr>
            <a:normAutofit/>
          </a:bodyPr>
          <a:lstStyle/>
          <a:p>
            <a:pPr algn="ctr"/>
            <a:r>
              <a:rPr lang="ru-RU" sz="1800" b="1" dirty="0">
                <a:solidFill>
                  <a:schemeClr val="tx1"/>
                </a:solidFill>
                <a:latin typeface="Times New Roman" pitchFamily="18" charset="0"/>
                <a:cs typeface="Times New Roman" pitchFamily="18" charset="0"/>
              </a:rPr>
              <a:t>НАЗНАЧЕНИЕ ОТВЕТСТВЕННЫХ ЛИЦ ЭКСПЛУАТИРУЮЩИМИ ОРГАНИЗАЦИЯМИ</a:t>
            </a:r>
          </a:p>
        </p:txBody>
      </p:sp>
      <p:sp>
        <p:nvSpPr>
          <p:cNvPr id="3" name="Содержимое 2"/>
          <p:cNvSpPr>
            <a:spLocks noGrp="1"/>
          </p:cNvSpPr>
          <p:nvPr>
            <p:ph idx="1"/>
          </p:nvPr>
        </p:nvSpPr>
        <p:spPr>
          <a:xfrm>
            <a:off x="1981200" y="1643050"/>
            <a:ext cx="8229600" cy="4931486"/>
          </a:xfrm>
        </p:spPr>
        <p:txBody>
          <a:bodyPr/>
          <a:lstStyle/>
          <a:p>
            <a:pPr algn="ctr">
              <a:buNone/>
            </a:pPr>
            <a:r>
              <a:rPr lang="ru-RU" sz="1600" b="1" dirty="0">
                <a:latin typeface="Times New Roman" pitchFamily="18" charset="0"/>
                <a:cs typeface="Times New Roman" pitchFamily="18" charset="0"/>
              </a:rPr>
              <a:t>Ответственные лица:</a:t>
            </a:r>
          </a:p>
          <a:p>
            <a:pPr algn="ctr">
              <a:buNone/>
            </a:pPr>
            <a:endParaRPr lang="ru-RU" sz="1600" b="1" dirty="0">
              <a:latin typeface="Times New Roman" pitchFamily="18" charset="0"/>
              <a:cs typeface="Times New Roman" pitchFamily="18" charset="0"/>
            </a:endParaRPr>
          </a:p>
          <a:p>
            <a:endParaRPr lang="ru-RU" dirty="0"/>
          </a:p>
        </p:txBody>
      </p:sp>
      <p:sp>
        <p:nvSpPr>
          <p:cNvPr id="4" name="Прямоугольник 3"/>
          <p:cNvSpPr/>
          <p:nvPr/>
        </p:nvSpPr>
        <p:spPr>
          <a:xfrm>
            <a:off x="2166910" y="2214554"/>
            <a:ext cx="2928958" cy="9286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latin typeface="Times New Roman" pitchFamily="18" charset="0"/>
                <a:cs typeface="Times New Roman" pitchFamily="18" charset="0"/>
              </a:rPr>
              <a:t>Для осуществления</a:t>
            </a:r>
          </a:p>
          <a:p>
            <a:pPr algn="ctr"/>
            <a:r>
              <a:rPr lang="ru-RU" sz="1600" dirty="0">
                <a:latin typeface="Times New Roman" pitchFamily="18" charset="0"/>
                <a:cs typeface="Times New Roman" pitchFamily="18" charset="0"/>
              </a:rPr>
              <a:t>производственного контроля</a:t>
            </a:r>
          </a:p>
          <a:p>
            <a:pPr algn="ctr"/>
            <a:r>
              <a:rPr lang="ru-RU" sz="1600" dirty="0">
                <a:latin typeface="Times New Roman" pitchFamily="18" charset="0"/>
                <a:cs typeface="Times New Roman" pitchFamily="18" charset="0"/>
              </a:rPr>
              <a:t>при эксплуатации крана</a:t>
            </a:r>
          </a:p>
        </p:txBody>
      </p:sp>
      <p:sp>
        <p:nvSpPr>
          <p:cNvPr id="5" name="Прямоугольник 4"/>
          <p:cNvSpPr/>
          <p:nvPr/>
        </p:nvSpPr>
        <p:spPr>
          <a:xfrm>
            <a:off x="2166910" y="4786322"/>
            <a:ext cx="2928958" cy="9286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latin typeface="Times New Roman" pitchFamily="18" charset="0"/>
                <a:cs typeface="Times New Roman" pitchFamily="18" charset="0"/>
              </a:rPr>
              <a:t>Для обеспечения</a:t>
            </a:r>
          </a:p>
          <a:p>
            <a:pPr algn="ctr"/>
            <a:r>
              <a:rPr lang="ru-RU" sz="1600" dirty="0">
                <a:latin typeface="Times New Roman" pitchFamily="18" charset="0"/>
                <a:cs typeface="Times New Roman" pitchFamily="18" charset="0"/>
              </a:rPr>
              <a:t>безопасного производства</a:t>
            </a:r>
          </a:p>
          <a:p>
            <a:pPr algn="ctr"/>
            <a:r>
              <a:rPr lang="ru-RU" sz="1600" dirty="0">
                <a:latin typeface="Times New Roman" pitchFamily="18" charset="0"/>
                <a:cs typeface="Times New Roman" pitchFamily="18" charset="0"/>
              </a:rPr>
              <a:t>работ кранами</a:t>
            </a:r>
          </a:p>
        </p:txBody>
      </p:sp>
      <p:sp>
        <p:nvSpPr>
          <p:cNvPr id="6" name="Прямоугольник 5"/>
          <p:cNvSpPr/>
          <p:nvPr/>
        </p:nvSpPr>
        <p:spPr>
          <a:xfrm>
            <a:off x="2166910" y="3500438"/>
            <a:ext cx="2928958" cy="9286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latin typeface="Times New Roman" pitchFamily="18" charset="0"/>
                <a:cs typeface="Times New Roman" pitchFamily="18" charset="0"/>
              </a:rPr>
              <a:t>Для обеспечения содержания</a:t>
            </a:r>
          </a:p>
          <a:p>
            <a:pPr algn="ctr"/>
            <a:r>
              <a:rPr lang="ru-RU" sz="1600" dirty="0">
                <a:latin typeface="Times New Roman" pitchFamily="18" charset="0"/>
                <a:cs typeface="Times New Roman" pitchFamily="18" charset="0"/>
              </a:rPr>
              <a:t>кранов в работоспособном</a:t>
            </a:r>
          </a:p>
          <a:p>
            <a:pPr algn="ctr"/>
            <a:r>
              <a:rPr lang="ru-RU" sz="1600" dirty="0">
                <a:latin typeface="Times New Roman" pitchFamily="18" charset="0"/>
                <a:cs typeface="Times New Roman" pitchFamily="18" charset="0"/>
              </a:rPr>
              <a:t>состоянии</a:t>
            </a:r>
          </a:p>
        </p:txBody>
      </p:sp>
      <p:sp>
        <p:nvSpPr>
          <p:cNvPr id="7" name="Прямоугольник 6"/>
          <p:cNvSpPr/>
          <p:nvPr/>
        </p:nvSpPr>
        <p:spPr>
          <a:xfrm>
            <a:off x="6810380" y="4786322"/>
            <a:ext cx="2928958" cy="92869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1600" dirty="0">
                <a:latin typeface="Times New Roman" pitchFamily="18" charset="0"/>
                <a:cs typeface="Times New Roman" pitchFamily="18" charset="0"/>
              </a:rPr>
              <a:t>Специалист, ответственный</a:t>
            </a:r>
          </a:p>
          <a:p>
            <a:pPr algn="ctr"/>
            <a:r>
              <a:rPr lang="ru-RU" sz="1600" dirty="0">
                <a:latin typeface="Times New Roman" pitchFamily="18" charset="0"/>
                <a:cs typeface="Times New Roman" pitchFamily="18" charset="0"/>
              </a:rPr>
              <a:t>за безопасное производство</a:t>
            </a:r>
          </a:p>
          <a:p>
            <a:pPr algn="ctr"/>
            <a:r>
              <a:rPr lang="ru-RU" sz="1600" dirty="0">
                <a:latin typeface="Times New Roman" pitchFamily="18" charset="0"/>
                <a:cs typeface="Times New Roman" pitchFamily="18" charset="0"/>
              </a:rPr>
              <a:t>работ с применением ПС</a:t>
            </a:r>
          </a:p>
        </p:txBody>
      </p:sp>
      <p:sp>
        <p:nvSpPr>
          <p:cNvPr id="8" name="Прямоугольник 7"/>
          <p:cNvSpPr/>
          <p:nvPr/>
        </p:nvSpPr>
        <p:spPr>
          <a:xfrm>
            <a:off x="6810380" y="3500438"/>
            <a:ext cx="2928958" cy="92869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1600" dirty="0">
                <a:latin typeface="Times New Roman" pitchFamily="18" charset="0"/>
                <a:cs typeface="Times New Roman" pitchFamily="18" charset="0"/>
              </a:rPr>
              <a:t>Специалист, ответственный</a:t>
            </a:r>
          </a:p>
          <a:p>
            <a:pPr algn="ctr"/>
            <a:r>
              <a:rPr lang="ru-RU" sz="1600" dirty="0">
                <a:latin typeface="Times New Roman" pitchFamily="18" charset="0"/>
                <a:cs typeface="Times New Roman" pitchFamily="18" charset="0"/>
              </a:rPr>
              <a:t>за содержание ПС</a:t>
            </a:r>
          </a:p>
          <a:p>
            <a:pPr algn="ctr"/>
            <a:r>
              <a:rPr lang="ru-RU" sz="1600" dirty="0">
                <a:latin typeface="Times New Roman" pitchFamily="18" charset="0"/>
                <a:cs typeface="Times New Roman" pitchFamily="18" charset="0"/>
              </a:rPr>
              <a:t>в работоспособном</a:t>
            </a:r>
          </a:p>
          <a:p>
            <a:pPr algn="ctr"/>
            <a:r>
              <a:rPr lang="ru-RU" sz="1600" dirty="0">
                <a:latin typeface="Times New Roman" pitchFamily="18" charset="0"/>
                <a:cs typeface="Times New Roman" pitchFamily="18" charset="0"/>
              </a:rPr>
              <a:t>состоянии</a:t>
            </a:r>
          </a:p>
        </p:txBody>
      </p:sp>
      <p:sp>
        <p:nvSpPr>
          <p:cNvPr id="9" name="Прямоугольник 8"/>
          <p:cNvSpPr/>
          <p:nvPr/>
        </p:nvSpPr>
        <p:spPr>
          <a:xfrm>
            <a:off x="6810380" y="2214554"/>
            <a:ext cx="2928958" cy="100013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1600" dirty="0">
                <a:latin typeface="Times New Roman" pitchFamily="18" charset="0"/>
                <a:cs typeface="Times New Roman" pitchFamily="18" charset="0"/>
              </a:rPr>
              <a:t>Специалист, ответственный</a:t>
            </a:r>
          </a:p>
          <a:p>
            <a:pPr algn="ctr"/>
            <a:r>
              <a:rPr lang="ru-RU" sz="1600" dirty="0">
                <a:latin typeface="Times New Roman" pitchFamily="18" charset="0"/>
                <a:cs typeface="Times New Roman" pitchFamily="18" charset="0"/>
              </a:rPr>
              <a:t>за осуществление</a:t>
            </a:r>
          </a:p>
          <a:p>
            <a:pPr algn="ctr"/>
            <a:r>
              <a:rPr lang="ru-RU" sz="1600" dirty="0">
                <a:latin typeface="Times New Roman" pitchFamily="18" charset="0"/>
                <a:cs typeface="Times New Roman" pitchFamily="18" charset="0"/>
              </a:rPr>
              <a:t>производственного контроля</a:t>
            </a:r>
          </a:p>
          <a:p>
            <a:pPr algn="ctr"/>
            <a:r>
              <a:rPr lang="ru-RU" sz="1600" dirty="0">
                <a:latin typeface="Times New Roman" pitchFamily="18" charset="0"/>
                <a:cs typeface="Times New Roman" pitchFamily="18" charset="0"/>
              </a:rPr>
              <a:t>при эксплуатации ПС</a:t>
            </a:r>
          </a:p>
        </p:txBody>
      </p:sp>
      <p:sp>
        <p:nvSpPr>
          <p:cNvPr id="10" name="Стрелка вправо 9"/>
          <p:cNvSpPr/>
          <p:nvPr/>
        </p:nvSpPr>
        <p:spPr>
          <a:xfrm>
            <a:off x="5381620" y="2500306"/>
            <a:ext cx="928694" cy="5000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трелка вправо 10"/>
          <p:cNvSpPr/>
          <p:nvPr/>
        </p:nvSpPr>
        <p:spPr>
          <a:xfrm>
            <a:off x="5381620" y="3786190"/>
            <a:ext cx="928694" cy="5000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Стрелка вправо 11"/>
          <p:cNvSpPr/>
          <p:nvPr/>
        </p:nvSpPr>
        <p:spPr>
          <a:xfrm>
            <a:off x="5381620" y="5000636"/>
            <a:ext cx="928694" cy="5000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xmlns="" val="14957235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Опасные производственные объекты</a:t>
            </a:r>
          </a:p>
        </p:txBody>
      </p:sp>
      <p:sp>
        <p:nvSpPr>
          <p:cNvPr id="3" name="Объект 2"/>
          <p:cNvSpPr>
            <a:spLocks noGrp="1"/>
          </p:cNvSpPr>
          <p:nvPr>
            <p:ph idx="1"/>
          </p:nvPr>
        </p:nvSpPr>
        <p:spPr>
          <a:xfrm>
            <a:off x="433374" y="1748308"/>
            <a:ext cx="11294772" cy="4038600"/>
          </a:xfrm>
        </p:spPr>
        <p:txBody>
          <a:bodyPr>
            <a:noAutofit/>
          </a:bodyPr>
          <a:lstStyle/>
          <a:p>
            <a:r>
              <a:rPr lang="ru-RU" sz="1500" dirty="0"/>
              <a:t>1. Опасными производственными объектами </a:t>
            </a:r>
            <a:r>
              <a:rPr lang="ru-RU" sz="1500" dirty="0" smtClean="0"/>
              <a:t>являются </a:t>
            </a:r>
            <a:r>
              <a:rPr lang="ru-RU" sz="1500" dirty="0"/>
              <a:t>предприятия или их цехи, участки, площадки, а также иные производственные </a:t>
            </a:r>
            <a:r>
              <a:rPr lang="ru-RU" sz="1500" dirty="0" smtClean="0"/>
              <a:t>объекты.</a:t>
            </a:r>
            <a:endParaRPr lang="ru-RU" sz="1500" dirty="0"/>
          </a:p>
          <a:p>
            <a:r>
              <a:rPr lang="ru-RU" sz="1500" dirty="0" smtClean="0"/>
              <a:t>2</a:t>
            </a:r>
            <a:r>
              <a:rPr lang="ru-RU" sz="1500" dirty="0"/>
              <a:t>. Опасные производственные объекты подлежат регистрации в государственном реестре в порядке, устанавливаемом Правительством Российской Федерации.</a:t>
            </a:r>
          </a:p>
          <a:p>
            <a:r>
              <a:rPr lang="ru-RU" sz="1500" dirty="0" smtClean="0"/>
              <a:t>3</a:t>
            </a:r>
            <a:r>
              <a:rPr lang="ru-RU" sz="1500" dirty="0"/>
              <a:t>. Опасные производственные объекты в зависимости от уровня потенциальной опасности аварий на них для жизненно важных интересов личности и общества подразделяются в соответствии с критериями, указанными в приложении 2 к настоящему Федеральному закону, на четыре класса опасности:</a:t>
            </a:r>
          </a:p>
          <a:p>
            <a:r>
              <a:rPr lang="ru-RU" sz="1500" dirty="0"/>
              <a:t>I класс опасности - опасные производственные объекты чрезвычайно высокой опасности;</a:t>
            </a:r>
          </a:p>
          <a:p>
            <a:r>
              <a:rPr lang="ru-RU" sz="1500" dirty="0"/>
              <a:t>II класс опасности - опасные производственные объекты высокой опасности;</a:t>
            </a:r>
          </a:p>
          <a:p>
            <a:r>
              <a:rPr lang="ru-RU" sz="1500" dirty="0"/>
              <a:t>III класс опасности - опасные производственные объекты средней опасности;</a:t>
            </a:r>
          </a:p>
          <a:p>
            <a:r>
              <a:rPr lang="ru-RU" sz="1500" dirty="0"/>
              <a:t>IV класс опасности - опасные производственные объекты низкой опасности.</a:t>
            </a:r>
          </a:p>
          <a:p>
            <a:r>
              <a:rPr lang="ru-RU" sz="1500" dirty="0" smtClean="0"/>
              <a:t>4</a:t>
            </a:r>
            <a:r>
              <a:rPr lang="ru-RU" sz="1500" dirty="0"/>
              <a:t>. Присвоение класса опасности опасному производственному объекту осуществляется при его регистрации в государственном реестре.</a:t>
            </a:r>
          </a:p>
          <a:p>
            <a:r>
              <a:rPr lang="ru-RU" sz="1500" dirty="0" smtClean="0"/>
              <a:t>5</a:t>
            </a:r>
            <a:r>
              <a:rPr lang="ru-RU" sz="1500" dirty="0"/>
              <a:t>. Руководитель организации, эксплуатирующей опасные производственные объекты, несет ответственность за полноту и достоверность сведений, представленных для регистрации в государственном реестре опасных производственных объектов, в соответствии с законодательством Российской Федерации.</a:t>
            </a:r>
          </a:p>
          <a:p>
            <a:r>
              <a:rPr lang="ru-RU" sz="1500" dirty="0"/>
              <a:t>(п. 5 введен Федеральным законом от 04.03.2013 N 22-ФЗ)</a:t>
            </a:r>
          </a:p>
          <a:p>
            <a:r>
              <a:rPr lang="ru-RU" sz="1500" dirty="0"/>
              <a:t> </a:t>
            </a:r>
          </a:p>
        </p:txBody>
      </p:sp>
    </p:spTree>
    <p:extLst>
      <p:ext uri="{BB962C8B-B14F-4D97-AF65-F5344CB8AC3E}">
        <p14:creationId xmlns:p14="http://schemas.microsoft.com/office/powerpoint/2010/main" xmlns="" val="265292223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4034" y="1000108"/>
            <a:ext cx="8229600" cy="928678"/>
          </a:xfrm>
        </p:spPr>
        <p:txBody>
          <a:bodyPr>
            <a:normAutofit/>
          </a:bodyPr>
          <a:lstStyle/>
          <a:p>
            <a:pPr algn="ctr"/>
            <a:r>
              <a:rPr lang="ru-RU" sz="1800" b="1" dirty="0">
                <a:solidFill>
                  <a:schemeClr val="tx1"/>
                </a:solidFill>
                <a:latin typeface="Times New Roman" pitchFamily="18" charset="0"/>
                <a:cs typeface="Times New Roman" pitchFamily="18" charset="0"/>
              </a:rPr>
              <a:t>НАЗНАЧЕНИЕ ОТВЕТСТВЕННЫХ ЛИЦ ЭКСПЛУАТИРУЮЩИМИ ОРГАНИЗАЦИЯМИ</a:t>
            </a:r>
            <a:endParaRPr lang="ru-RU" sz="1800" dirty="0"/>
          </a:p>
        </p:txBody>
      </p:sp>
      <p:graphicFrame>
        <p:nvGraphicFramePr>
          <p:cNvPr id="4" name="Содержимое 3"/>
          <p:cNvGraphicFramePr>
            <a:graphicFrameLocks noGrp="1"/>
          </p:cNvGraphicFramePr>
          <p:nvPr>
            <p:ph idx="1"/>
          </p:nvPr>
        </p:nvGraphicFramePr>
        <p:xfrm>
          <a:off x="1981200" y="1857376"/>
          <a:ext cx="8229600" cy="47164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15175059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4034" y="714356"/>
            <a:ext cx="8229600" cy="1000116"/>
          </a:xfrm>
        </p:spPr>
        <p:txBody>
          <a:bodyPr>
            <a:normAutofit/>
          </a:bodyPr>
          <a:lstStyle/>
          <a:p>
            <a:pPr algn="ctr"/>
            <a:r>
              <a:rPr lang="ru-RU" sz="1800" b="1" dirty="0">
                <a:solidFill>
                  <a:schemeClr val="tx1"/>
                </a:solidFill>
                <a:latin typeface="Times New Roman" pitchFamily="18" charset="0"/>
                <a:cs typeface="Times New Roman" pitchFamily="18" charset="0"/>
              </a:rPr>
              <a:t>Требования к работникам, занятым на выполнении работ по монтажу (демонтажу), наладке либо ремонту, реконструкции или модернизации в процессе эксплуатации кранов</a:t>
            </a:r>
          </a:p>
        </p:txBody>
      </p:sp>
      <p:sp>
        <p:nvSpPr>
          <p:cNvPr id="3" name="Содержимое 2"/>
          <p:cNvSpPr>
            <a:spLocks noGrp="1"/>
          </p:cNvSpPr>
          <p:nvPr>
            <p:ph idx="1"/>
          </p:nvPr>
        </p:nvSpPr>
        <p:spPr/>
        <p:txBody>
          <a:bodyPr/>
          <a:lstStyle/>
          <a:p>
            <a:endParaRPr lang="ru-RU" dirty="0"/>
          </a:p>
        </p:txBody>
      </p:sp>
      <p:sp>
        <p:nvSpPr>
          <p:cNvPr id="4" name="Прямоугольник 3"/>
          <p:cNvSpPr/>
          <p:nvPr/>
        </p:nvSpPr>
        <p:spPr>
          <a:xfrm>
            <a:off x="2381224" y="1714488"/>
            <a:ext cx="7286676" cy="714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latin typeface="Times New Roman" pitchFamily="18" charset="0"/>
                <a:cs typeface="Times New Roman" pitchFamily="18" charset="0"/>
              </a:rPr>
              <a:t>Работники (специалисты, имеющие высшее или среднее специальное образование, и персонал - лица рабочих профессий) </a:t>
            </a:r>
            <a:r>
              <a:rPr lang="ru-RU" sz="1600" b="1" dirty="0">
                <a:latin typeface="Times New Roman" pitchFamily="18" charset="0"/>
                <a:cs typeface="Times New Roman" pitchFamily="18" charset="0"/>
              </a:rPr>
              <a:t>должны знать:</a:t>
            </a:r>
          </a:p>
        </p:txBody>
      </p:sp>
      <p:sp>
        <p:nvSpPr>
          <p:cNvPr id="5" name="Прямоугольник 4"/>
          <p:cNvSpPr/>
          <p:nvPr/>
        </p:nvSpPr>
        <p:spPr>
          <a:xfrm>
            <a:off x="1809720" y="2714620"/>
            <a:ext cx="8572560" cy="392909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1600" dirty="0">
                <a:latin typeface="Times New Roman" pitchFamily="18" charset="0"/>
                <a:cs typeface="Times New Roman" pitchFamily="18" charset="0"/>
              </a:rPr>
              <a:t>- знать схемы и приемы монтажа (демонтажа) кранов пройти проверку знаний и иметь документ подтверждающий квалификацию (удостоверение);</a:t>
            </a:r>
          </a:p>
          <a:p>
            <a:pPr algn="ctr"/>
            <a:r>
              <a:rPr lang="ru-RU" sz="1600" dirty="0">
                <a:latin typeface="Times New Roman" pitchFamily="18" charset="0"/>
                <a:cs typeface="Times New Roman" pitchFamily="18" charset="0"/>
              </a:rPr>
              <a:t>- знать основные источники опасностей в том числе механические электрические гидравлические, а также применять на практике способы защиты от них;</a:t>
            </a:r>
          </a:p>
          <a:p>
            <a:pPr algn="ctr"/>
            <a:r>
              <a:rPr lang="ru-RU" sz="1600" dirty="0">
                <a:latin typeface="Times New Roman" pitchFamily="18" charset="0"/>
                <a:cs typeface="Times New Roman" pitchFamily="18" charset="0"/>
              </a:rPr>
              <a:t>- знать и уметь выявлять визуально-измерительным контролем основные дефекты и повреждения металлических конструкций, механизмов, ограничителей, указателей регистраторов и систем управления ПС;</a:t>
            </a:r>
          </a:p>
          <a:p>
            <a:pPr algn="ctr"/>
            <a:r>
              <a:rPr lang="ru-RU" sz="1600" dirty="0">
                <a:latin typeface="Times New Roman" pitchFamily="18" charset="0"/>
                <a:cs typeface="Times New Roman" pitchFamily="18" charset="0"/>
              </a:rPr>
              <a:t>- знать и уметь выполнять наладочные работы на ПС, заявленных специализированной</a:t>
            </a:r>
          </a:p>
          <a:p>
            <a:pPr algn="ctr"/>
            <a:r>
              <a:rPr lang="ru-RU" sz="1600" dirty="0">
                <a:latin typeface="Times New Roman" pitchFamily="18" charset="0"/>
                <a:cs typeface="Times New Roman" pitchFamily="18" charset="0"/>
              </a:rPr>
              <a:t>организацией для реализации своей деятельности;</a:t>
            </a:r>
          </a:p>
          <a:p>
            <a:pPr algn="ctr"/>
            <a:r>
              <a:rPr lang="ru-RU" sz="1600" dirty="0">
                <a:latin typeface="Times New Roman" pitchFamily="18" charset="0"/>
                <a:cs typeface="Times New Roman" pitchFamily="18" charset="0"/>
              </a:rPr>
              <a:t>- знать и соблюдать требования эксплуатационных документов, касающихся заявленных</a:t>
            </a:r>
          </a:p>
          <a:p>
            <a:pPr algn="ctr"/>
            <a:r>
              <a:rPr lang="ru-RU" sz="1600" dirty="0">
                <a:latin typeface="Times New Roman" pitchFamily="18" charset="0"/>
                <a:cs typeface="Times New Roman" pitchFamily="18" charset="0"/>
              </a:rPr>
              <a:t>видов работ на ПС;</a:t>
            </a:r>
          </a:p>
          <a:p>
            <a:pPr algn="ctr"/>
            <a:r>
              <a:rPr lang="ru-RU" sz="1600" dirty="0">
                <a:latin typeface="Times New Roman" pitchFamily="18" charset="0"/>
                <a:cs typeface="Times New Roman" pitchFamily="18" charset="0"/>
              </a:rPr>
              <a:t>- знать основные схемы </a:t>
            </a:r>
            <a:r>
              <a:rPr lang="ru-RU" sz="1600" dirty="0" err="1">
                <a:latin typeface="Times New Roman" pitchFamily="18" charset="0"/>
                <a:cs typeface="Times New Roman" pitchFamily="18" charset="0"/>
              </a:rPr>
              <a:t>строповки</a:t>
            </a:r>
            <a:r>
              <a:rPr lang="ru-RU" sz="1600" dirty="0">
                <a:latin typeface="Times New Roman" pitchFamily="18" charset="0"/>
                <a:cs typeface="Times New Roman" pitchFamily="18" charset="0"/>
              </a:rPr>
              <a:t> грузов (при выполнении обязанности стропальщика) и</a:t>
            </a:r>
          </a:p>
          <a:p>
            <a:pPr algn="ctr"/>
            <a:r>
              <a:rPr lang="ru-RU" sz="1600" dirty="0">
                <a:latin typeface="Times New Roman" pitchFamily="18" charset="0"/>
                <a:cs typeface="Times New Roman" pitchFamily="18" charset="0"/>
              </a:rPr>
              <a:t>методы проведения испытаний ПС;</a:t>
            </a:r>
          </a:p>
          <a:p>
            <a:pPr algn="ctr"/>
            <a:r>
              <a:rPr lang="ru-RU" sz="1600" dirty="0">
                <a:latin typeface="Times New Roman" pitchFamily="18" charset="0"/>
                <a:cs typeface="Times New Roman" pitchFamily="18" charset="0"/>
              </a:rPr>
              <a:t>- знать и уметь применять для выполнения монтажа (демонтажа) ПС такелажные и монтажные приспособления, грузоподъемные механизмы, стропы, соответствующие по грузоподъемности массам монтируемых (демонтируемых) элементов</a:t>
            </a:r>
          </a:p>
        </p:txBody>
      </p:sp>
    </p:spTree>
    <p:extLst>
      <p:ext uri="{BB962C8B-B14F-4D97-AF65-F5344CB8AC3E}">
        <p14:creationId xmlns:p14="http://schemas.microsoft.com/office/powerpoint/2010/main" xmlns="" val="373423764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4034" y="714356"/>
            <a:ext cx="8229600" cy="1000116"/>
          </a:xfrm>
        </p:spPr>
        <p:txBody>
          <a:bodyPr>
            <a:normAutofit/>
          </a:bodyPr>
          <a:lstStyle/>
          <a:p>
            <a:pPr algn="ctr"/>
            <a:r>
              <a:rPr lang="ru-RU" sz="1800" b="1" dirty="0">
                <a:solidFill>
                  <a:schemeClr val="tx1"/>
                </a:solidFill>
                <a:latin typeface="Times New Roman" pitchFamily="18" charset="0"/>
                <a:cs typeface="Times New Roman" pitchFamily="18" charset="0"/>
              </a:rPr>
              <a:t>Требования к работникам, занятым на выполнении работ по монтажу (демонтажу), наладке либо ремонту, реконструкции или модернизации в процессе эксплуатации кранов</a:t>
            </a:r>
          </a:p>
        </p:txBody>
      </p:sp>
      <p:sp>
        <p:nvSpPr>
          <p:cNvPr id="3" name="Содержимое 2"/>
          <p:cNvSpPr>
            <a:spLocks noGrp="1"/>
          </p:cNvSpPr>
          <p:nvPr>
            <p:ph idx="1"/>
          </p:nvPr>
        </p:nvSpPr>
        <p:spPr/>
        <p:txBody>
          <a:bodyPr/>
          <a:lstStyle/>
          <a:p>
            <a:endParaRPr lang="ru-RU" dirty="0"/>
          </a:p>
        </p:txBody>
      </p:sp>
      <p:sp>
        <p:nvSpPr>
          <p:cNvPr id="4" name="Прямоугольник 3"/>
          <p:cNvSpPr/>
          <p:nvPr/>
        </p:nvSpPr>
        <p:spPr>
          <a:xfrm>
            <a:off x="2381224" y="2071678"/>
            <a:ext cx="7286676" cy="714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latin typeface="Times New Roman" pitchFamily="18" charset="0"/>
                <a:cs typeface="Times New Roman" pitchFamily="18" charset="0"/>
              </a:rPr>
              <a:t>Работники (специалисты, имеющие высшее или среднее специальное образование, и персонал - лица рабочих профессий) </a:t>
            </a:r>
            <a:r>
              <a:rPr lang="ru-RU" sz="1600" b="1" dirty="0">
                <a:latin typeface="Times New Roman" pitchFamily="18" charset="0"/>
                <a:cs typeface="Times New Roman" pitchFamily="18" charset="0"/>
              </a:rPr>
              <a:t>должны уметь:</a:t>
            </a:r>
          </a:p>
        </p:txBody>
      </p:sp>
      <p:sp>
        <p:nvSpPr>
          <p:cNvPr id="5" name="Прямоугольник 4"/>
          <p:cNvSpPr/>
          <p:nvPr/>
        </p:nvSpPr>
        <p:spPr>
          <a:xfrm>
            <a:off x="2238348" y="3071810"/>
            <a:ext cx="7572428" cy="307183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buFontTx/>
              <a:buChar char="-"/>
            </a:pPr>
            <a:r>
              <a:rPr lang="ru-RU" sz="1600" dirty="0">
                <a:latin typeface="Times New Roman" pitchFamily="18" charset="0"/>
                <a:cs typeface="Times New Roman" pitchFamily="18" charset="0"/>
              </a:rPr>
              <a:t>уметь применять на практике технологии ремонта и восстановления узлов и деталей ПС, </a:t>
            </a:r>
            <a:r>
              <a:rPr lang="ru-RU" sz="1600" dirty="0" err="1">
                <a:latin typeface="Times New Roman" pitchFamily="18" charset="0"/>
                <a:cs typeface="Times New Roman" pitchFamily="18" charset="0"/>
              </a:rPr>
              <a:t>электро</a:t>
            </a:r>
            <a:r>
              <a:rPr lang="ru-RU" sz="1600" dirty="0">
                <a:latin typeface="Times New Roman" pitchFamily="18" charset="0"/>
                <a:cs typeface="Times New Roman" pitchFamily="18" charset="0"/>
              </a:rPr>
              <a:t>- и </a:t>
            </a:r>
            <a:r>
              <a:rPr lang="ru-RU" sz="1600" dirty="0" err="1">
                <a:latin typeface="Times New Roman" pitchFamily="18" charset="0"/>
                <a:cs typeface="Times New Roman" pitchFamily="18" charset="0"/>
              </a:rPr>
              <a:t>гидрооборудования</a:t>
            </a:r>
            <a:r>
              <a:rPr lang="ru-RU" sz="1600" dirty="0">
                <a:latin typeface="Times New Roman" pitchFamily="18" charset="0"/>
                <a:cs typeface="Times New Roman" pitchFamily="18" charset="0"/>
              </a:rPr>
              <a:t>, а также ограничителей, указателей, регистраторов и систем управления ПС;</a:t>
            </a:r>
          </a:p>
          <a:p>
            <a:pPr algn="ctr">
              <a:buFontTx/>
              <a:buChar char="-"/>
            </a:pPr>
            <a:endParaRPr lang="ru-RU" sz="1600" dirty="0">
              <a:latin typeface="Times New Roman" pitchFamily="18" charset="0"/>
              <a:cs typeface="Times New Roman" pitchFamily="18" charset="0"/>
            </a:endParaRPr>
          </a:p>
          <a:p>
            <a:pPr algn="ctr"/>
            <a:r>
              <a:rPr lang="ru-RU" sz="1600" dirty="0">
                <a:latin typeface="Times New Roman" pitchFamily="18" charset="0"/>
                <a:cs typeface="Times New Roman" pitchFamily="18" charset="0"/>
              </a:rPr>
              <a:t>- уметь применять установленный порядок обмена условными сигналами между работником, руководящим монтажом (</a:t>
            </a:r>
            <a:r>
              <a:rPr lang="ru-RU" sz="1600" dirty="0" err="1">
                <a:latin typeface="Times New Roman" pitchFamily="18" charset="0"/>
                <a:cs typeface="Times New Roman" pitchFamily="18" charset="0"/>
              </a:rPr>
              <a:t>демонтажом</a:t>
            </a:r>
            <a:r>
              <a:rPr lang="ru-RU" sz="1600" dirty="0">
                <a:latin typeface="Times New Roman" pitchFamily="18" charset="0"/>
                <a:cs typeface="Times New Roman" pitchFamily="18" charset="0"/>
              </a:rPr>
              <a:t>), и остальным персоналом, задействованными на монтаже (демонтаже) ПС</a:t>
            </a:r>
          </a:p>
        </p:txBody>
      </p:sp>
    </p:spTree>
    <p:extLst>
      <p:ext uri="{BB962C8B-B14F-4D97-AF65-F5344CB8AC3E}">
        <p14:creationId xmlns:p14="http://schemas.microsoft.com/office/powerpoint/2010/main" xmlns="" val="330517479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4034" y="714356"/>
            <a:ext cx="8229600" cy="1000116"/>
          </a:xfrm>
        </p:spPr>
        <p:txBody>
          <a:bodyPr>
            <a:normAutofit/>
          </a:bodyPr>
          <a:lstStyle/>
          <a:p>
            <a:pPr algn="ctr"/>
            <a:r>
              <a:rPr lang="ru-RU" sz="1800" b="1" dirty="0">
                <a:solidFill>
                  <a:schemeClr val="tx1"/>
                </a:solidFill>
                <a:latin typeface="Times New Roman" pitchFamily="18" charset="0"/>
                <a:cs typeface="Times New Roman" pitchFamily="18" charset="0"/>
              </a:rPr>
              <a:t>Требования к работникам, занятым на выполнении работ по монтажу (демонтажу), наладке либо ремонту, реконструкции или модернизации в процессе эксплуатации кранов</a:t>
            </a:r>
          </a:p>
        </p:txBody>
      </p:sp>
      <p:sp>
        <p:nvSpPr>
          <p:cNvPr id="3" name="Содержимое 2"/>
          <p:cNvSpPr>
            <a:spLocks noGrp="1"/>
          </p:cNvSpPr>
          <p:nvPr>
            <p:ph idx="1"/>
          </p:nvPr>
        </p:nvSpPr>
        <p:spPr/>
        <p:txBody>
          <a:bodyPr/>
          <a:lstStyle/>
          <a:p>
            <a:endParaRPr lang="ru-RU" dirty="0"/>
          </a:p>
        </p:txBody>
      </p:sp>
      <p:sp>
        <p:nvSpPr>
          <p:cNvPr id="4" name="Прямоугольник 3"/>
          <p:cNvSpPr/>
          <p:nvPr/>
        </p:nvSpPr>
        <p:spPr>
          <a:xfrm>
            <a:off x="2381224" y="2071678"/>
            <a:ext cx="7286676" cy="714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latin typeface="Times New Roman" pitchFamily="18" charset="0"/>
                <a:cs typeface="Times New Roman" pitchFamily="18" charset="0"/>
              </a:rPr>
              <a:t>Работники (специалисты, имеющие высшее или среднее специальное образование, и персонал - лица рабочих профессий) </a:t>
            </a:r>
            <a:r>
              <a:rPr lang="ru-RU" sz="1600" b="1" dirty="0">
                <a:latin typeface="Times New Roman" pitchFamily="18" charset="0"/>
                <a:cs typeface="Times New Roman" pitchFamily="18" charset="0"/>
              </a:rPr>
              <a:t>должны обладать:</a:t>
            </a:r>
          </a:p>
        </p:txBody>
      </p:sp>
      <p:sp>
        <p:nvSpPr>
          <p:cNvPr id="5" name="Прямоугольник 4"/>
          <p:cNvSpPr/>
          <p:nvPr/>
        </p:nvSpPr>
        <p:spPr>
          <a:xfrm>
            <a:off x="2024034" y="3071810"/>
            <a:ext cx="8143932" cy="350046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1600" dirty="0">
                <a:latin typeface="Times New Roman" pitchFamily="18" charset="0"/>
                <a:cs typeface="Times New Roman" pitchFamily="18" charset="0"/>
              </a:rPr>
              <a:t>- обладать документами, подтверждающие прохождение в установленном порядке, профессионального обучения по соответствующим видам деятельности рабочих специальностей (для персонала);</a:t>
            </a:r>
          </a:p>
          <a:p>
            <a:pPr algn="ctr"/>
            <a:r>
              <a:rPr lang="ru-RU" sz="1600" dirty="0">
                <a:latin typeface="Times New Roman" pitchFamily="18" charset="0"/>
                <a:cs typeface="Times New Roman" pitchFamily="18" charset="0"/>
              </a:rPr>
              <a:t>- быть аттестованными в установленном порядке в соответствии с Правилами аттестации сварщиков и специалистов сварочного производства, утвержденными постановлением Федерального горного и промышленного надзора России от 30 октября 1998 г №63, Технологическим регламентом проведения аттестации сварщиков и специалистов сварочного производства, утвержденным постановлением Федерального горного и промышленного надзора России от 25 июня 2002 г №36 (для сварщиков);</a:t>
            </a:r>
          </a:p>
          <a:p>
            <a:pPr algn="ctr"/>
            <a:r>
              <a:rPr lang="ru-RU" sz="1600" dirty="0">
                <a:latin typeface="Times New Roman" pitchFamily="18" charset="0"/>
                <a:cs typeface="Times New Roman" pitchFamily="18" charset="0"/>
              </a:rPr>
              <a:t>- быть аттестованными в установленном порядке (только специалисты) на знание требований ФНП, касающихся заявленных видов работ на ПС;</a:t>
            </a:r>
          </a:p>
          <a:p>
            <a:pPr algn="ctr"/>
            <a:r>
              <a:rPr lang="ru-RU" sz="1600" dirty="0">
                <a:latin typeface="Times New Roman" pitchFamily="18" charset="0"/>
                <a:cs typeface="Times New Roman" pitchFamily="18" charset="0"/>
              </a:rPr>
              <a:t>-быть не моложе 18 лет и не иметь медицинских противопоказаний к выполнению указанных работ</a:t>
            </a:r>
          </a:p>
        </p:txBody>
      </p:sp>
    </p:spTree>
    <p:extLst>
      <p:ext uri="{BB962C8B-B14F-4D97-AF65-F5344CB8AC3E}">
        <p14:creationId xmlns:p14="http://schemas.microsoft.com/office/powerpoint/2010/main" xmlns="" val="377252319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95472" y="714356"/>
            <a:ext cx="8229600" cy="1066800"/>
          </a:xfrm>
        </p:spPr>
        <p:txBody>
          <a:bodyPr>
            <a:normAutofit/>
          </a:bodyPr>
          <a:lstStyle/>
          <a:p>
            <a:pPr algn="ctr"/>
            <a:r>
              <a:rPr lang="ru-RU" sz="1800" b="1" dirty="0">
                <a:solidFill>
                  <a:schemeClr val="tx1"/>
                </a:solidFill>
                <a:latin typeface="Times New Roman" pitchFamily="18" charset="0"/>
                <a:cs typeface="Times New Roman" pitchFamily="18" charset="0"/>
              </a:rPr>
              <a:t>ОБЩИЕ ТРЕБОВАНИЯ ПРИ ПРОИЗВОДСТВЕ РАБОТ ПО ПЕРЕМЕЩЕНИЮ ГРУЗОВ</a:t>
            </a:r>
          </a:p>
        </p:txBody>
      </p:sp>
      <p:pic>
        <p:nvPicPr>
          <p:cNvPr id="2050" name="Picture 2"/>
          <p:cNvPicPr>
            <a:picLocks noGrp="1" noChangeAspect="1" noChangeArrowheads="1"/>
          </p:cNvPicPr>
          <p:nvPr>
            <p:ph idx="1"/>
          </p:nvPr>
        </p:nvPicPr>
        <p:blipFill>
          <a:blip r:embed="rId2"/>
          <a:srcRect/>
          <a:stretch>
            <a:fillRect/>
          </a:stretch>
        </p:blipFill>
        <p:spPr bwMode="auto">
          <a:xfrm>
            <a:off x="1809720" y="2714620"/>
            <a:ext cx="2209800" cy="1272540"/>
          </a:xfrm>
          <a:prstGeom prst="rect">
            <a:avLst/>
          </a:prstGeom>
          <a:noFill/>
          <a:ln w="9525">
            <a:noFill/>
            <a:miter lim="800000"/>
            <a:headEnd/>
            <a:tailEnd/>
          </a:ln>
          <a:effectLst/>
        </p:spPr>
      </p:pic>
      <p:sp>
        <p:nvSpPr>
          <p:cNvPr id="5" name="TextBox 4"/>
          <p:cNvSpPr txBox="1"/>
          <p:nvPr/>
        </p:nvSpPr>
        <p:spPr>
          <a:xfrm>
            <a:off x="1809720" y="4143380"/>
            <a:ext cx="2143140" cy="338554"/>
          </a:xfrm>
          <a:prstGeom prst="rect">
            <a:avLst/>
          </a:prstGeom>
          <a:noFill/>
        </p:spPr>
        <p:txBody>
          <a:bodyPr wrap="square" rtlCol="0">
            <a:spAutoFit/>
          </a:bodyPr>
          <a:lstStyle/>
          <a:p>
            <a:pPr algn="ctr"/>
            <a:r>
              <a:rPr lang="ru-RU" sz="1600" dirty="0">
                <a:latin typeface="Times New Roman" pitchFamily="18" charset="0"/>
                <a:cs typeface="Times New Roman" pitchFamily="18" charset="0"/>
              </a:rPr>
              <a:t>Табличка крана</a:t>
            </a:r>
          </a:p>
        </p:txBody>
      </p:sp>
      <p:sp>
        <p:nvSpPr>
          <p:cNvPr id="6" name="Прямоугольник 5"/>
          <p:cNvSpPr/>
          <p:nvPr/>
        </p:nvSpPr>
        <p:spPr>
          <a:xfrm>
            <a:off x="4310050" y="1785926"/>
            <a:ext cx="6000792" cy="485778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buFont typeface="Wingdings" pitchFamily="2" charset="2"/>
              <a:buChar char="Ø"/>
            </a:pPr>
            <a:r>
              <a:rPr lang="ru-RU" sz="1600" dirty="0">
                <a:latin typeface="Times New Roman" pitchFamily="18" charset="0"/>
                <a:cs typeface="Times New Roman" pitchFamily="18" charset="0"/>
              </a:rPr>
              <a:t>Краны могут быть допущены к перемещению грузов, масса которых не превышает паспортную грузоподъемность. При эксплуатации крана не должны нарушаться требования, изложенные в его паспорте и руководстве по эксплуатации</a:t>
            </a:r>
          </a:p>
          <a:p>
            <a:pPr algn="ctr">
              <a:buFont typeface="Wingdings" pitchFamily="2" charset="2"/>
              <a:buChar char="Ø"/>
            </a:pPr>
            <a:r>
              <a:rPr lang="ru-RU" sz="1600" dirty="0">
                <a:latin typeface="Times New Roman" pitchFamily="18" charset="0"/>
                <a:cs typeface="Times New Roman" pitchFamily="18" charset="0"/>
              </a:rPr>
              <a:t>Использование управляемого захвата или грейфера для подъема людей или выполнения работ, для которых грейфер не предназначен, </a:t>
            </a:r>
            <a:r>
              <a:rPr lang="ru-RU" sz="1600" b="1" dirty="0">
                <a:latin typeface="Times New Roman" pitchFamily="18" charset="0"/>
                <a:cs typeface="Times New Roman" pitchFamily="18" charset="0"/>
              </a:rPr>
              <a:t>запрещено</a:t>
            </a:r>
          </a:p>
          <a:p>
            <a:pPr algn="ctr">
              <a:buFont typeface="Wingdings" pitchFamily="2" charset="2"/>
              <a:buChar char="Ø"/>
            </a:pPr>
            <a:r>
              <a:rPr lang="ru-RU" sz="1600" dirty="0">
                <a:latin typeface="Times New Roman" pitchFamily="18" charset="0"/>
                <a:cs typeface="Times New Roman" pitchFamily="18" charset="0"/>
              </a:rPr>
              <a:t>Перемещение грузов над перекрытиями, под которыми размещены производственные, жилые или служебные помещения, где могут находиться люди, </a:t>
            </a:r>
            <a:r>
              <a:rPr lang="ru-RU" sz="1600" b="1" dirty="0">
                <a:latin typeface="Times New Roman" pitchFamily="18" charset="0"/>
                <a:cs typeface="Times New Roman" pitchFamily="18" charset="0"/>
              </a:rPr>
              <a:t>не допускается</a:t>
            </a:r>
          </a:p>
          <a:p>
            <a:pPr algn="ctr">
              <a:buFont typeface="Wingdings" pitchFamily="2" charset="2"/>
              <a:buChar char="Ø"/>
            </a:pPr>
            <a:r>
              <a:rPr lang="ru-RU" sz="1600" dirty="0">
                <a:latin typeface="Times New Roman" pitchFamily="18" charset="0"/>
                <a:cs typeface="Times New Roman" pitchFamily="18" charset="0"/>
              </a:rPr>
              <a:t>Находящиеся в работе краны должны быть снабжены табличками с обозначением заводского номера, паспортной грузоподъемности и даты следующего полного технического освидетельствования</a:t>
            </a:r>
          </a:p>
          <a:p>
            <a:pPr algn="ctr">
              <a:buFont typeface="Wingdings" pitchFamily="2" charset="2"/>
              <a:buChar char="Ø"/>
            </a:pPr>
            <a:r>
              <a:rPr lang="ru-RU" sz="1600" dirty="0">
                <a:latin typeface="Times New Roman" pitchFamily="18" charset="0"/>
                <a:cs typeface="Times New Roman" pitchFamily="18" charset="0"/>
              </a:rPr>
              <a:t>Съемные грузозахватные приспособления и тара, признанные негодными к использованию в работе, в том числе по причине отсутствия необходимой маркировки, а также грузозахватные приспособления с истекшим сроком безопасной эксплуатации (службы) не должны находиться в местах производства работ</a:t>
            </a:r>
          </a:p>
        </p:txBody>
      </p:sp>
    </p:spTree>
    <p:extLst>
      <p:ext uri="{BB962C8B-B14F-4D97-AF65-F5344CB8AC3E}">
        <p14:creationId xmlns:p14="http://schemas.microsoft.com/office/powerpoint/2010/main" xmlns="" val="162099750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4034" y="857232"/>
            <a:ext cx="8229600" cy="714380"/>
          </a:xfrm>
        </p:spPr>
        <p:txBody>
          <a:bodyPr>
            <a:normAutofit/>
          </a:bodyPr>
          <a:lstStyle/>
          <a:p>
            <a:pPr algn="ctr"/>
            <a:r>
              <a:rPr lang="ru-RU" sz="1800" b="1" dirty="0">
                <a:solidFill>
                  <a:schemeClr val="tx1"/>
                </a:solidFill>
                <a:latin typeface="Times New Roman" pitchFamily="18" charset="0"/>
                <a:cs typeface="Times New Roman" pitchFamily="18" charset="0"/>
              </a:rPr>
              <a:t>СОДЕРЖАНИЕ ПРОЕКТА ОРГАНИЗАЦИИ СТРОИТЕЛЬСТВА</a:t>
            </a:r>
          </a:p>
        </p:txBody>
      </p:sp>
      <p:sp>
        <p:nvSpPr>
          <p:cNvPr id="3" name="Содержимое 2"/>
          <p:cNvSpPr>
            <a:spLocks noGrp="1"/>
          </p:cNvSpPr>
          <p:nvPr>
            <p:ph idx="1"/>
          </p:nvPr>
        </p:nvSpPr>
        <p:spPr>
          <a:xfrm>
            <a:off x="1981200" y="1571612"/>
            <a:ext cx="8229600" cy="5002924"/>
          </a:xfrm>
        </p:spPr>
        <p:txBody>
          <a:bodyPr/>
          <a:lstStyle/>
          <a:p>
            <a:pPr>
              <a:buNone/>
            </a:pPr>
            <a:endParaRPr lang="ru-RU" dirty="0"/>
          </a:p>
        </p:txBody>
      </p:sp>
      <p:sp>
        <p:nvSpPr>
          <p:cNvPr id="4" name="Прямоугольник 3"/>
          <p:cNvSpPr/>
          <p:nvPr/>
        </p:nvSpPr>
        <p:spPr>
          <a:xfrm>
            <a:off x="1738282" y="2428868"/>
            <a:ext cx="2286016" cy="30003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latin typeface="Times New Roman" pitchFamily="18" charset="0"/>
                <a:cs typeface="Times New Roman" pitchFamily="18" charset="0"/>
              </a:rPr>
              <a:t>В Проектах организации строительства (ПОС) с применением грузоподъемных кранов предусматриваются:</a:t>
            </a:r>
          </a:p>
        </p:txBody>
      </p:sp>
      <p:sp>
        <p:nvSpPr>
          <p:cNvPr id="5" name="Прямоугольник 4"/>
          <p:cNvSpPr/>
          <p:nvPr/>
        </p:nvSpPr>
        <p:spPr>
          <a:xfrm>
            <a:off x="4595802" y="1500174"/>
            <a:ext cx="5572164" cy="85725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1600" dirty="0">
                <a:latin typeface="Times New Roman" pitchFamily="18" charset="0"/>
                <a:cs typeface="Times New Roman" pitchFamily="18" charset="0"/>
              </a:rPr>
              <a:t>Условия безопасной работы нескольких кранов и других</a:t>
            </a:r>
          </a:p>
          <a:p>
            <a:pPr algn="ctr"/>
            <a:r>
              <a:rPr lang="ru-RU" sz="1600" dirty="0">
                <a:latin typeface="Times New Roman" pitchFamily="18" charset="0"/>
                <a:cs typeface="Times New Roman" pitchFamily="18" charset="0"/>
              </a:rPr>
              <a:t>механизмов, находящихся на строительной площадке</a:t>
            </a:r>
          </a:p>
        </p:txBody>
      </p:sp>
      <p:sp>
        <p:nvSpPr>
          <p:cNvPr id="6" name="Прямоугольник 5"/>
          <p:cNvSpPr/>
          <p:nvPr/>
        </p:nvSpPr>
        <p:spPr>
          <a:xfrm>
            <a:off x="4595802" y="2500306"/>
            <a:ext cx="5572164" cy="64294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1600" dirty="0">
                <a:latin typeface="Times New Roman" pitchFamily="18" charset="0"/>
                <a:cs typeface="Times New Roman" pitchFamily="18" charset="0"/>
              </a:rPr>
              <a:t>Условия установки и работы кранов вблизи откосов котлованов</a:t>
            </a:r>
          </a:p>
        </p:txBody>
      </p:sp>
      <p:sp>
        <p:nvSpPr>
          <p:cNvPr id="7" name="Прямоугольник 6"/>
          <p:cNvSpPr/>
          <p:nvPr/>
        </p:nvSpPr>
        <p:spPr>
          <a:xfrm>
            <a:off x="4595802" y="3357562"/>
            <a:ext cx="5572164" cy="121444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1600" dirty="0">
                <a:latin typeface="Times New Roman" pitchFamily="18" charset="0"/>
                <a:cs typeface="Times New Roman" pitchFamily="18" charset="0"/>
              </a:rPr>
              <a:t>Обеспечение безопасного расстояния от сетей и воздушных</a:t>
            </a:r>
          </a:p>
          <a:p>
            <a:pPr algn="ctr"/>
            <a:r>
              <a:rPr lang="ru-RU" sz="1600" dirty="0">
                <a:latin typeface="Times New Roman" pitchFamily="18" charset="0"/>
                <a:cs typeface="Times New Roman" pitchFamily="18" charset="0"/>
              </a:rPr>
              <a:t>линий электропередачи, мест движения городского транспорта и пешеходов, а также безопасных расстояний приближения кранов к строениям и местам складирования строительных деталей и материалов</a:t>
            </a:r>
          </a:p>
        </p:txBody>
      </p:sp>
      <p:sp>
        <p:nvSpPr>
          <p:cNvPr id="8" name="Прямоугольник 7"/>
          <p:cNvSpPr/>
          <p:nvPr/>
        </p:nvSpPr>
        <p:spPr>
          <a:xfrm>
            <a:off x="4595802" y="4714884"/>
            <a:ext cx="5572164" cy="57150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1600" dirty="0">
                <a:latin typeface="Times New Roman" pitchFamily="18" charset="0"/>
                <a:cs typeface="Times New Roman" pitchFamily="18" charset="0"/>
              </a:rPr>
              <a:t>Складские площадки</a:t>
            </a:r>
          </a:p>
        </p:txBody>
      </p:sp>
      <p:sp>
        <p:nvSpPr>
          <p:cNvPr id="9" name="Прямоугольник 8"/>
          <p:cNvSpPr/>
          <p:nvPr/>
        </p:nvSpPr>
        <p:spPr>
          <a:xfrm>
            <a:off x="4595802" y="5429264"/>
            <a:ext cx="5572164" cy="114300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1600" dirty="0">
                <a:latin typeface="Times New Roman" pitchFamily="18" charset="0"/>
                <a:cs typeface="Times New Roman" pitchFamily="18" charset="0"/>
              </a:rPr>
              <a:t>Соответствие устанавливаемых кранов условиям строительно-монтажных работ по грузоподъемности, высоте подъема и вылету (грузовая характеристика крана), ветровой нагрузки и сейсмичности района установки</a:t>
            </a:r>
          </a:p>
        </p:txBody>
      </p:sp>
      <p:cxnSp>
        <p:nvCxnSpPr>
          <p:cNvPr id="11" name="Прямая со стрелкой 10"/>
          <p:cNvCxnSpPr/>
          <p:nvPr/>
        </p:nvCxnSpPr>
        <p:spPr>
          <a:xfrm rot="5400000" flipH="1" flipV="1">
            <a:off x="3417075" y="2821777"/>
            <a:ext cx="1785950" cy="4286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p:nvPr/>
        </p:nvCxnSpPr>
        <p:spPr>
          <a:xfrm rot="5400000" flipH="1" flipV="1">
            <a:off x="3845703" y="3250405"/>
            <a:ext cx="928694" cy="4286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p:nvPr/>
        </p:nvCxnSpPr>
        <p:spPr>
          <a:xfrm>
            <a:off x="4095736" y="3929066"/>
            <a:ext cx="428628"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p:cNvCxnSpPr/>
          <p:nvPr/>
        </p:nvCxnSpPr>
        <p:spPr>
          <a:xfrm rot="16200000" flipH="1">
            <a:off x="3809984" y="4214818"/>
            <a:ext cx="1000132" cy="4286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p:cNvCxnSpPr/>
          <p:nvPr/>
        </p:nvCxnSpPr>
        <p:spPr>
          <a:xfrm rot="16200000" flipH="1">
            <a:off x="3202761" y="4822041"/>
            <a:ext cx="2214578" cy="4286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84341148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4034" y="857232"/>
            <a:ext cx="8229600" cy="714380"/>
          </a:xfrm>
        </p:spPr>
        <p:txBody>
          <a:bodyPr>
            <a:normAutofit/>
          </a:bodyPr>
          <a:lstStyle/>
          <a:p>
            <a:pPr algn="ctr"/>
            <a:r>
              <a:rPr lang="ru-RU" sz="1800" b="1" dirty="0">
                <a:solidFill>
                  <a:schemeClr val="tx1"/>
                </a:solidFill>
                <a:latin typeface="Times New Roman" pitchFamily="18" charset="0"/>
                <a:cs typeface="Times New Roman" pitchFamily="18" charset="0"/>
              </a:rPr>
              <a:t>ПОДЪЕМ И ПЕРЕМЕЩЕНИЕ ГРУЗОВ НЕСКОЛЬКИМИ КРАНАМИ</a:t>
            </a:r>
          </a:p>
        </p:txBody>
      </p:sp>
      <p:sp>
        <p:nvSpPr>
          <p:cNvPr id="3" name="Содержимое 2"/>
          <p:cNvSpPr>
            <a:spLocks noGrp="1"/>
          </p:cNvSpPr>
          <p:nvPr>
            <p:ph idx="1"/>
          </p:nvPr>
        </p:nvSpPr>
        <p:spPr>
          <a:xfrm>
            <a:off x="1738282" y="1428736"/>
            <a:ext cx="8715436" cy="5145800"/>
          </a:xfrm>
        </p:spPr>
        <p:txBody>
          <a:bodyPr>
            <a:noAutofit/>
          </a:bodyPr>
          <a:lstStyle/>
          <a:p>
            <a:pPr algn="ctr">
              <a:buClrTx/>
              <a:buFont typeface="Wingdings" pitchFamily="2" charset="2"/>
              <a:buChar char="ü"/>
            </a:pPr>
            <a:r>
              <a:rPr lang="ru-RU" sz="1600" dirty="0">
                <a:latin typeface="Times New Roman" pitchFamily="18" charset="0"/>
                <a:cs typeface="Times New Roman" pitchFamily="18" charset="0"/>
              </a:rPr>
              <a:t>При подъеме и перемещении груза несколькими кранами нагрузка, приходящаяся на каждый из них, не должна превышать грузоподъемность крана</a:t>
            </a:r>
          </a:p>
          <a:p>
            <a:pPr algn="ctr">
              <a:buClrTx/>
              <a:buFont typeface="Wingdings" pitchFamily="2" charset="2"/>
              <a:buChar char="ü"/>
            </a:pPr>
            <a:r>
              <a:rPr lang="ru-RU" sz="1600" dirty="0">
                <a:latin typeface="Times New Roman" pitchFamily="18" charset="0"/>
                <a:cs typeface="Times New Roman" pitchFamily="18" charset="0"/>
              </a:rPr>
              <a:t>Подъем и перемещение груза несколькими кранами разрешается только по ППР или ТК, разработанным специализированной организацией, отвечающей требованиям ФНП</a:t>
            </a:r>
          </a:p>
          <a:p>
            <a:pPr algn="ctr">
              <a:buClrTx/>
              <a:buFont typeface="Wingdings" pitchFamily="2" charset="2"/>
              <a:buChar char="ü"/>
            </a:pPr>
            <a:r>
              <a:rPr lang="ru-RU" sz="1600" dirty="0">
                <a:latin typeface="Times New Roman" pitchFamily="18" charset="0"/>
                <a:cs typeface="Times New Roman" pitchFamily="18" charset="0"/>
              </a:rPr>
              <a:t>Работа по перемещению груза несколькими кранами при отсутствии маркировки веса груза и схем </a:t>
            </a:r>
            <a:r>
              <a:rPr lang="ru-RU" sz="1600" dirty="0" err="1">
                <a:latin typeface="Times New Roman" pitchFamily="18" charset="0"/>
                <a:cs typeface="Times New Roman" pitchFamily="18" charset="0"/>
              </a:rPr>
              <a:t>строповки</a:t>
            </a:r>
            <a:r>
              <a:rPr lang="ru-RU" sz="1600" dirty="0">
                <a:latin typeface="Times New Roman" pitchFamily="18" charset="0"/>
                <a:cs typeface="Times New Roman" pitchFamily="18" charset="0"/>
              </a:rPr>
              <a:t>, производится под непосредственным руководством специалиста ОПО, осуществляющего эксплуатацию крана, ответственного за безопасное производство работ, при этом на него возлагается вся полнота ответственности и возможные риски, связанные с выполнением указанных операций</a:t>
            </a:r>
          </a:p>
          <a:p>
            <a:pPr algn="ctr">
              <a:buClrTx/>
              <a:buFont typeface="Wingdings" pitchFamily="2" charset="2"/>
              <a:buChar char="ü"/>
            </a:pPr>
            <a:r>
              <a:rPr lang="ru-RU" sz="1600" dirty="0">
                <a:latin typeface="Times New Roman" pitchFamily="18" charset="0"/>
                <a:cs typeface="Times New Roman" pitchFamily="18" charset="0"/>
              </a:rPr>
              <a:t>При совместной работе кранов на строительном объекте расстояние по горизонтали между ними, их стрелами, стрелой одного крана и перемещаемым грузом на стреле другого крана, а также перемещаемыми грузами должно быть не менее 5 м. Это же расстояние необходимо соблюдать при работе кранов различных типов, одновременно эксплуатируемых на строительной площадке. При наложении (в плане) зон обслуживания совместно работающих башенных кранов необходимо, чтобы их стрелы (и соответственно </a:t>
            </a:r>
            <a:r>
              <a:rPr lang="ru-RU" sz="1600" dirty="0" err="1">
                <a:latin typeface="Times New Roman" pitchFamily="18" charset="0"/>
                <a:cs typeface="Times New Roman" pitchFamily="18" charset="0"/>
              </a:rPr>
              <a:t>противовесные</a:t>
            </a:r>
            <a:r>
              <a:rPr lang="ru-RU" sz="1600" dirty="0">
                <a:latin typeface="Times New Roman" pitchFamily="18" charset="0"/>
                <a:cs typeface="Times New Roman" pitchFamily="18" charset="0"/>
              </a:rPr>
              <a:t> консоли) были на разных уровнях (однотипные краны должны иметь разное количество секций башни)</a:t>
            </a:r>
          </a:p>
          <a:p>
            <a:pPr algn="ctr">
              <a:buClrTx/>
              <a:buFont typeface="Wingdings" pitchFamily="2" charset="2"/>
              <a:buChar char="ü"/>
            </a:pPr>
            <a:r>
              <a:rPr lang="ru-RU" sz="1600" dirty="0">
                <a:latin typeface="Times New Roman" pitchFamily="18" charset="0"/>
                <a:cs typeface="Times New Roman" pitchFamily="18" charset="0"/>
              </a:rPr>
              <a:t>Разность уровней балочных (горизонтально расположенных) стрел или </a:t>
            </a:r>
            <a:r>
              <a:rPr lang="ru-RU" sz="1600" dirty="0" err="1">
                <a:latin typeface="Times New Roman" pitchFamily="18" charset="0"/>
                <a:cs typeface="Times New Roman" pitchFamily="18" charset="0"/>
              </a:rPr>
              <a:t>противовесных</a:t>
            </a:r>
            <a:r>
              <a:rPr lang="ru-RU" sz="1600" dirty="0">
                <a:latin typeface="Times New Roman" pitchFamily="18" charset="0"/>
                <a:cs typeface="Times New Roman" pitchFamily="18" charset="0"/>
              </a:rPr>
              <a:t> консолей, включая канаты подвески и грузовые канаты, должна быть не менее 1 м (по вертикали). Условия совместной безопасной работы башенных кранов с подъемными стрелами должны быть обязательно приведены в ППР</a:t>
            </a:r>
          </a:p>
        </p:txBody>
      </p:sp>
    </p:spTree>
    <p:extLst>
      <p:ext uri="{BB962C8B-B14F-4D97-AF65-F5344CB8AC3E}">
        <p14:creationId xmlns:p14="http://schemas.microsoft.com/office/powerpoint/2010/main" xmlns="" val="235235927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4034" y="1000108"/>
            <a:ext cx="8229600" cy="571488"/>
          </a:xfrm>
        </p:spPr>
        <p:txBody>
          <a:bodyPr>
            <a:normAutofit/>
          </a:bodyPr>
          <a:lstStyle/>
          <a:p>
            <a:pPr algn="ctr"/>
            <a:r>
              <a:rPr lang="ru-RU" sz="1800" b="1" dirty="0">
                <a:solidFill>
                  <a:schemeClr val="tx1"/>
                </a:solidFill>
                <a:latin typeface="Times New Roman" pitchFamily="18" charset="0"/>
                <a:cs typeface="Times New Roman" pitchFamily="18" charset="0"/>
              </a:rPr>
              <a:t>ТРЕБОВАНИЯ К СХЕМАМ СТРОПОВКИ</a:t>
            </a:r>
          </a:p>
        </p:txBody>
      </p:sp>
      <p:graphicFrame>
        <p:nvGraphicFramePr>
          <p:cNvPr id="4" name="Содержимое 3"/>
          <p:cNvGraphicFramePr>
            <a:graphicFrameLocks noGrp="1"/>
          </p:cNvGraphicFramePr>
          <p:nvPr>
            <p:ph idx="1"/>
          </p:nvPr>
        </p:nvGraphicFramePr>
        <p:xfrm>
          <a:off x="1881158" y="1500175"/>
          <a:ext cx="8229600" cy="49307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25791638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1800" b="1" dirty="0">
                <a:solidFill>
                  <a:schemeClr val="tx1"/>
                </a:solidFill>
                <a:latin typeface="Times New Roman" pitchFamily="18" charset="0"/>
                <a:cs typeface="Times New Roman" pitchFamily="18" charset="0"/>
              </a:rPr>
              <a:t>ПРИМЕР СХЕМЫ СТРОПОВКИ ГРУЗОВ</a:t>
            </a:r>
          </a:p>
        </p:txBody>
      </p:sp>
      <p:pic>
        <p:nvPicPr>
          <p:cNvPr id="1026" name="Picture 2"/>
          <p:cNvPicPr>
            <a:picLocks noGrp="1" noChangeAspect="1" noChangeArrowheads="1"/>
          </p:cNvPicPr>
          <p:nvPr>
            <p:ph idx="1"/>
          </p:nvPr>
        </p:nvPicPr>
        <p:blipFill>
          <a:blip r:embed="rId2"/>
          <a:srcRect/>
          <a:stretch>
            <a:fillRect/>
          </a:stretch>
        </p:blipFill>
        <p:spPr bwMode="auto">
          <a:xfrm>
            <a:off x="2666976" y="2500306"/>
            <a:ext cx="6431280" cy="3649980"/>
          </a:xfrm>
          <a:prstGeom prst="rect">
            <a:avLst/>
          </a:prstGeom>
          <a:noFill/>
          <a:ln w="9525">
            <a:noFill/>
            <a:miter lim="800000"/>
            <a:headEnd/>
            <a:tailEnd/>
          </a:ln>
          <a:effectLst/>
        </p:spPr>
      </p:pic>
    </p:spTree>
    <p:extLst>
      <p:ext uri="{BB962C8B-B14F-4D97-AF65-F5344CB8AC3E}">
        <p14:creationId xmlns:p14="http://schemas.microsoft.com/office/powerpoint/2010/main" xmlns="" val="230030353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4034" y="785794"/>
            <a:ext cx="8229600" cy="785818"/>
          </a:xfrm>
        </p:spPr>
        <p:txBody>
          <a:bodyPr>
            <a:normAutofit/>
          </a:bodyPr>
          <a:lstStyle/>
          <a:p>
            <a:pPr algn="ctr"/>
            <a:r>
              <a:rPr lang="ru-RU" sz="1800" b="1" dirty="0">
                <a:solidFill>
                  <a:schemeClr val="tx1"/>
                </a:solidFill>
                <a:latin typeface="Times New Roman" pitchFamily="18" charset="0"/>
                <a:cs typeface="Times New Roman" pitchFamily="18" charset="0"/>
              </a:rPr>
              <a:t>ПРАВИЛА СТРОПОВКИ ГРУЗОВ ИЗ ШТАБЕЛЕЙ</a:t>
            </a:r>
          </a:p>
        </p:txBody>
      </p:sp>
      <p:sp>
        <p:nvSpPr>
          <p:cNvPr id="3" name="Содержимое 2"/>
          <p:cNvSpPr>
            <a:spLocks noGrp="1"/>
          </p:cNvSpPr>
          <p:nvPr>
            <p:ph idx="1"/>
          </p:nvPr>
        </p:nvSpPr>
        <p:spPr>
          <a:xfrm>
            <a:off x="1981200" y="1500174"/>
            <a:ext cx="8229600" cy="5074362"/>
          </a:xfrm>
        </p:spPr>
        <p:txBody>
          <a:bodyPr>
            <a:normAutofit lnSpcReduction="10000"/>
          </a:bodyPr>
          <a:lstStyle/>
          <a:p>
            <a:pPr algn="ctr">
              <a:buNone/>
            </a:pPr>
            <a:r>
              <a:rPr lang="ru-RU" sz="1600" b="1" dirty="0" err="1">
                <a:latin typeface="Times New Roman" pitchFamily="18" charset="0"/>
                <a:cs typeface="Times New Roman" pitchFamily="18" charset="0"/>
              </a:rPr>
              <a:t>Строповку</a:t>
            </a:r>
            <a:r>
              <a:rPr lang="ru-RU" sz="1600" b="1" dirty="0">
                <a:latin typeface="Times New Roman" pitchFamily="18" charset="0"/>
                <a:cs typeface="Times New Roman" pitchFamily="18" charset="0"/>
              </a:rPr>
              <a:t> грузов из штабелей (металлопроката, труб, леса и т.п.) производить в следующей последовательности:</a:t>
            </a:r>
          </a:p>
          <a:p>
            <a:pPr algn="ctr">
              <a:buClrTx/>
              <a:buFont typeface="Wingdings" pitchFamily="2" charset="2"/>
              <a:buChar char="§"/>
            </a:pPr>
            <a:r>
              <a:rPr lang="ru-RU" sz="1600" dirty="0">
                <a:latin typeface="Times New Roman" pitchFamily="18" charset="0"/>
                <a:cs typeface="Times New Roman" pitchFamily="18" charset="0"/>
              </a:rPr>
              <a:t>на наиболее выступающий конец конструкции, находящейся в верхнем ряду, надевается петля кольцевого стропа, висящего на крюке двух- или </a:t>
            </a:r>
            <a:r>
              <a:rPr lang="ru-RU" sz="1600" dirty="0" err="1">
                <a:latin typeface="Times New Roman" pitchFamily="18" charset="0"/>
                <a:cs typeface="Times New Roman" pitchFamily="18" charset="0"/>
              </a:rPr>
              <a:t>четырехветвевого</a:t>
            </a:r>
            <a:r>
              <a:rPr lang="ru-RU" sz="1600" dirty="0">
                <a:latin typeface="Times New Roman" pitchFamily="18" charset="0"/>
                <a:cs typeface="Times New Roman" pitchFamily="18" charset="0"/>
              </a:rPr>
              <a:t> стропа;</a:t>
            </a:r>
          </a:p>
          <a:p>
            <a:pPr algn="ctr">
              <a:buClrTx/>
              <a:buFont typeface="Wingdings" pitchFamily="2" charset="2"/>
              <a:buChar char="§"/>
            </a:pPr>
            <a:r>
              <a:rPr lang="ru-RU" sz="1600" dirty="0">
                <a:latin typeface="Times New Roman" pitchFamily="18" charset="0"/>
                <a:cs typeface="Times New Roman" pitchFamily="18" charset="0"/>
              </a:rPr>
              <a:t>стропальщик отходит на безопасное расстояние и дает команду приподнять конец груза на высоту 0,4 -0,5 м;</a:t>
            </a:r>
          </a:p>
          <a:p>
            <a:pPr algn="ctr">
              <a:buClrTx/>
              <a:buFont typeface="Wingdings" pitchFamily="2" charset="2"/>
              <a:buChar char="§"/>
            </a:pPr>
            <a:r>
              <a:rPr lang="ru-RU" sz="1600" dirty="0">
                <a:latin typeface="Times New Roman" pitchFamily="18" charset="0"/>
                <a:cs typeface="Times New Roman" pitchFamily="18" charset="0"/>
              </a:rPr>
              <a:t>стропальщик подходит сбоку к приподнятому грузу и подводит под него деревянные подкладки сечением 100×100 мм на расстоянии 1/4 от его концов (при подъеме труб, бревен на подкладке должны быть упоры от раскатывания груза);</a:t>
            </a:r>
          </a:p>
          <a:p>
            <a:pPr algn="ctr">
              <a:buClrTx/>
              <a:buFont typeface="Wingdings" pitchFamily="2" charset="2"/>
              <a:buChar char="§"/>
            </a:pPr>
            <a:r>
              <a:rPr lang="ru-RU" sz="1600" dirty="0">
                <a:latin typeface="Times New Roman" pitchFamily="18" charset="0"/>
                <a:cs typeface="Times New Roman" pitchFamily="18" charset="0"/>
              </a:rPr>
              <a:t>стропальщик отходит на безопасное расстояние и дает команду опустить груз на подкладки и ослабить строп (под безопасным расстоянием понимается расстояние до мест, которые находятся за границей опасной зоны при соответствующей высоте подъема. Эти места не должны находиться в опасной зоне от строящегося здания;</a:t>
            </a:r>
          </a:p>
          <a:p>
            <a:pPr algn="ctr">
              <a:buClrTx/>
              <a:buFont typeface="Wingdings" pitchFamily="2" charset="2"/>
              <a:buChar char="§"/>
            </a:pPr>
            <a:r>
              <a:rPr lang="ru-RU" sz="1600" dirty="0">
                <a:latin typeface="Times New Roman" pitchFamily="18" charset="0"/>
                <a:cs typeface="Times New Roman" pitchFamily="18" charset="0"/>
              </a:rPr>
              <a:t>стропальщик подходит к грузу и с помощью металлического крюка (из проволоки диаметром 6 мм) подводит кольцевые стропы под груз на расстоянии 1/4 длины груза от его конца, затем снимает первый строп, а подведенные кольцевые стропы затягивает на "удавку" и надевает на крюки </a:t>
            </a:r>
            <a:r>
              <a:rPr lang="ru-RU" sz="1600" dirty="0" err="1">
                <a:latin typeface="Times New Roman" pitchFamily="18" charset="0"/>
                <a:cs typeface="Times New Roman" pitchFamily="18" charset="0"/>
              </a:rPr>
              <a:t>двух-или</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четырекветвевого</a:t>
            </a:r>
            <a:r>
              <a:rPr lang="ru-RU" sz="1600" dirty="0">
                <a:latin typeface="Times New Roman" pitchFamily="18" charset="0"/>
                <a:cs typeface="Times New Roman" pitchFamily="18" charset="0"/>
              </a:rPr>
              <a:t> стропа:</a:t>
            </a:r>
          </a:p>
          <a:p>
            <a:pPr algn="ctr">
              <a:buClrTx/>
              <a:buFont typeface="Wingdings" pitchFamily="2" charset="2"/>
              <a:buChar char="§"/>
            </a:pPr>
            <a:r>
              <a:rPr lang="ru-RU" sz="1600" dirty="0">
                <a:latin typeface="Times New Roman" pitchFamily="18" charset="0"/>
                <a:cs typeface="Times New Roman" pitchFamily="18" charset="0"/>
              </a:rPr>
              <a:t>стропальщик дает команду на подъем груза на высоту 20 - 30 см, убеждается в надежности </a:t>
            </a:r>
            <a:r>
              <a:rPr lang="ru-RU" sz="1600" dirty="0" err="1">
                <a:latin typeface="Times New Roman" pitchFamily="18" charset="0"/>
                <a:cs typeface="Times New Roman" pitchFamily="18" charset="0"/>
              </a:rPr>
              <a:t>строповки</a:t>
            </a:r>
            <a:r>
              <a:rPr lang="ru-RU" sz="1600" dirty="0">
                <a:latin typeface="Times New Roman" pitchFamily="18" charset="0"/>
                <a:cs typeface="Times New Roman" pitchFamily="18" charset="0"/>
              </a:rPr>
              <a:t> и подает команду на дальнейшее перемещение груза</a:t>
            </a:r>
            <a:endParaRPr lang="ru-RU" sz="1600" b="1" dirty="0">
              <a:latin typeface="Times New Roman" pitchFamily="18" charset="0"/>
              <a:cs typeface="Times New Roman" pitchFamily="18" charset="0"/>
            </a:endParaRPr>
          </a:p>
        </p:txBody>
      </p:sp>
    </p:spTree>
    <p:extLst>
      <p:ext uri="{BB962C8B-B14F-4D97-AF65-F5344CB8AC3E}">
        <p14:creationId xmlns:p14="http://schemas.microsoft.com/office/powerpoint/2010/main" xmlns="" val="2908764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a:t> Требования промышленной </a:t>
            </a:r>
            <a:r>
              <a:rPr lang="ru-RU" dirty="0" smtClean="0"/>
              <a:t>безопасности</a:t>
            </a:r>
            <a:endParaRPr lang="ru-RU" dirty="0"/>
          </a:p>
        </p:txBody>
      </p:sp>
      <p:sp>
        <p:nvSpPr>
          <p:cNvPr id="3" name="Объект 2"/>
          <p:cNvSpPr>
            <a:spLocks noGrp="1"/>
          </p:cNvSpPr>
          <p:nvPr>
            <p:ph idx="1"/>
          </p:nvPr>
        </p:nvSpPr>
        <p:spPr>
          <a:xfrm>
            <a:off x="437882" y="2057400"/>
            <a:ext cx="10577989" cy="4038600"/>
          </a:xfrm>
        </p:spPr>
        <p:txBody>
          <a:bodyPr>
            <a:noAutofit/>
          </a:bodyPr>
          <a:lstStyle/>
          <a:p>
            <a:r>
              <a:rPr lang="ru-RU" sz="1500" dirty="0"/>
              <a:t>1. </a:t>
            </a:r>
            <a:r>
              <a:rPr lang="ru-RU" sz="1500" dirty="0" smtClean="0"/>
              <a:t>Требования промышленной безопасности - условия, запреты, ограничения и другие обязательные требования, содержащиеся в настоящем Федеральном законе, других федеральных законах, принимаемых в соответствии с ними нормативных правовых актах Президента Российской Федерации, нормативных правовых актах Правительства Российской Федерации, а также федеральных нормах и правилах в области промышленной безопасности.</a:t>
            </a:r>
          </a:p>
          <a:p>
            <a:r>
              <a:rPr lang="ru-RU" sz="1500" dirty="0" smtClean="0"/>
              <a:t>2. Требования промышленной безопасности должны соответствовать нормам в области защиты населения и территорий от чрезвычайных ситуаций, санитарно-эпидемиологического благополучия населения, охраны окружающей среды, экологической безопасности, пожарной безопасности, охраны труда, строительства, а также обязательным требованиям, установленным в соответствии с законодательством Российской Федерации о техническом регулировании.</a:t>
            </a:r>
          </a:p>
          <a:p>
            <a:r>
              <a:rPr lang="ru-RU" sz="1500" dirty="0" smtClean="0"/>
              <a:t>3. В случае, если при проектировании, строительстве, эксплуатации, реконструкции, капитальном ремонте, консервации или ликвидации опасного производственного объекта требуется отступление от требований промышленной безопасности, установленных федеральными нормами и правилами в области промышленной безопасности, таких требований недостаточно и (или) они не установлены, лицом, осуществляющим подготовку проектной документации на строительство, реконструкцию опасного производственного объекта, могут быть установлены требования промышленной безопасности к его эксплуатации, капитальному ремонту, консервации и ликвидации в обосновании безопасности опасного производственного объекта</a:t>
            </a:r>
          </a:p>
        </p:txBody>
      </p:sp>
    </p:spTree>
    <p:extLst>
      <p:ext uri="{BB962C8B-B14F-4D97-AF65-F5344CB8AC3E}">
        <p14:creationId xmlns:p14="http://schemas.microsoft.com/office/powerpoint/2010/main" xmlns="" val="53007197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4034" y="1000108"/>
            <a:ext cx="8229600" cy="857240"/>
          </a:xfrm>
        </p:spPr>
        <p:txBody>
          <a:bodyPr>
            <a:normAutofit/>
          </a:bodyPr>
          <a:lstStyle/>
          <a:p>
            <a:pPr algn="ctr"/>
            <a:r>
              <a:rPr lang="ru-RU" sz="1800" b="1" dirty="0">
                <a:solidFill>
                  <a:schemeClr val="tx1"/>
                </a:solidFill>
                <a:latin typeface="Times New Roman" pitchFamily="18" charset="0"/>
                <a:cs typeface="Times New Roman" pitchFamily="18" charset="0"/>
              </a:rPr>
              <a:t>СТРОПОВКА МЕТАЛЛОПРОКАТА</a:t>
            </a:r>
          </a:p>
        </p:txBody>
      </p:sp>
      <p:pic>
        <p:nvPicPr>
          <p:cNvPr id="2050" name="Picture 2"/>
          <p:cNvPicPr>
            <a:picLocks noGrp="1" noChangeAspect="1" noChangeArrowheads="1"/>
          </p:cNvPicPr>
          <p:nvPr>
            <p:ph idx="1"/>
          </p:nvPr>
        </p:nvPicPr>
        <p:blipFill>
          <a:blip r:embed="rId2"/>
          <a:srcRect/>
          <a:stretch>
            <a:fillRect/>
          </a:stretch>
        </p:blipFill>
        <p:spPr bwMode="auto">
          <a:xfrm>
            <a:off x="2809852" y="1928802"/>
            <a:ext cx="6583680" cy="2735580"/>
          </a:xfrm>
          <a:prstGeom prst="rect">
            <a:avLst/>
          </a:prstGeom>
          <a:noFill/>
          <a:ln w="9525">
            <a:noFill/>
            <a:miter lim="800000"/>
            <a:headEnd/>
            <a:tailEnd/>
          </a:ln>
          <a:effectLst/>
        </p:spPr>
      </p:pic>
      <p:sp>
        <p:nvSpPr>
          <p:cNvPr id="5" name="TextBox 4"/>
          <p:cNvSpPr txBox="1"/>
          <p:nvPr/>
        </p:nvSpPr>
        <p:spPr>
          <a:xfrm>
            <a:off x="2166910" y="5143513"/>
            <a:ext cx="7858180" cy="584775"/>
          </a:xfrm>
          <a:prstGeom prst="rect">
            <a:avLst/>
          </a:prstGeom>
          <a:noFill/>
        </p:spPr>
        <p:txBody>
          <a:bodyPr wrap="square" rtlCol="0">
            <a:spAutoFit/>
          </a:bodyPr>
          <a:lstStyle/>
          <a:p>
            <a:pPr algn="ctr"/>
            <a:r>
              <a:rPr lang="ru-RU" sz="1600" dirty="0" err="1">
                <a:latin typeface="Times New Roman" pitchFamily="18" charset="0"/>
                <a:cs typeface="Times New Roman" pitchFamily="18" charset="0"/>
              </a:rPr>
              <a:t>Строповка</a:t>
            </a:r>
            <a:r>
              <a:rPr lang="ru-RU" sz="1600" dirty="0">
                <a:latin typeface="Times New Roman" pitchFamily="18" charset="0"/>
                <a:cs typeface="Times New Roman" pitchFamily="18" charset="0"/>
              </a:rPr>
              <a:t> металлопроката:</a:t>
            </a:r>
          </a:p>
          <a:p>
            <a:pPr algn="ctr"/>
            <a:r>
              <a:rPr lang="ru-RU" sz="1600" dirty="0">
                <a:latin typeface="Times New Roman" pitchFamily="18" charset="0"/>
                <a:cs typeface="Times New Roman" pitchFamily="18" charset="0"/>
              </a:rPr>
              <a:t> а - бухты проволоки, б - пакет двутавровых балок, в, г - пакеты листовой стали</a:t>
            </a:r>
          </a:p>
        </p:txBody>
      </p:sp>
    </p:spTree>
    <p:extLst>
      <p:ext uri="{BB962C8B-B14F-4D97-AF65-F5344CB8AC3E}">
        <p14:creationId xmlns:p14="http://schemas.microsoft.com/office/powerpoint/2010/main" xmlns="" val="288184457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4034" y="1000108"/>
            <a:ext cx="8229600" cy="785802"/>
          </a:xfrm>
        </p:spPr>
        <p:txBody>
          <a:bodyPr>
            <a:normAutofit/>
          </a:bodyPr>
          <a:lstStyle/>
          <a:p>
            <a:pPr algn="ctr"/>
            <a:r>
              <a:rPr lang="ru-RU" sz="1800" b="1" dirty="0">
                <a:solidFill>
                  <a:schemeClr val="tx1"/>
                </a:solidFill>
                <a:latin typeface="Times New Roman" pitchFamily="18" charset="0"/>
                <a:cs typeface="Times New Roman" pitchFamily="18" charset="0"/>
              </a:rPr>
              <a:t>СКЛАДИРОВАНИЕ МЕТАЛЛОПРОКАТА</a:t>
            </a:r>
          </a:p>
        </p:txBody>
      </p:sp>
      <p:pic>
        <p:nvPicPr>
          <p:cNvPr id="3074" name="Picture 2"/>
          <p:cNvPicPr>
            <a:picLocks noGrp="1" noChangeAspect="1" noChangeArrowheads="1"/>
          </p:cNvPicPr>
          <p:nvPr>
            <p:ph idx="1"/>
          </p:nvPr>
        </p:nvPicPr>
        <p:blipFill>
          <a:blip r:embed="rId2"/>
          <a:srcRect/>
          <a:stretch>
            <a:fillRect/>
          </a:stretch>
        </p:blipFill>
        <p:spPr bwMode="auto">
          <a:xfrm>
            <a:off x="2666976" y="1928802"/>
            <a:ext cx="6627496" cy="2714644"/>
          </a:xfrm>
          <a:prstGeom prst="rect">
            <a:avLst/>
          </a:prstGeom>
          <a:noFill/>
          <a:ln w="9525">
            <a:noFill/>
            <a:miter lim="800000"/>
            <a:headEnd/>
            <a:tailEnd/>
          </a:ln>
          <a:effectLst/>
        </p:spPr>
      </p:pic>
      <p:sp>
        <p:nvSpPr>
          <p:cNvPr id="5" name="TextBox 4"/>
          <p:cNvSpPr txBox="1"/>
          <p:nvPr/>
        </p:nvSpPr>
        <p:spPr>
          <a:xfrm>
            <a:off x="2381224" y="4857760"/>
            <a:ext cx="7500990" cy="1077218"/>
          </a:xfrm>
          <a:prstGeom prst="rect">
            <a:avLst/>
          </a:prstGeom>
          <a:noFill/>
        </p:spPr>
        <p:txBody>
          <a:bodyPr wrap="square" rtlCol="0">
            <a:spAutoFit/>
          </a:bodyPr>
          <a:lstStyle/>
          <a:p>
            <a:pPr algn="ctr"/>
            <a:r>
              <a:rPr lang="ru-RU" sz="1600" dirty="0">
                <a:latin typeface="Times New Roman" pitchFamily="18" charset="0"/>
                <a:cs typeface="Times New Roman" pitchFamily="18" charset="0"/>
              </a:rPr>
              <a:t>Складирование металлопроката:</a:t>
            </a:r>
          </a:p>
          <a:p>
            <a:pPr algn="ctr"/>
            <a:r>
              <a:rPr lang="ru-RU" sz="1600" dirty="0">
                <a:latin typeface="Times New Roman" pitchFamily="18" charset="0"/>
                <a:cs typeface="Times New Roman" pitchFamily="18" charset="0"/>
              </a:rPr>
              <a:t>а - профилированного листа, б – швеллера</a:t>
            </a:r>
          </a:p>
          <a:p>
            <a:pPr algn="ctr"/>
            <a:endParaRPr lang="ru-RU" sz="1600" dirty="0">
              <a:latin typeface="Times New Roman" pitchFamily="18" charset="0"/>
              <a:cs typeface="Times New Roman" pitchFamily="18" charset="0"/>
            </a:endParaRPr>
          </a:p>
          <a:p>
            <a:pPr algn="ctr"/>
            <a:r>
              <a:rPr lang="ru-RU" sz="1600" b="1" dirty="0">
                <a:latin typeface="Times New Roman" pitchFamily="18" charset="0"/>
                <a:cs typeface="Times New Roman" pitchFamily="18" charset="0"/>
              </a:rPr>
              <a:t>Расстояние между штабелями - не менее одного метра</a:t>
            </a:r>
          </a:p>
        </p:txBody>
      </p:sp>
      <p:pic>
        <p:nvPicPr>
          <p:cNvPr id="6" name="Рисунок 5" descr="50df0d16dba0c.jpg"/>
          <p:cNvPicPr>
            <a:picLocks noChangeAspect="1"/>
          </p:cNvPicPr>
          <p:nvPr/>
        </p:nvPicPr>
        <p:blipFill>
          <a:blip r:embed="rId3" cstate="print"/>
          <a:stretch>
            <a:fillRect/>
          </a:stretch>
        </p:blipFill>
        <p:spPr>
          <a:xfrm>
            <a:off x="2809852" y="5357826"/>
            <a:ext cx="828668" cy="828668"/>
          </a:xfrm>
          <a:prstGeom prst="rect">
            <a:avLst/>
          </a:prstGeom>
        </p:spPr>
      </p:pic>
    </p:spTree>
    <p:extLst>
      <p:ext uri="{BB962C8B-B14F-4D97-AF65-F5344CB8AC3E}">
        <p14:creationId xmlns:p14="http://schemas.microsoft.com/office/powerpoint/2010/main" xmlns="" val="180954829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1143000"/>
            <a:ext cx="8229600" cy="714364"/>
          </a:xfrm>
        </p:spPr>
        <p:txBody>
          <a:bodyPr>
            <a:normAutofit/>
          </a:bodyPr>
          <a:lstStyle/>
          <a:p>
            <a:pPr algn="ctr"/>
            <a:r>
              <a:rPr lang="ru-RU" sz="1800" b="1" dirty="0">
                <a:solidFill>
                  <a:schemeClr val="tx1"/>
                </a:solidFill>
                <a:latin typeface="Times New Roman" pitchFamily="18" charset="0"/>
                <a:cs typeface="Times New Roman" pitchFamily="18" charset="0"/>
              </a:rPr>
              <a:t>СКЛАДИРОВАНИЕ МЕТАЛЛОПРОКАТА</a:t>
            </a:r>
            <a:endParaRPr lang="ru-RU" sz="1800" dirty="0">
              <a:latin typeface="Times New Roman" pitchFamily="18" charset="0"/>
              <a:cs typeface="Times New Roman" pitchFamily="18" charset="0"/>
            </a:endParaRPr>
          </a:p>
        </p:txBody>
      </p:sp>
      <p:pic>
        <p:nvPicPr>
          <p:cNvPr id="4098" name="Picture 2"/>
          <p:cNvPicPr>
            <a:picLocks noGrp="1" noChangeAspect="1" noChangeArrowheads="1"/>
          </p:cNvPicPr>
          <p:nvPr>
            <p:ph idx="1"/>
          </p:nvPr>
        </p:nvPicPr>
        <p:blipFill>
          <a:blip r:embed="rId2"/>
          <a:srcRect/>
          <a:stretch>
            <a:fillRect/>
          </a:stretch>
        </p:blipFill>
        <p:spPr bwMode="auto">
          <a:xfrm>
            <a:off x="2666976" y="1928802"/>
            <a:ext cx="6810376" cy="2928958"/>
          </a:xfrm>
          <a:prstGeom prst="rect">
            <a:avLst/>
          </a:prstGeom>
          <a:noFill/>
          <a:ln w="9525">
            <a:noFill/>
            <a:miter lim="800000"/>
            <a:headEnd/>
            <a:tailEnd/>
          </a:ln>
          <a:effectLst/>
        </p:spPr>
      </p:pic>
      <p:sp>
        <p:nvSpPr>
          <p:cNvPr id="5" name="TextBox 4"/>
          <p:cNvSpPr txBox="1"/>
          <p:nvPr/>
        </p:nvSpPr>
        <p:spPr>
          <a:xfrm>
            <a:off x="2238348" y="5143512"/>
            <a:ext cx="7929618" cy="1077218"/>
          </a:xfrm>
          <a:prstGeom prst="rect">
            <a:avLst/>
          </a:prstGeom>
          <a:noFill/>
        </p:spPr>
        <p:txBody>
          <a:bodyPr wrap="square" rtlCol="0">
            <a:spAutoFit/>
          </a:bodyPr>
          <a:lstStyle/>
          <a:p>
            <a:pPr algn="ctr"/>
            <a:r>
              <a:rPr lang="ru-RU" sz="1600" dirty="0">
                <a:latin typeface="Times New Roman" pitchFamily="18" charset="0"/>
                <a:cs typeface="Times New Roman" pitchFamily="18" charset="0"/>
              </a:rPr>
              <a:t>Складирование металлопроката:</a:t>
            </a:r>
          </a:p>
          <a:p>
            <a:pPr algn="ctr"/>
            <a:r>
              <a:rPr lang="ru-RU" sz="1600" dirty="0">
                <a:latin typeface="Times New Roman" pitchFamily="18" charset="0"/>
                <a:cs typeface="Times New Roman" pitchFamily="18" charset="0"/>
              </a:rPr>
              <a:t>а - мелкосортного металла в стеллажи, б - металлического листа в стеллажи</a:t>
            </a:r>
          </a:p>
          <a:p>
            <a:pPr algn="ctr"/>
            <a:endParaRPr lang="ru-RU" sz="1600" dirty="0">
              <a:latin typeface="Times New Roman" pitchFamily="18" charset="0"/>
              <a:cs typeface="Times New Roman" pitchFamily="18" charset="0"/>
            </a:endParaRPr>
          </a:p>
          <a:p>
            <a:pPr algn="ctr"/>
            <a:r>
              <a:rPr lang="ru-RU" sz="1600" b="1" dirty="0">
                <a:latin typeface="Times New Roman" pitchFamily="18" charset="0"/>
                <a:cs typeface="Times New Roman" pitchFamily="18" charset="0"/>
              </a:rPr>
              <a:t>Расстояние между штабелями - не менее одного метра</a:t>
            </a:r>
          </a:p>
        </p:txBody>
      </p:sp>
      <p:pic>
        <p:nvPicPr>
          <p:cNvPr id="6" name="Рисунок 5" descr="50df0d16dba0c.jpg"/>
          <p:cNvPicPr>
            <a:picLocks noChangeAspect="1"/>
          </p:cNvPicPr>
          <p:nvPr/>
        </p:nvPicPr>
        <p:blipFill>
          <a:blip r:embed="rId3" cstate="print"/>
          <a:stretch>
            <a:fillRect/>
          </a:stretch>
        </p:blipFill>
        <p:spPr>
          <a:xfrm>
            <a:off x="3095604" y="5857892"/>
            <a:ext cx="642942" cy="542916"/>
          </a:xfrm>
          <a:prstGeom prst="rect">
            <a:avLst/>
          </a:prstGeom>
        </p:spPr>
      </p:pic>
    </p:spTree>
    <p:extLst>
      <p:ext uri="{BB962C8B-B14F-4D97-AF65-F5344CB8AC3E}">
        <p14:creationId xmlns:p14="http://schemas.microsoft.com/office/powerpoint/2010/main" xmlns="" val="341128661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1143000"/>
            <a:ext cx="8229600" cy="857240"/>
          </a:xfrm>
        </p:spPr>
        <p:txBody>
          <a:bodyPr>
            <a:normAutofit/>
          </a:bodyPr>
          <a:lstStyle/>
          <a:p>
            <a:pPr algn="ctr"/>
            <a:r>
              <a:rPr lang="ru-RU" sz="1800" b="1" dirty="0">
                <a:solidFill>
                  <a:schemeClr val="tx1"/>
                </a:solidFill>
                <a:latin typeface="Times New Roman" pitchFamily="18" charset="0"/>
                <a:cs typeface="Times New Roman" pitchFamily="18" charset="0"/>
              </a:rPr>
              <a:t>СКЛАДИРОВАНИЕ МЕТАЛЛОПРОКАТА</a:t>
            </a:r>
            <a:endParaRPr lang="ru-RU" sz="1800" dirty="0"/>
          </a:p>
        </p:txBody>
      </p:sp>
      <p:pic>
        <p:nvPicPr>
          <p:cNvPr id="5122" name="Picture 2"/>
          <p:cNvPicPr>
            <a:picLocks noGrp="1" noChangeAspect="1" noChangeArrowheads="1"/>
          </p:cNvPicPr>
          <p:nvPr>
            <p:ph idx="1"/>
          </p:nvPr>
        </p:nvPicPr>
        <p:blipFill>
          <a:blip r:embed="rId2"/>
          <a:srcRect/>
          <a:stretch>
            <a:fillRect/>
          </a:stretch>
        </p:blipFill>
        <p:spPr bwMode="auto">
          <a:xfrm>
            <a:off x="2381224" y="2071678"/>
            <a:ext cx="7286676" cy="2834640"/>
          </a:xfrm>
          <a:prstGeom prst="rect">
            <a:avLst/>
          </a:prstGeom>
          <a:noFill/>
          <a:ln w="9525">
            <a:noFill/>
            <a:miter lim="800000"/>
            <a:headEnd/>
            <a:tailEnd/>
          </a:ln>
          <a:effectLst/>
        </p:spPr>
      </p:pic>
      <p:sp>
        <p:nvSpPr>
          <p:cNvPr id="5" name="TextBox 4"/>
          <p:cNvSpPr txBox="1"/>
          <p:nvPr/>
        </p:nvSpPr>
        <p:spPr>
          <a:xfrm>
            <a:off x="2524100" y="5072075"/>
            <a:ext cx="7143800" cy="1323439"/>
          </a:xfrm>
          <a:prstGeom prst="rect">
            <a:avLst/>
          </a:prstGeom>
          <a:noFill/>
        </p:spPr>
        <p:txBody>
          <a:bodyPr wrap="square" rtlCol="0">
            <a:spAutoFit/>
          </a:bodyPr>
          <a:lstStyle/>
          <a:p>
            <a:pPr algn="ctr"/>
            <a:r>
              <a:rPr lang="ru-RU" sz="1600" dirty="0">
                <a:latin typeface="Times New Roman" pitchFamily="18" charset="0"/>
                <a:cs typeface="Times New Roman" pitchFamily="18" charset="0"/>
              </a:rPr>
              <a:t>Складирование металлопроката:</a:t>
            </a:r>
          </a:p>
          <a:p>
            <a:pPr algn="ctr"/>
            <a:r>
              <a:rPr lang="ru-RU" sz="1600" dirty="0">
                <a:latin typeface="Times New Roman" pitchFamily="18" charset="0"/>
                <a:cs typeface="Times New Roman" pitchFamily="18" charset="0"/>
              </a:rPr>
              <a:t>а - арматурной сетки в штабели, б - труб малого диаметра (57.. 133 мм); </a:t>
            </a:r>
          </a:p>
          <a:p>
            <a:pPr algn="ctr"/>
            <a:r>
              <a:rPr lang="ru-RU" sz="1600" dirty="0">
                <a:latin typeface="Times New Roman" pitchFamily="18" charset="0"/>
                <a:cs typeface="Times New Roman" pitchFamily="18" charset="0"/>
              </a:rPr>
              <a:t>1 - деревянный настил</a:t>
            </a:r>
          </a:p>
          <a:p>
            <a:pPr algn="ctr"/>
            <a:endParaRPr lang="ru-RU" sz="1600" dirty="0">
              <a:latin typeface="Times New Roman" pitchFamily="18" charset="0"/>
              <a:cs typeface="Times New Roman" pitchFamily="18" charset="0"/>
            </a:endParaRPr>
          </a:p>
          <a:p>
            <a:pPr algn="ctr"/>
            <a:r>
              <a:rPr lang="ru-RU" sz="1600" b="1" dirty="0">
                <a:latin typeface="Times New Roman" pitchFamily="18" charset="0"/>
                <a:cs typeface="Times New Roman" pitchFamily="18" charset="0"/>
              </a:rPr>
              <a:t>Расстояние между штабелями - не менее одного метра</a:t>
            </a:r>
          </a:p>
        </p:txBody>
      </p:sp>
      <p:pic>
        <p:nvPicPr>
          <p:cNvPr id="6" name="Рисунок 5" descr="50df0d16dba0c.jpg"/>
          <p:cNvPicPr>
            <a:picLocks noChangeAspect="1"/>
          </p:cNvPicPr>
          <p:nvPr/>
        </p:nvPicPr>
        <p:blipFill>
          <a:blip r:embed="rId3" cstate="print"/>
          <a:stretch>
            <a:fillRect/>
          </a:stretch>
        </p:blipFill>
        <p:spPr>
          <a:xfrm>
            <a:off x="2881290" y="6000768"/>
            <a:ext cx="685792" cy="614354"/>
          </a:xfrm>
          <a:prstGeom prst="rect">
            <a:avLst/>
          </a:prstGeom>
        </p:spPr>
      </p:pic>
    </p:spTree>
    <p:extLst>
      <p:ext uri="{BB962C8B-B14F-4D97-AF65-F5344CB8AC3E}">
        <p14:creationId xmlns:p14="http://schemas.microsoft.com/office/powerpoint/2010/main" xmlns="" val="113231069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1143000"/>
            <a:ext cx="8229600" cy="785802"/>
          </a:xfrm>
        </p:spPr>
        <p:txBody>
          <a:bodyPr>
            <a:normAutofit/>
          </a:bodyPr>
          <a:lstStyle/>
          <a:p>
            <a:pPr algn="ctr"/>
            <a:r>
              <a:rPr lang="ru-RU" sz="1800" b="1" dirty="0">
                <a:solidFill>
                  <a:schemeClr val="tx1"/>
                </a:solidFill>
                <a:latin typeface="Times New Roman" pitchFamily="18" charset="0"/>
                <a:cs typeface="Times New Roman" pitchFamily="18" charset="0"/>
              </a:rPr>
              <a:t>СТРОПОВКА И СКЛАДИРОВАНИЕ ЛЕСОМАТЕРИАЛОВ</a:t>
            </a:r>
          </a:p>
        </p:txBody>
      </p:sp>
      <p:pic>
        <p:nvPicPr>
          <p:cNvPr id="6146" name="Picture 2"/>
          <p:cNvPicPr>
            <a:picLocks noGrp="1" noChangeAspect="1" noChangeArrowheads="1"/>
          </p:cNvPicPr>
          <p:nvPr>
            <p:ph idx="1"/>
          </p:nvPr>
        </p:nvPicPr>
        <p:blipFill>
          <a:blip r:embed="rId2"/>
          <a:srcRect/>
          <a:stretch>
            <a:fillRect/>
          </a:stretch>
        </p:blipFill>
        <p:spPr bwMode="auto">
          <a:xfrm>
            <a:off x="2595538" y="2000240"/>
            <a:ext cx="6667500" cy="3268980"/>
          </a:xfrm>
          <a:prstGeom prst="rect">
            <a:avLst/>
          </a:prstGeom>
          <a:noFill/>
          <a:ln w="9525">
            <a:noFill/>
            <a:miter lim="800000"/>
            <a:headEnd/>
            <a:tailEnd/>
          </a:ln>
          <a:effectLst/>
        </p:spPr>
      </p:pic>
      <p:sp>
        <p:nvSpPr>
          <p:cNvPr id="5" name="TextBox 4"/>
          <p:cNvSpPr txBox="1"/>
          <p:nvPr/>
        </p:nvSpPr>
        <p:spPr>
          <a:xfrm>
            <a:off x="2238348" y="5429265"/>
            <a:ext cx="7643866" cy="830997"/>
          </a:xfrm>
          <a:prstGeom prst="rect">
            <a:avLst/>
          </a:prstGeom>
          <a:noFill/>
        </p:spPr>
        <p:txBody>
          <a:bodyPr wrap="square" rtlCol="0">
            <a:spAutoFit/>
          </a:bodyPr>
          <a:lstStyle/>
          <a:p>
            <a:pPr algn="ctr"/>
            <a:r>
              <a:rPr lang="ru-RU" sz="1600" dirty="0" err="1">
                <a:latin typeface="Times New Roman" pitchFamily="18" charset="0"/>
                <a:cs typeface="Times New Roman" pitchFamily="18" charset="0"/>
              </a:rPr>
              <a:t>Строповка</a:t>
            </a:r>
            <a:r>
              <a:rPr lang="ru-RU" sz="1600" dirty="0">
                <a:latin typeface="Times New Roman" pitchFamily="18" charset="0"/>
                <a:cs typeface="Times New Roman" pitchFamily="18" charset="0"/>
              </a:rPr>
              <a:t> лесоматериалов с помощью траверс:</a:t>
            </a:r>
          </a:p>
          <a:p>
            <a:pPr algn="ctr"/>
            <a:r>
              <a:rPr lang="ru-RU" sz="1600" dirty="0">
                <a:latin typeface="Times New Roman" pitchFamily="18" charset="0"/>
                <a:cs typeface="Times New Roman" pitchFamily="18" charset="0"/>
              </a:rPr>
              <a:t> а - для длинномерных лесоматериалов; 	б - для короткомерных лесоматериалов; </a:t>
            </a:r>
          </a:p>
          <a:p>
            <a:pPr algn="ctr"/>
            <a:r>
              <a:rPr lang="ru-RU" sz="1600" dirty="0">
                <a:latin typeface="Times New Roman" pitchFamily="18" charset="0"/>
                <a:cs typeface="Times New Roman" pitchFamily="18" charset="0"/>
              </a:rPr>
              <a:t>в - для штабелей пиломатериалов</a:t>
            </a:r>
          </a:p>
        </p:txBody>
      </p:sp>
    </p:spTree>
    <p:extLst>
      <p:ext uri="{BB962C8B-B14F-4D97-AF65-F5344CB8AC3E}">
        <p14:creationId xmlns:p14="http://schemas.microsoft.com/office/powerpoint/2010/main" xmlns="" val="307064592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1143000"/>
            <a:ext cx="8229600" cy="785802"/>
          </a:xfrm>
        </p:spPr>
        <p:txBody>
          <a:bodyPr>
            <a:normAutofit/>
          </a:bodyPr>
          <a:lstStyle/>
          <a:p>
            <a:pPr algn="ctr"/>
            <a:r>
              <a:rPr lang="ru-RU" sz="1800" b="1" dirty="0">
                <a:solidFill>
                  <a:schemeClr val="tx1"/>
                </a:solidFill>
                <a:latin typeface="Times New Roman" pitchFamily="18" charset="0"/>
                <a:cs typeface="Times New Roman" pitchFamily="18" charset="0"/>
              </a:rPr>
              <a:t>СТРОПОВКА И СКЛАДИРОВАНИЕ ЛЕСОМАТЕРИАЛОВ</a:t>
            </a:r>
            <a:endParaRPr lang="ru-RU" sz="1800" dirty="0"/>
          </a:p>
        </p:txBody>
      </p:sp>
      <p:pic>
        <p:nvPicPr>
          <p:cNvPr id="7170" name="Picture 2"/>
          <p:cNvPicPr>
            <a:picLocks noGrp="1" noChangeAspect="1" noChangeArrowheads="1"/>
          </p:cNvPicPr>
          <p:nvPr>
            <p:ph idx="1"/>
          </p:nvPr>
        </p:nvPicPr>
        <p:blipFill>
          <a:blip r:embed="rId2"/>
          <a:srcRect/>
          <a:stretch>
            <a:fillRect/>
          </a:stretch>
        </p:blipFill>
        <p:spPr bwMode="auto">
          <a:xfrm>
            <a:off x="2309786" y="1785926"/>
            <a:ext cx="7429552" cy="2857500"/>
          </a:xfrm>
          <a:prstGeom prst="rect">
            <a:avLst/>
          </a:prstGeom>
          <a:noFill/>
          <a:ln w="9525">
            <a:noFill/>
            <a:miter lim="800000"/>
            <a:headEnd/>
            <a:tailEnd/>
          </a:ln>
          <a:effectLst/>
        </p:spPr>
      </p:pic>
      <p:sp>
        <p:nvSpPr>
          <p:cNvPr id="5" name="TextBox 4"/>
          <p:cNvSpPr txBox="1"/>
          <p:nvPr/>
        </p:nvSpPr>
        <p:spPr>
          <a:xfrm>
            <a:off x="2452662" y="4786323"/>
            <a:ext cx="7286676" cy="830997"/>
          </a:xfrm>
          <a:prstGeom prst="rect">
            <a:avLst/>
          </a:prstGeom>
          <a:noFill/>
        </p:spPr>
        <p:txBody>
          <a:bodyPr wrap="square" rtlCol="0">
            <a:spAutoFit/>
          </a:bodyPr>
          <a:lstStyle/>
          <a:p>
            <a:pPr algn="ctr"/>
            <a:r>
              <a:rPr lang="ru-RU" sz="1600" dirty="0">
                <a:latin typeface="Times New Roman" pitchFamily="18" charset="0"/>
                <a:cs typeface="Times New Roman" pitchFamily="18" charset="0"/>
              </a:rPr>
              <a:t>Складирование лесоматериалов:</a:t>
            </a:r>
          </a:p>
          <a:p>
            <a:pPr algn="ctr"/>
            <a:r>
              <a:rPr lang="ru-RU" sz="1600" dirty="0">
                <a:latin typeface="Times New Roman" pitchFamily="18" charset="0"/>
                <a:cs typeface="Times New Roman" pitchFamily="18" charset="0"/>
              </a:rPr>
              <a:t> а - круглый лес, б - укладка пиломатериалов в клетки; </a:t>
            </a:r>
          </a:p>
          <a:p>
            <a:pPr algn="ctr"/>
            <a:r>
              <a:rPr lang="ru-RU" sz="1600" dirty="0">
                <a:latin typeface="Times New Roman" pitchFamily="18" charset="0"/>
                <a:cs typeface="Times New Roman" pitchFamily="18" charset="0"/>
              </a:rPr>
              <a:t>1 - упор; В - длина подкладки, </a:t>
            </a:r>
            <a:r>
              <a:rPr lang="en-US" sz="1600" dirty="0">
                <a:latin typeface="Times New Roman" pitchFamily="18" charset="0"/>
                <a:cs typeface="Times New Roman" pitchFamily="18" charset="0"/>
              </a:rPr>
              <a:t>L </a:t>
            </a:r>
            <a:r>
              <a:rPr lang="ru-RU" sz="1600" dirty="0">
                <a:latin typeface="Times New Roman" pitchFamily="18" charset="0"/>
                <a:cs typeface="Times New Roman" pitchFamily="18" charset="0"/>
              </a:rPr>
              <a:t>- длина пиломатериала</a:t>
            </a:r>
          </a:p>
        </p:txBody>
      </p:sp>
    </p:spTree>
    <p:extLst>
      <p:ext uri="{BB962C8B-B14F-4D97-AF65-F5344CB8AC3E}">
        <p14:creationId xmlns:p14="http://schemas.microsoft.com/office/powerpoint/2010/main" xmlns="" val="87345983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1143000"/>
            <a:ext cx="8229600" cy="785802"/>
          </a:xfrm>
        </p:spPr>
        <p:txBody>
          <a:bodyPr>
            <a:normAutofit/>
          </a:bodyPr>
          <a:lstStyle/>
          <a:p>
            <a:pPr algn="ctr"/>
            <a:r>
              <a:rPr lang="ru-RU" sz="1800" b="1" dirty="0">
                <a:solidFill>
                  <a:schemeClr val="tx1"/>
                </a:solidFill>
                <a:latin typeface="Times New Roman" pitchFamily="18" charset="0"/>
                <a:cs typeface="Times New Roman" pitchFamily="18" charset="0"/>
              </a:rPr>
              <a:t>СТРОПОВКА И СКЛАДИРОВАНИЕ ЛЕСОМАТЕРИАЛОВ</a:t>
            </a:r>
            <a:endParaRPr lang="ru-RU" sz="1800" dirty="0"/>
          </a:p>
        </p:txBody>
      </p:sp>
      <p:pic>
        <p:nvPicPr>
          <p:cNvPr id="8195" name="Picture 3"/>
          <p:cNvPicPr>
            <a:picLocks noGrp="1" noChangeAspect="1" noChangeArrowheads="1"/>
          </p:cNvPicPr>
          <p:nvPr>
            <p:ph idx="1"/>
          </p:nvPr>
        </p:nvPicPr>
        <p:blipFill>
          <a:blip r:embed="rId2"/>
          <a:srcRect/>
          <a:stretch>
            <a:fillRect/>
          </a:stretch>
        </p:blipFill>
        <p:spPr bwMode="auto">
          <a:xfrm>
            <a:off x="2666976" y="1785926"/>
            <a:ext cx="6598920" cy="3101340"/>
          </a:xfrm>
          <a:prstGeom prst="rect">
            <a:avLst/>
          </a:prstGeom>
          <a:noFill/>
          <a:ln w="9525">
            <a:noFill/>
            <a:miter lim="800000"/>
            <a:headEnd/>
            <a:tailEnd/>
          </a:ln>
          <a:effectLst/>
        </p:spPr>
      </p:pic>
      <p:sp>
        <p:nvSpPr>
          <p:cNvPr id="6" name="TextBox 5"/>
          <p:cNvSpPr txBox="1"/>
          <p:nvPr/>
        </p:nvSpPr>
        <p:spPr>
          <a:xfrm>
            <a:off x="2524100" y="5072075"/>
            <a:ext cx="7215238" cy="830997"/>
          </a:xfrm>
          <a:prstGeom prst="rect">
            <a:avLst/>
          </a:prstGeom>
          <a:noFill/>
        </p:spPr>
        <p:txBody>
          <a:bodyPr wrap="square" rtlCol="0">
            <a:spAutoFit/>
          </a:bodyPr>
          <a:lstStyle/>
          <a:p>
            <a:pPr algn="ctr"/>
            <a:r>
              <a:rPr lang="ru-RU" sz="1600" dirty="0">
                <a:latin typeface="Times New Roman" pitchFamily="18" charset="0"/>
                <a:cs typeface="Times New Roman" pitchFamily="18" charset="0"/>
              </a:rPr>
              <a:t>Складирование лесоматериалов:</a:t>
            </a:r>
          </a:p>
          <a:p>
            <a:pPr algn="ctr"/>
            <a:r>
              <a:rPr lang="ru-RU" sz="1600" dirty="0">
                <a:latin typeface="Times New Roman" pitchFamily="18" charset="0"/>
                <a:cs typeface="Times New Roman" pitchFamily="18" charset="0"/>
              </a:rPr>
              <a:t> а - рядная укладка пиломатериалов; б - сухой брус, шпалы при ручной укладке, В - длина подкладки, </a:t>
            </a:r>
            <a:r>
              <a:rPr lang="en-US" sz="1600" dirty="0">
                <a:latin typeface="Times New Roman" pitchFamily="18" charset="0"/>
                <a:cs typeface="Times New Roman" pitchFamily="18" charset="0"/>
              </a:rPr>
              <a:t>L </a:t>
            </a:r>
            <a:r>
              <a:rPr lang="ru-RU" sz="1600" dirty="0">
                <a:latin typeface="Times New Roman" pitchFamily="18" charset="0"/>
                <a:cs typeface="Times New Roman" pitchFamily="18" charset="0"/>
              </a:rPr>
              <a:t>- длина пиломатериала</a:t>
            </a:r>
          </a:p>
        </p:txBody>
      </p:sp>
    </p:spTree>
    <p:extLst>
      <p:ext uri="{BB962C8B-B14F-4D97-AF65-F5344CB8AC3E}">
        <p14:creationId xmlns:p14="http://schemas.microsoft.com/office/powerpoint/2010/main" xmlns="" val="358616770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4034" y="928670"/>
            <a:ext cx="8229600" cy="785802"/>
          </a:xfrm>
        </p:spPr>
        <p:txBody>
          <a:bodyPr>
            <a:normAutofit/>
          </a:bodyPr>
          <a:lstStyle/>
          <a:p>
            <a:pPr algn="ctr"/>
            <a:r>
              <a:rPr lang="ru-RU" sz="1800" b="1" dirty="0">
                <a:solidFill>
                  <a:schemeClr val="tx1"/>
                </a:solidFill>
                <a:latin typeface="Times New Roman" pitchFamily="18" charset="0"/>
                <a:cs typeface="Times New Roman" pitchFamily="18" charset="0"/>
              </a:rPr>
              <a:t>СТРОПОВКА РАЗЛИЧНОГО ОБОРУДОВАНИЯ</a:t>
            </a:r>
          </a:p>
        </p:txBody>
      </p:sp>
      <p:pic>
        <p:nvPicPr>
          <p:cNvPr id="9218" name="Picture 2"/>
          <p:cNvPicPr>
            <a:picLocks noGrp="1" noChangeAspect="1" noChangeArrowheads="1"/>
          </p:cNvPicPr>
          <p:nvPr>
            <p:ph idx="1"/>
          </p:nvPr>
        </p:nvPicPr>
        <p:blipFill>
          <a:blip r:embed="rId2"/>
          <a:srcRect/>
          <a:stretch>
            <a:fillRect/>
          </a:stretch>
        </p:blipFill>
        <p:spPr bwMode="auto">
          <a:xfrm>
            <a:off x="1881158" y="1643050"/>
            <a:ext cx="6663692" cy="3658554"/>
          </a:xfrm>
          <a:prstGeom prst="rect">
            <a:avLst/>
          </a:prstGeom>
          <a:noFill/>
          <a:ln w="9525">
            <a:noFill/>
            <a:miter lim="800000"/>
            <a:headEnd/>
            <a:tailEnd/>
          </a:ln>
          <a:effectLst/>
        </p:spPr>
      </p:pic>
      <p:sp>
        <p:nvSpPr>
          <p:cNvPr id="5" name="TextBox 4"/>
          <p:cNvSpPr txBox="1"/>
          <p:nvPr/>
        </p:nvSpPr>
        <p:spPr>
          <a:xfrm>
            <a:off x="8167702" y="2500306"/>
            <a:ext cx="2000264" cy="338554"/>
          </a:xfrm>
          <a:prstGeom prst="rect">
            <a:avLst/>
          </a:prstGeom>
          <a:noFill/>
        </p:spPr>
        <p:txBody>
          <a:bodyPr wrap="square" rtlCol="0">
            <a:spAutoFit/>
          </a:bodyPr>
          <a:lstStyle/>
          <a:p>
            <a:r>
              <a:rPr lang="ru-RU" sz="1600" dirty="0">
                <a:latin typeface="Times New Roman" pitchFamily="18" charset="0"/>
                <a:cs typeface="Times New Roman" pitchFamily="18" charset="0"/>
              </a:rPr>
              <a:t>Скоба монтажная</a:t>
            </a:r>
          </a:p>
        </p:txBody>
      </p:sp>
      <p:sp>
        <p:nvSpPr>
          <p:cNvPr id="6" name="TextBox 5"/>
          <p:cNvSpPr txBox="1"/>
          <p:nvPr/>
        </p:nvSpPr>
        <p:spPr>
          <a:xfrm>
            <a:off x="6096000" y="3929067"/>
            <a:ext cx="4357718" cy="2800767"/>
          </a:xfrm>
          <a:prstGeom prst="rect">
            <a:avLst/>
          </a:prstGeom>
          <a:noFill/>
        </p:spPr>
        <p:txBody>
          <a:bodyPr wrap="square" rtlCol="0">
            <a:spAutoFit/>
          </a:bodyPr>
          <a:lstStyle/>
          <a:p>
            <a:pPr algn="ctr"/>
            <a:r>
              <a:rPr lang="ru-RU" sz="1600" dirty="0" err="1">
                <a:latin typeface="Times New Roman" pitchFamily="18" charset="0"/>
                <a:cs typeface="Times New Roman" pitchFamily="18" charset="0"/>
              </a:rPr>
              <a:t>Строповка</a:t>
            </a:r>
            <a:r>
              <a:rPr lang="ru-RU" sz="1600" dirty="0">
                <a:latin typeface="Times New Roman" pitchFamily="18" charset="0"/>
                <a:cs typeface="Times New Roman" pitchFamily="18" charset="0"/>
              </a:rPr>
              <a:t> оборудования:</a:t>
            </a:r>
          </a:p>
          <a:p>
            <a:pPr algn="ctr"/>
            <a:r>
              <a:rPr lang="ru-RU" sz="1600" dirty="0">
                <a:latin typeface="Times New Roman" pitchFamily="18" charset="0"/>
                <a:cs typeface="Times New Roman" pitchFamily="18" charset="0"/>
              </a:rPr>
              <a:t> а - сосуда двумя </a:t>
            </a:r>
            <a:r>
              <a:rPr lang="ru-RU" sz="1600" dirty="0" err="1">
                <a:latin typeface="Times New Roman" pitchFamily="18" charset="0"/>
                <a:cs typeface="Times New Roman" pitchFamily="18" charset="0"/>
              </a:rPr>
              <a:t>двухпетлевыми</a:t>
            </a:r>
            <a:r>
              <a:rPr lang="ru-RU" sz="1600" dirty="0">
                <a:latin typeface="Times New Roman" pitchFamily="18" charset="0"/>
                <a:cs typeface="Times New Roman" pitchFamily="18" charset="0"/>
              </a:rPr>
              <a:t> стропами, </a:t>
            </a:r>
          </a:p>
          <a:p>
            <a:pPr algn="ctr"/>
            <a:r>
              <a:rPr lang="ru-RU" sz="1600" dirty="0">
                <a:latin typeface="Times New Roman" pitchFamily="18" charset="0"/>
                <a:cs typeface="Times New Roman" pitchFamily="18" charset="0"/>
              </a:rPr>
              <a:t>б – задвижки </a:t>
            </a:r>
            <a:r>
              <a:rPr lang="ru-RU" sz="1600" dirty="0" err="1">
                <a:latin typeface="Times New Roman" pitchFamily="18" charset="0"/>
                <a:cs typeface="Times New Roman" pitchFamily="18" charset="0"/>
              </a:rPr>
              <a:t>двухпетлевым</a:t>
            </a:r>
            <a:r>
              <a:rPr lang="ru-RU" sz="1600" dirty="0">
                <a:latin typeface="Times New Roman" pitchFamily="18" charset="0"/>
                <a:cs typeface="Times New Roman" pitchFamily="18" charset="0"/>
              </a:rPr>
              <a:t> стропом;</a:t>
            </a:r>
          </a:p>
          <a:p>
            <a:pPr algn="ctr"/>
            <a:r>
              <a:rPr lang="ru-RU" sz="1600" dirty="0">
                <a:latin typeface="Times New Roman" pitchFamily="18" charset="0"/>
                <a:cs typeface="Times New Roman" pitchFamily="18" charset="0"/>
              </a:rPr>
              <a:t> в - агрегата двумя </a:t>
            </a:r>
            <a:r>
              <a:rPr lang="ru-RU" sz="1600" dirty="0" err="1">
                <a:latin typeface="Times New Roman" pitchFamily="18" charset="0"/>
                <a:cs typeface="Times New Roman" pitchFamily="18" charset="0"/>
              </a:rPr>
              <a:t>двухпетлевыми</a:t>
            </a:r>
            <a:r>
              <a:rPr lang="ru-RU" sz="1600" dirty="0">
                <a:latin typeface="Times New Roman" pitchFamily="18" charset="0"/>
                <a:cs typeface="Times New Roman" pitchFamily="18" charset="0"/>
              </a:rPr>
              <a:t> стропами, </a:t>
            </a:r>
          </a:p>
          <a:p>
            <a:pPr algn="ctr"/>
            <a:r>
              <a:rPr lang="ru-RU" sz="1600" dirty="0">
                <a:latin typeface="Times New Roman" pitchFamily="18" charset="0"/>
                <a:cs typeface="Times New Roman" pitchFamily="18" charset="0"/>
              </a:rPr>
              <a:t>г – цилиндрического резервуара двумя </a:t>
            </a:r>
            <a:r>
              <a:rPr lang="ru-RU" sz="1600" dirty="0" err="1">
                <a:latin typeface="Times New Roman" pitchFamily="18" charset="0"/>
                <a:cs typeface="Times New Roman" pitchFamily="18" charset="0"/>
              </a:rPr>
              <a:t>двухпетлевыми</a:t>
            </a:r>
            <a:r>
              <a:rPr lang="ru-RU" sz="1600" dirty="0">
                <a:latin typeface="Times New Roman" pitchFamily="18" charset="0"/>
                <a:cs typeface="Times New Roman" pitchFamily="18" charset="0"/>
              </a:rPr>
              <a:t> стропами,</a:t>
            </a:r>
          </a:p>
          <a:p>
            <a:pPr algn="ctr"/>
            <a:r>
              <a:rPr lang="ru-RU" sz="1600" dirty="0" err="1">
                <a:latin typeface="Times New Roman" pitchFamily="18" charset="0"/>
                <a:cs typeface="Times New Roman" pitchFamily="18" charset="0"/>
              </a:rPr>
              <a:t>д</a:t>
            </a:r>
            <a:r>
              <a:rPr lang="ru-RU" sz="1600" dirty="0">
                <a:latin typeface="Times New Roman" pitchFamily="18" charset="0"/>
                <a:cs typeface="Times New Roman" pitchFamily="18" charset="0"/>
              </a:rPr>
              <a:t> - короба двумя </a:t>
            </a:r>
            <a:r>
              <a:rPr lang="ru-RU" sz="1600" dirty="0" err="1">
                <a:latin typeface="Times New Roman" pitchFamily="18" charset="0"/>
                <a:cs typeface="Times New Roman" pitchFamily="18" charset="0"/>
              </a:rPr>
              <a:t>двухпетлевыми</a:t>
            </a:r>
            <a:r>
              <a:rPr lang="ru-RU" sz="1600" dirty="0">
                <a:latin typeface="Times New Roman" pitchFamily="18" charset="0"/>
                <a:cs typeface="Times New Roman" pitchFamily="18" charset="0"/>
              </a:rPr>
              <a:t> стропами,</a:t>
            </a:r>
          </a:p>
          <a:p>
            <a:pPr algn="ctr"/>
            <a:r>
              <a:rPr lang="ru-RU" sz="1600" dirty="0">
                <a:latin typeface="Times New Roman" pitchFamily="18" charset="0"/>
                <a:cs typeface="Times New Roman" pitchFamily="18" charset="0"/>
              </a:rPr>
              <a:t>е - детали станка двумя </a:t>
            </a:r>
            <a:r>
              <a:rPr lang="ru-RU" sz="1600" dirty="0" err="1">
                <a:latin typeface="Times New Roman" pitchFamily="18" charset="0"/>
                <a:cs typeface="Times New Roman" pitchFamily="18" charset="0"/>
              </a:rPr>
              <a:t>двухпетлевыми</a:t>
            </a:r>
            <a:endParaRPr lang="ru-RU" sz="1600" dirty="0">
              <a:latin typeface="Times New Roman" pitchFamily="18" charset="0"/>
              <a:cs typeface="Times New Roman" pitchFamily="18" charset="0"/>
            </a:endParaRPr>
          </a:p>
          <a:p>
            <a:pPr algn="ctr"/>
            <a:r>
              <a:rPr lang="ru-RU" sz="1600" dirty="0">
                <a:latin typeface="Times New Roman" pitchFamily="18" charset="0"/>
                <a:cs typeface="Times New Roman" pitchFamily="18" charset="0"/>
              </a:rPr>
              <a:t>стропами; ж - оборудования в деревянной таре</a:t>
            </a:r>
          </a:p>
          <a:p>
            <a:pPr algn="ctr"/>
            <a:r>
              <a:rPr lang="ru-RU" sz="1600" dirty="0">
                <a:latin typeface="Times New Roman" pitchFamily="18" charset="0"/>
                <a:cs typeface="Times New Roman" pitchFamily="18" charset="0"/>
              </a:rPr>
              <a:t>двумя </a:t>
            </a:r>
            <a:r>
              <a:rPr lang="ru-RU" sz="1600" dirty="0" err="1">
                <a:latin typeface="Times New Roman" pitchFamily="18" charset="0"/>
                <a:cs typeface="Times New Roman" pitchFamily="18" charset="0"/>
              </a:rPr>
              <a:t>двухпетлевыми</a:t>
            </a:r>
            <a:r>
              <a:rPr lang="ru-RU" sz="1600" dirty="0">
                <a:latin typeface="Times New Roman" pitchFamily="18" charset="0"/>
                <a:cs typeface="Times New Roman" pitchFamily="18" charset="0"/>
              </a:rPr>
              <a:t> стропами, </a:t>
            </a:r>
            <a:r>
              <a:rPr lang="ru-RU" sz="1600" dirty="0" err="1">
                <a:latin typeface="Times New Roman" pitchFamily="18" charset="0"/>
                <a:cs typeface="Times New Roman" pitchFamily="18" charset="0"/>
              </a:rPr>
              <a:t>з</a:t>
            </a:r>
            <a:r>
              <a:rPr lang="ru-RU" sz="1600" dirty="0">
                <a:latin typeface="Times New Roman" pitchFamily="18" charset="0"/>
                <a:cs typeface="Times New Roman" pitchFamily="18" charset="0"/>
              </a:rPr>
              <a:t> - электродвигателя </a:t>
            </a:r>
            <a:r>
              <a:rPr lang="ru-RU" sz="1600" dirty="0" err="1">
                <a:latin typeface="Times New Roman" pitchFamily="18" charset="0"/>
                <a:cs typeface="Times New Roman" pitchFamily="18" charset="0"/>
              </a:rPr>
              <a:t>двухпетлевым</a:t>
            </a:r>
            <a:r>
              <a:rPr lang="ru-RU" sz="1600" dirty="0">
                <a:latin typeface="Times New Roman" pitchFamily="18" charset="0"/>
                <a:cs typeface="Times New Roman" pitchFamily="18" charset="0"/>
              </a:rPr>
              <a:t> стропом</a:t>
            </a:r>
          </a:p>
        </p:txBody>
      </p:sp>
    </p:spTree>
    <p:extLst>
      <p:ext uri="{BB962C8B-B14F-4D97-AF65-F5344CB8AC3E}">
        <p14:creationId xmlns:p14="http://schemas.microsoft.com/office/powerpoint/2010/main" xmlns="" val="199605623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4034" y="857232"/>
            <a:ext cx="8229600" cy="928694"/>
          </a:xfrm>
        </p:spPr>
        <p:txBody>
          <a:bodyPr>
            <a:normAutofit/>
          </a:bodyPr>
          <a:lstStyle/>
          <a:p>
            <a:pPr algn="ctr"/>
            <a:r>
              <a:rPr lang="ru-RU" sz="1800" b="1" dirty="0">
                <a:solidFill>
                  <a:schemeClr val="tx1"/>
                </a:solidFill>
                <a:latin typeface="Times New Roman" pitchFamily="18" charset="0"/>
                <a:cs typeface="Times New Roman" pitchFamily="18" charset="0"/>
              </a:rPr>
              <a:t>ОБЯЗАННОСТИ  ЭКСПЛУАТИРУЮЩЕЙ ОРГАНИЗАЦИИ ПРИ ПРОИЗВОДСТВЕ РАБОТ КРАНАМИ</a:t>
            </a:r>
          </a:p>
        </p:txBody>
      </p:sp>
      <p:sp>
        <p:nvSpPr>
          <p:cNvPr id="3" name="Содержимое 2"/>
          <p:cNvSpPr>
            <a:spLocks noGrp="1"/>
          </p:cNvSpPr>
          <p:nvPr>
            <p:ph idx="1"/>
          </p:nvPr>
        </p:nvSpPr>
        <p:spPr>
          <a:xfrm>
            <a:off x="1738282" y="1928802"/>
            <a:ext cx="8643998" cy="4645734"/>
          </a:xfrm>
        </p:spPr>
        <p:txBody>
          <a:bodyPr>
            <a:normAutofit lnSpcReduction="10000"/>
          </a:bodyPr>
          <a:lstStyle/>
          <a:p>
            <a:pPr algn="ctr">
              <a:buClrTx/>
              <a:buFont typeface="Wingdings" pitchFamily="2" charset="2"/>
              <a:buChar char="Ø"/>
            </a:pPr>
            <a:r>
              <a:rPr lang="ru-RU" sz="1600" dirty="0">
                <a:latin typeface="Times New Roman" pitchFamily="18" charset="0"/>
                <a:cs typeface="Times New Roman" pitchFamily="18" charset="0"/>
              </a:rPr>
              <a:t>Разработать и выдать на места ведения работ ППР или ТК (в соответствии с указаниями ФНП), схемы складирования грузов, схемы погрузки и разгрузки транспортных средств, в том числе подвижного состава (последнее - при использовании)</a:t>
            </a:r>
          </a:p>
          <a:p>
            <a:pPr algn="ctr">
              <a:buClrTx/>
              <a:buFont typeface="Wingdings" pitchFamily="2" charset="2"/>
              <a:buChar char="Ø"/>
            </a:pPr>
            <a:endParaRPr lang="ru-RU" sz="1600" dirty="0">
              <a:latin typeface="Times New Roman" pitchFamily="18" charset="0"/>
              <a:cs typeface="Times New Roman" pitchFamily="18" charset="0"/>
            </a:endParaRPr>
          </a:p>
          <a:p>
            <a:pPr algn="ctr">
              <a:buClrTx/>
              <a:buFont typeface="Wingdings" pitchFamily="2" charset="2"/>
              <a:buChar char="Ø"/>
            </a:pPr>
            <a:r>
              <a:rPr lang="ru-RU" sz="1600" dirty="0">
                <a:latin typeface="Times New Roman" pitchFamily="18" charset="0"/>
                <a:cs typeface="Times New Roman" pitchFamily="18" charset="0"/>
              </a:rPr>
              <a:t>Ознакомить (под роспись) с ППР и ТК специалистов, ответственных за безопасное производство работ ПС, крановщиков (операторов), рабочих люльки и стропальщиков</a:t>
            </a:r>
          </a:p>
          <a:p>
            <a:pPr algn="ctr">
              <a:buClrTx/>
              <a:buFont typeface="Wingdings" pitchFamily="2" charset="2"/>
              <a:buChar char="Ø"/>
            </a:pPr>
            <a:endParaRPr lang="ru-RU" sz="1600" dirty="0">
              <a:latin typeface="Times New Roman" pitchFamily="18" charset="0"/>
              <a:cs typeface="Times New Roman" pitchFamily="18" charset="0"/>
            </a:endParaRPr>
          </a:p>
          <a:p>
            <a:pPr algn="ctr">
              <a:buClrTx/>
              <a:buFont typeface="Wingdings" pitchFamily="2" charset="2"/>
              <a:buChar char="Ø"/>
            </a:pPr>
            <a:r>
              <a:rPr lang="ru-RU" sz="1600" dirty="0">
                <a:latin typeface="Times New Roman" pitchFamily="18" charset="0"/>
                <a:cs typeface="Times New Roman" pitchFamily="18" charset="0"/>
              </a:rPr>
              <a:t>Обеспечить стропальщиков испытанными и маркированными съемными грузозахватными приспособлениями и тарой, соответствующими массе и характеру перемещаемых грузов</a:t>
            </a:r>
          </a:p>
          <a:p>
            <a:pPr algn="ctr">
              <a:buClrTx/>
              <a:buFont typeface="Wingdings" pitchFamily="2" charset="2"/>
              <a:buChar char="Ø"/>
            </a:pPr>
            <a:endParaRPr lang="ru-RU" sz="1600" dirty="0">
              <a:latin typeface="Times New Roman" pitchFamily="18" charset="0"/>
              <a:cs typeface="Times New Roman" pitchFamily="18" charset="0"/>
            </a:endParaRPr>
          </a:p>
          <a:p>
            <a:pPr algn="ctr">
              <a:buClrTx/>
              <a:buFont typeface="Wingdings" pitchFamily="2" charset="2"/>
              <a:buChar char="Ø"/>
            </a:pPr>
            <a:r>
              <a:rPr lang="ru-RU" sz="1600" dirty="0">
                <a:latin typeface="Times New Roman" pitchFamily="18" charset="0"/>
                <a:cs typeface="Times New Roman" pitchFamily="18" charset="0"/>
              </a:rPr>
              <a:t>Обеспечить проведение проверок работоспособности указателей, ограничителей и регистраторов кранов в сроки, установленные их руководствами (инструкциями) по эксплуатации</a:t>
            </a:r>
          </a:p>
          <a:p>
            <a:pPr algn="ctr">
              <a:buClrTx/>
              <a:buFont typeface="Wingdings" pitchFamily="2" charset="2"/>
              <a:buChar char="Ø"/>
            </a:pPr>
            <a:endParaRPr lang="ru-RU" sz="1600" dirty="0">
              <a:latin typeface="Times New Roman" pitchFamily="18" charset="0"/>
              <a:cs typeface="Times New Roman" pitchFamily="18" charset="0"/>
            </a:endParaRPr>
          </a:p>
          <a:p>
            <a:pPr algn="ctr">
              <a:buClrTx/>
              <a:buFont typeface="Wingdings" pitchFamily="2" charset="2"/>
              <a:buChar char="Ø"/>
            </a:pPr>
            <a:r>
              <a:rPr lang="ru-RU" sz="1600" dirty="0">
                <a:latin typeface="Times New Roman" pitchFamily="18" charset="0"/>
                <a:cs typeface="Times New Roman" pitchFamily="18" charset="0"/>
              </a:rPr>
              <a:t>Обеспечить вход на мостовые краны и спуск с них через посадочную площадку</a:t>
            </a:r>
          </a:p>
        </p:txBody>
      </p:sp>
    </p:spTree>
    <p:extLst>
      <p:ext uri="{BB962C8B-B14F-4D97-AF65-F5344CB8AC3E}">
        <p14:creationId xmlns:p14="http://schemas.microsoft.com/office/powerpoint/2010/main" xmlns="" val="215165581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4034" y="857232"/>
            <a:ext cx="8229600" cy="928694"/>
          </a:xfrm>
        </p:spPr>
        <p:txBody>
          <a:bodyPr>
            <a:normAutofit/>
          </a:bodyPr>
          <a:lstStyle/>
          <a:p>
            <a:pPr algn="ctr"/>
            <a:r>
              <a:rPr lang="ru-RU" sz="1800" b="1" dirty="0">
                <a:solidFill>
                  <a:schemeClr val="tx1"/>
                </a:solidFill>
                <a:latin typeface="Times New Roman" pitchFamily="18" charset="0"/>
                <a:cs typeface="Times New Roman" pitchFamily="18" charset="0"/>
              </a:rPr>
              <a:t>ОБЯЗАННОСТИ  ЭКСПЛУАТИРУЮЩЕЙ ОРГАНИЗАЦИИ ПРИ ПРОИЗВОДСТВЕ РАБОТ КРАНАМИ</a:t>
            </a:r>
          </a:p>
        </p:txBody>
      </p:sp>
      <p:sp>
        <p:nvSpPr>
          <p:cNvPr id="3" name="Содержимое 2"/>
          <p:cNvSpPr>
            <a:spLocks noGrp="1"/>
          </p:cNvSpPr>
          <p:nvPr>
            <p:ph idx="1"/>
          </p:nvPr>
        </p:nvSpPr>
        <p:spPr>
          <a:xfrm>
            <a:off x="1738282" y="1928802"/>
            <a:ext cx="8643998" cy="4645734"/>
          </a:xfrm>
        </p:spPr>
        <p:txBody>
          <a:bodyPr>
            <a:normAutofit/>
          </a:bodyPr>
          <a:lstStyle/>
          <a:p>
            <a:pPr algn="ctr">
              <a:buClrTx/>
              <a:buFont typeface="Wingdings" pitchFamily="2" charset="2"/>
              <a:buChar char="Ø"/>
            </a:pPr>
            <a:r>
              <a:rPr lang="ru-RU" sz="1600" dirty="0">
                <a:latin typeface="Times New Roman" pitchFamily="18" charset="0"/>
                <a:cs typeface="Times New Roman" pitchFamily="18" charset="0"/>
              </a:rPr>
              <a:t>Определить порядок выделения и направления мобильных кранов на объекты, согласно заявкам, с указанием ФИО специалиста, ответственного за производство работ, и стропальщиков</a:t>
            </a:r>
          </a:p>
          <a:p>
            <a:pPr algn="ctr">
              <a:buClrTx/>
              <a:buFont typeface="Wingdings" pitchFamily="2" charset="2"/>
              <a:buChar char="Ø"/>
            </a:pPr>
            <a:r>
              <a:rPr lang="ru-RU" sz="1600" dirty="0">
                <a:latin typeface="Times New Roman" pitchFamily="18" charset="0"/>
                <a:cs typeface="Times New Roman" pitchFamily="18" charset="0"/>
              </a:rPr>
              <a:t>Определить площадки и места складирования грузов, оборудовать их необходимыми технологической оснасткой и приспособлениями (кассетами, пирамидами, стеллажами, лестницами, подставками, подкладками, прокладками и т.п.) и проинструктировать крановщиков и стропальщиков относительно порядка и габаритов складирования</a:t>
            </a:r>
          </a:p>
          <a:p>
            <a:pPr algn="ctr">
              <a:buClrTx/>
              <a:buFont typeface="Wingdings" pitchFamily="2" charset="2"/>
              <a:buChar char="Ø"/>
            </a:pPr>
            <a:r>
              <a:rPr lang="ru-RU" sz="1600" dirty="0">
                <a:latin typeface="Times New Roman" pitchFamily="18" charset="0"/>
                <a:cs typeface="Times New Roman" pitchFamily="18" charset="0"/>
              </a:rPr>
              <a:t>Установить порядок обмена сигналами между машинистами, крановщиками, стропальщиками и рабочими люльки согласно требованиям раздела Система сигнализации при выполнении работ ФНП</a:t>
            </a:r>
          </a:p>
          <a:p>
            <a:pPr algn="ctr">
              <a:buClrTx/>
              <a:buFont typeface="Wingdings" pitchFamily="2" charset="2"/>
              <a:buChar char="Ø"/>
            </a:pPr>
            <a:r>
              <a:rPr lang="ru-RU" sz="1600" dirty="0">
                <a:latin typeface="Times New Roman" pitchFamily="18" charset="0"/>
                <a:cs typeface="Times New Roman" pitchFamily="18" charset="0"/>
              </a:rPr>
              <a:t>Обеспечить соблюдение требований промышленной безопасности смонтированных ПС, находящихся в нерабочем состоянии, при этом ПС должно быть обесточено и приняты меры по предотвращению его угона ветром</a:t>
            </a:r>
          </a:p>
          <a:p>
            <a:pPr algn="ctr">
              <a:buClrTx/>
              <a:buFont typeface="Wingdings" pitchFamily="2" charset="2"/>
              <a:buChar char="Ø"/>
            </a:pPr>
            <a:r>
              <a:rPr lang="ru-RU" sz="1600" dirty="0">
                <a:latin typeface="Times New Roman" pitchFamily="18" charset="0"/>
                <a:cs typeface="Times New Roman" pitchFamily="18" charset="0"/>
              </a:rPr>
              <a:t>Установить порядок приведения крана в безопасное положение в нерабочем состоянии, а также определить порядок действия работников (в том числе покидания опасной зоны) при возникновении аварийных ситуаций на опасном производственном объекте с используемыми кранами</a:t>
            </a:r>
          </a:p>
        </p:txBody>
      </p:sp>
    </p:spTree>
    <p:extLst>
      <p:ext uri="{BB962C8B-B14F-4D97-AF65-F5344CB8AC3E}">
        <p14:creationId xmlns:p14="http://schemas.microsoft.com/office/powerpoint/2010/main" xmlns="" val="6551113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Правовое регулирование в области промышленной безопасности</a:t>
            </a:r>
          </a:p>
        </p:txBody>
      </p:sp>
      <p:sp>
        <p:nvSpPr>
          <p:cNvPr id="3" name="Объект 2"/>
          <p:cNvSpPr>
            <a:spLocks noGrp="1"/>
          </p:cNvSpPr>
          <p:nvPr>
            <p:ph idx="1"/>
          </p:nvPr>
        </p:nvSpPr>
        <p:spPr>
          <a:xfrm>
            <a:off x="643944" y="2057400"/>
            <a:ext cx="10371927" cy="4317642"/>
          </a:xfrm>
        </p:spPr>
        <p:txBody>
          <a:bodyPr>
            <a:normAutofit fontScale="77500" lnSpcReduction="20000"/>
          </a:bodyPr>
          <a:lstStyle/>
          <a:p>
            <a:r>
              <a:rPr lang="ru-RU" dirty="0"/>
              <a:t>1. Правовое регулирование в области промышленной безопасности осуществляется настоящим Федеральным законом, другими федеральными законами, принимаемыми в соответствии с ними нормативными правовыми актами Президента Российской Федерации, нормативными правовыми актами Правительства Российской Федерации, а также федеральными нормами и правилами в области промышленной безопасности.</a:t>
            </a:r>
          </a:p>
          <a:p>
            <a:r>
              <a:rPr lang="ru-RU" dirty="0" smtClean="0"/>
              <a:t>2</a:t>
            </a:r>
            <a:r>
              <a:rPr lang="ru-RU" dirty="0"/>
              <a:t>. Если международным договором Российской Федерации установлены иные правила, чем предусмотренные настоящим Федеральным законом, то применяются правила международного договора.</a:t>
            </a:r>
          </a:p>
          <a:p>
            <a:r>
              <a:rPr lang="ru-RU" dirty="0"/>
              <a:t>3. Федеральные нормы и правила в области промышленной безопасности устанавливают обязательные требования к:</a:t>
            </a:r>
          </a:p>
          <a:p>
            <a:r>
              <a:rPr lang="ru-RU" dirty="0"/>
              <a:t>деятельности в области промышленной безопасности, в том числе работникам опасных производственных объектов, экспертам в области промышленной безопасности;</a:t>
            </a:r>
          </a:p>
          <a:p>
            <a:r>
              <a:rPr lang="ru-RU" dirty="0" smtClean="0"/>
              <a:t>безопасности </a:t>
            </a:r>
            <a:r>
              <a:rPr lang="ru-RU" dirty="0"/>
              <a:t>технологических процессов на опасных производственных объектах, в том числе порядку действий в случае аварии или инцидента на опасном производственном объекте;</a:t>
            </a:r>
          </a:p>
          <a:p>
            <a:r>
              <a:rPr lang="ru-RU" dirty="0"/>
              <a:t>обоснованию безопасности опасного производственного объекта.</a:t>
            </a:r>
          </a:p>
          <a:p>
            <a:r>
              <a:rPr lang="ru-RU" dirty="0"/>
              <a:t>Федеральные нормы и правила в области промышленной безопасности разрабатываются и утверждаются в порядке, установленном Правительством Российской Федерации</a:t>
            </a:r>
            <a:r>
              <a:rPr lang="ru-RU" dirty="0" smtClean="0"/>
              <a:t>.</a:t>
            </a:r>
            <a:endParaRPr lang="ru-RU" dirty="0"/>
          </a:p>
        </p:txBody>
      </p:sp>
    </p:spTree>
    <p:extLst>
      <p:ext uri="{BB962C8B-B14F-4D97-AF65-F5344CB8AC3E}">
        <p14:creationId xmlns:p14="http://schemas.microsoft.com/office/powerpoint/2010/main" xmlns="" val="178687020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4034" y="785794"/>
            <a:ext cx="8229600" cy="857256"/>
          </a:xfrm>
        </p:spPr>
        <p:txBody>
          <a:bodyPr>
            <a:normAutofit/>
          </a:bodyPr>
          <a:lstStyle/>
          <a:p>
            <a:pPr algn="ctr"/>
            <a:r>
              <a:rPr lang="ru-RU" sz="1800" b="1" dirty="0">
                <a:solidFill>
                  <a:schemeClr val="tx1"/>
                </a:solidFill>
                <a:latin typeface="Times New Roman" pitchFamily="18" charset="0"/>
                <a:cs typeface="Times New Roman" pitchFamily="18" charset="0"/>
              </a:rPr>
              <a:t>СИГНАЛИЗАЦИЯ МЕЖДУ СТРОПАЛЬЩИКОМ И КРАНОВЩИКОМ</a:t>
            </a:r>
          </a:p>
        </p:txBody>
      </p:sp>
      <p:graphicFrame>
        <p:nvGraphicFramePr>
          <p:cNvPr id="4" name="Содержимое 3"/>
          <p:cNvGraphicFramePr>
            <a:graphicFrameLocks noGrp="1"/>
          </p:cNvGraphicFramePr>
          <p:nvPr>
            <p:ph idx="1"/>
          </p:nvPr>
        </p:nvGraphicFramePr>
        <p:xfrm>
          <a:off x="1981200" y="1785938"/>
          <a:ext cx="8229600" cy="4787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63286945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52596" y="1000108"/>
            <a:ext cx="8229600" cy="785818"/>
          </a:xfrm>
        </p:spPr>
        <p:txBody>
          <a:bodyPr>
            <a:normAutofit/>
          </a:bodyPr>
          <a:lstStyle/>
          <a:p>
            <a:pPr algn="ctr"/>
            <a:r>
              <a:rPr lang="ru-RU" sz="1800" b="1" dirty="0">
                <a:solidFill>
                  <a:schemeClr val="tx1"/>
                </a:solidFill>
                <a:latin typeface="Times New Roman" pitchFamily="18" charset="0"/>
                <a:cs typeface="Times New Roman" pitchFamily="18" charset="0"/>
              </a:rPr>
              <a:t>СИГНАЛИЗАЦИЯ МЕЖДУ СТРОПАЛЬЩИКОМ И КРАНОВЩИКОМ</a:t>
            </a:r>
            <a:endParaRPr lang="ru-RU" sz="1800" dirty="0"/>
          </a:p>
        </p:txBody>
      </p:sp>
      <p:pic>
        <p:nvPicPr>
          <p:cNvPr id="1026" name="Picture 2"/>
          <p:cNvPicPr>
            <a:picLocks noGrp="1" noChangeAspect="1" noChangeArrowheads="1"/>
          </p:cNvPicPr>
          <p:nvPr>
            <p:ph idx="1"/>
          </p:nvPr>
        </p:nvPicPr>
        <p:blipFill>
          <a:blip r:embed="rId2"/>
          <a:srcRect/>
          <a:stretch>
            <a:fillRect/>
          </a:stretch>
        </p:blipFill>
        <p:spPr bwMode="auto">
          <a:xfrm>
            <a:off x="1738282" y="2643182"/>
            <a:ext cx="6156960" cy="3505200"/>
          </a:xfrm>
          <a:prstGeom prst="rect">
            <a:avLst/>
          </a:prstGeom>
          <a:noFill/>
          <a:ln w="9525">
            <a:noFill/>
            <a:miter lim="800000"/>
            <a:headEnd/>
            <a:tailEnd/>
          </a:ln>
          <a:effectLst/>
        </p:spPr>
      </p:pic>
      <p:sp>
        <p:nvSpPr>
          <p:cNvPr id="5" name="TextBox 4"/>
          <p:cNvSpPr txBox="1"/>
          <p:nvPr/>
        </p:nvSpPr>
        <p:spPr>
          <a:xfrm>
            <a:off x="7024694" y="2214554"/>
            <a:ext cx="3214710" cy="1569660"/>
          </a:xfrm>
          <a:prstGeom prst="rect">
            <a:avLst/>
          </a:prstGeom>
          <a:noFill/>
          <a:ln>
            <a:solidFill>
              <a:schemeClr val="accent1"/>
            </a:solidFill>
          </a:ln>
        </p:spPr>
        <p:txBody>
          <a:bodyPr wrap="square" rtlCol="0">
            <a:spAutoFit/>
          </a:bodyPr>
          <a:lstStyle/>
          <a:p>
            <a:pPr algn="ctr"/>
            <a:r>
              <a:rPr lang="ru-RU" sz="1600" b="1" dirty="0">
                <a:latin typeface="Times New Roman" pitchFamily="18" charset="0"/>
                <a:cs typeface="Times New Roman" pitchFamily="18" charset="0"/>
              </a:rPr>
              <a:t>Операция</a:t>
            </a:r>
            <a:r>
              <a:rPr lang="ru-RU" sz="1600" dirty="0">
                <a:latin typeface="Times New Roman" pitchFamily="18" charset="0"/>
                <a:cs typeface="Times New Roman" pitchFamily="18" charset="0"/>
              </a:rPr>
              <a:t>: поднять груз или крюк</a:t>
            </a:r>
          </a:p>
          <a:p>
            <a:pPr algn="ctr"/>
            <a:endParaRPr lang="ru-RU" sz="1600" dirty="0">
              <a:latin typeface="Times New Roman" pitchFamily="18" charset="0"/>
              <a:cs typeface="Times New Roman" pitchFamily="18" charset="0"/>
            </a:endParaRPr>
          </a:p>
          <a:p>
            <a:pPr algn="ctr"/>
            <a:r>
              <a:rPr lang="ru-RU" sz="1600" b="1" dirty="0">
                <a:latin typeface="Times New Roman" pitchFamily="18" charset="0"/>
                <a:cs typeface="Times New Roman" pitchFamily="18" charset="0"/>
              </a:rPr>
              <a:t>Действие</a:t>
            </a:r>
            <a:r>
              <a:rPr lang="ru-RU" sz="1600" dirty="0">
                <a:latin typeface="Times New Roman" pitchFamily="18" charset="0"/>
                <a:cs typeface="Times New Roman" pitchFamily="18" charset="0"/>
              </a:rPr>
              <a:t>: прерывистое движение рукой вверх на уровне пояса, ладонь обращена вверх, рука согнута в локте</a:t>
            </a:r>
          </a:p>
        </p:txBody>
      </p:sp>
    </p:spTree>
    <p:extLst>
      <p:ext uri="{BB962C8B-B14F-4D97-AF65-F5344CB8AC3E}">
        <p14:creationId xmlns:p14="http://schemas.microsoft.com/office/powerpoint/2010/main" xmlns="" val="312694304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1143000"/>
            <a:ext cx="8229600" cy="785802"/>
          </a:xfrm>
        </p:spPr>
        <p:txBody>
          <a:bodyPr>
            <a:normAutofit/>
          </a:bodyPr>
          <a:lstStyle/>
          <a:p>
            <a:pPr algn="ctr"/>
            <a:r>
              <a:rPr lang="ru-RU" sz="1800" b="1" dirty="0">
                <a:solidFill>
                  <a:schemeClr val="tx1"/>
                </a:solidFill>
                <a:latin typeface="Times New Roman" pitchFamily="18" charset="0"/>
                <a:cs typeface="Times New Roman" pitchFamily="18" charset="0"/>
              </a:rPr>
              <a:t>СИГНАЛИЗАЦИЯ МЕЖДУ СТРОПАЛЬЩИКОМ И КРАНОВЩИКОМ</a:t>
            </a:r>
            <a:endParaRPr lang="ru-RU" sz="1800" dirty="0"/>
          </a:p>
        </p:txBody>
      </p:sp>
      <p:pic>
        <p:nvPicPr>
          <p:cNvPr id="2050" name="Picture 2"/>
          <p:cNvPicPr>
            <a:picLocks noGrp="1" noChangeAspect="1" noChangeArrowheads="1"/>
          </p:cNvPicPr>
          <p:nvPr>
            <p:ph idx="1"/>
          </p:nvPr>
        </p:nvPicPr>
        <p:blipFill>
          <a:blip r:embed="rId2"/>
          <a:srcRect/>
          <a:stretch>
            <a:fillRect/>
          </a:stretch>
        </p:blipFill>
        <p:spPr bwMode="auto">
          <a:xfrm>
            <a:off x="1524000" y="2928934"/>
            <a:ext cx="6438900" cy="3535680"/>
          </a:xfrm>
          <a:prstGeom prst="rect">
            <a:avLst/>
          </a:prstGeom>
          <a:noFill/>
          <a:ln w="9525">
            <a:noFill/>
            <a:miter lim="800000"/>
            <a:headEnd/>
            <a:tailEnd/>
          </a:ln>
          <a:effectLst/>
        </p:spPr>
      </p:pic>
      <p:sp>
        <p:nvSpPr>
          <p:cNvPr id="5" name="TextBox 4"/>
          <p:cNvSpPr txBox="1"/>
          <p:nvPr/>
        </p:nvSpPr>
        <p:spPr>
          <a:xfrm>
            <a:off x="7096132" y="2071678"/>
            <a:ext cx="3214710" cy="1569660"/>
          </a:xfrm>
          <a:prstGeom prst="rect">
            <a:avLst/>
          </a:prstGeom>
          <a:noFill/>
          <a:ln>
            <a:solidFill>
              <a:schemeClr val="accent1"/>
            </a:solidFill>
          </a:ln>
        </p:spPr>
        <p:txBody>
          <a:bodyPr wrap="square" rtlCol="0">
            <a:spAutoFit/>
          </a:bodyPr>
          <a:lstStyle/>
          <a:p>
            <a:pPr algn="ctr"/>
            <a:r>
              <a:rPr lang="ru-RU" sz="1600" b="1" dirty="0">
                <a:latin typeface="Times New Roman" pitchFamily="18" charset="0"/>
                <a:cs typeface="Times New Roman" pitchFamily="18" charset="0"/>
              </a:rPr>
              <a:t>Операция: </a:t>
            </a:r>
            <a:r>
              <a:rPr lang="ru-RU" sz="1600" dirty="0">
                <a:latin typeface="Times New Roman" pitchFamily="18" charset="0"/>
                <a:cs typeface="Times New Roman" pitchFamily="18" charset="0"/>
              </a:rPr>
              <a:t>опустить груз или крюк</a:t>
            </a:r>
          </a:p>
          <a:p>
            <a:pPr algn="ctr"/>
            <a:r>
              <a:rPr lang="ru-RU" sz="1600" b="1" dirty="0">
                <a:latin typeface="Times New Roman" pitchFamily="18" charset="0"/>
                <a:cs typeface="Times New Roman" pitchFamily="18" charset="0"/>
              </a:rPr>
              <a:t>Действие</a:t>
            </a:r>
            <a:r>
              <a:rPr lang="ru-RU" sz="1600" dirty="0">
                <a:latin typeface="Times New Roman" pitchFamily="18" charset="0"/>
                <a:cs typeface="Times New Roman" pitchFamily="18" charset="0"/>
              </a:rPr>
              <a:t>: прерывистое движение рукой вниз перед грудью, ладонь обращена вниз, рука согнута в локте</a:t>
            </a:r>
          </a:p>
        </p:txBody>
      </p:sp>
    </p:spTree>
    <p:extLst>
      <p:ext uri="{BB962C8B-B14F-4D97-AF65-F5344CB8AC3E}">
        <p14:creationId xmlns:p14="http://schemas.microsoft.com/office/powerpoint/2010/main" xmlns="" val="343487226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1143000"/>
            <a:ext cx="8229600" cy="785802"/>
          </a:xfrm>
        </p:spPr>
        <p:txBody>
          <a:bodyPr>
            <a:normAutofit/>
          </a:bodyPr>
          <a:lstStyle/>
          <a:p>
            <a:pPr algn="ctr"/>
            <a:r>
              <a:rPr lang="ru-RU" sz="1800" b="1" dirty="0">
                <a:solidFill>
                  <a:schemeClr val="tx1"/>
                </a:solidFill>
                <a:latin typeface="Times New Roman" pitchFamily="18" charset="0"/>
                <a:cs typeface="Times New Roman" pitchFamily="18" charset="0"/>
              </a:rPr>
              <a:t>СИГНАЛИЗАЦИЯ МЕЖДУ СТРОПАЛЬЩИКОМ И КРАНОВЩИКОМ</a:t>
            </a:r>
            <a:endParaRPr lang="ru-RU" sz="1800" dirty="0"/>
          </a:p>
        </p:txBody>
      </p:sp>
      <p:pic>
        <p:nvPicPr>
          <p:cNvPr id="3074" name="Picture 2"/>
          <p:cNvPicPr>
            <a:picLocks noGrp="1" noChangeAspect="1" noChangeArrowheads="1"/>
          </p:cNvPicPr>
          <p:nvPr>
            <p:ph idx="1"/>
          </p:nvPr>
        </p:nvPicPr>
        <p:blipFill>
          <a:blip r:embed="rId2"/>
          <a:srcRect/>
          <a:stretch>
            <a:fillRect/>
          </a:stretch>
        </p:blipFill>
        <p:spPr bwMode="auto">
          <a:xfrm>
            <a:off x="1738282" y="2000240"/>
            <a:ext cx="6545580" cy="3550920"/>
          </a:xfrm>
          <a:prstGeom prst="rect">
            <a:avLst/>
          </a:prstGeom>
          <a:noFill/>
          <a:ln w="9525">
            <a:noFill/>
            <a:miter lim="800000"/>
            <a:headEnd/>
            <a:tailEnd/>
          </a:ln>
          <a:effectLst/>
        </p:spPr>
      </p:pic>
      <p:sp>
        <p:nvSpPr>
          <p:cNvPr id="5" name="TextBox 4"/>
          <p:cNvSpPr txBox="1"/>
          <p:nvPr/>
        </p:nvSpPr>
        <p:spPr>
          <a:xfrm>
            <a:off x="5810248" y="4929198"/>
            <a:ext cx="4429156" cy="1077218"/>
          </a:xfrm>
          <a:prstGeom prst="rect">
            <a:avLst/>
          </a:prstGeom>
          <a:noFill/>
          <a:ln>
            <a:solidFill>
              <a:schemeClr val="accent1"/>
            </a:solidFill>
          </a:ln>
        </p:spPr>
        <p:txBody>
          <a:bodyPr wrap="square" rtlCol="0">
            <a:spAutoFit/>
          </a:bodyPr>
          <a:lstStyle/>
          <a:p>
            <a:pPr algn="ctr"/>
            <a:r>
              <a:rPr lang="ru-RU" sz="1600" b="1" dirty="0">
                <a:latin typeface="Times New Roman" pitchFamily="18" charset="0"/>
                <a:cs typeface="Times New Roman" pitchFamily="18" charset="0"/>
              </a:rPr>
              <a:t>Операция</a:t>
            </a:r>
            <a:r>
              <a:rPr lang="ru-RU" sz="1600" dirty="0">
                <a:latin typeface="Times New Roman" pitchFamily="18" charset="0"/>
                <a:cs typeface="Times New Roman" pitchFamily="18" charset="0"/>
              </a:rPr>
              <a:t>: поднять стрелу</a:t>
            </a:r>
          </a:p>
          <a:p>
            <a:pPr algn="ctr"/>
            <a:r>
              <a:rPr lang="ru-RU" sz="1600" b="1" dirty="0">
                <a:latin typeface="Times New Roman" pitchFamily="18" charset="0"/>
                <a:cs typeface="Times New Roman" pitchFamily="18" charset="0"/>
              </a:rPr>
              <a:t>Действие</a:t>
            </a:r>
            <a:r>
              <a:rPr lang="ru-RU" sz="1600" dirty="0">
                <a:latin typeface="Times New Roman" pitchFamily="18" charset="0"/>
                <a:cs typeface="Times New Roman" pitchFamily="18" charset="0"/>
              </a:rPr>
              <a:t>: движение вверх вытянутой рукой, предварительно опущенной до вертикального положения, ладонь раскрыта</a:t>
            </a:r>
          </a:p>
        </p:txBody>
      </p:sp>
    </p:spTree>
    <p:extLst>
      <p:ext uri="{BB962C8B-B14F-4D97-AF65-F5344CB8AC3E}">
        <p14:creationId xmlns:p14="http://schemas.microsoft.com/office/powerpoint/2010/main" xmlns="" val="195857207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1143000"/>
            <a:ext cx="8229600" cy="785802"/>
          </a:xfrm>
        </p:spPr>
        <p:txBody>
          <a:bodyPr>
            <a:normAutofit/>
          </a:bodyPr>
          <a:lstStyle/>
          <a:p>
            <a:pPr algn="ctr"/>
            <a:r>
              <a:rPr lang="ru-RU" sz="1800" b="1" dirty="0">
                <a:solidFill>
                  <a:schemeClr val="tx1"/>
                </a:solidFill>
                <a:latin typeface="Times New Roman" pitchFamily="18" charset="0"/>
                <a:cs typeface="Times New Roman" pitchFamily="18" charset="0"/>
              </a:rPr>
              <a:t>СИГНАЛИЗАЦИЯ МЕЖДУ СТРОПАЛЬЩИКОМ И КРАНОВЩИКОМ</a:t>
            </a:r>
            <a:endParaRPr lang="ru-RU" sz="1800" dirty="0"/>
          </a:p>
        </p:txBody>
      </p:sp>
      <p:pic>
        <p:nvPicPr>
          <p:cNvPr id="4098" name="Picture 2"/>
          <p:cNvPicPr>
            <a:picLocks noGrp="1" noChangeAspect="1" noChangeArrowheads="1"/>
          </p:cNvPicPr>
          <p:nvPr>
            <p:ph idx="1"/>
          </p:nvPr>
        </p:nvPicPr>
        <p:blipFill>
          <a:blip r:embed="rId2"/>
          <a:srcRect/>
          <a:stretch>
            <a:fillRect/>
          </a:stretch>
        </p:blipFill>
        <p:spPr bwMode="auto">
          <a:xfrm>
            <a:off x="1738282" y="3071810"/>
            <a:ext cx="6537960" cy="3505200"/>
          </a:xfrm>
          <a:prstGeom prst="rect">
            <a:avLst/>
          </a:prstGeom>
          <a:noFill/>
          <a:ln w="9525">
            <a:noFill/>
            <a:miter lim="800000"/>
            <a:headEnd/>
            <a:tailEnd/>
          </a:ln>
          <a:effectLst/>
        </p:spPr>
      </p:pic>
      <p:sp>
        <p:nvSpPr>
          <p:cNvPr id="5" name="TextBox 4"/>
          <p:cNvSpPr txBox="1"/>
          <p:nvPr/>
        </p:nvSpPr>
        <p:spPr>
          <a:xfrm>
            <a:off x="6667504" y="2571745"/>
            <a:ext cx="3643338" cy="1323439"/>
          </a:xfrm>
          <a:prstGeom prst="rect">
            <a:avLst/>
          </a:prstGeom>
          <a:noFill/>
          <a:ln>
            <a:solidFill>
              <a:schemeClr val="accent1"/>
            </a:solidFill>
          </a:ln>
        </p:spPr>
        <p:txBody>
          <a:bodyPr wrap="square" rtlCol="0">
            <a:spAutoFit/>
          </a:bodyPr>
          <a:lstStyle/>
          <a:p>
            <a:pPr algn="ctr"/>
            <a:r>
              <a:rPr lang="ru-RU" sz="1600" b="1" dirty="0">
                <a:latin typeface="Times New Roman" pitchFamily="18" charset="0"/>
                <a:cs typeface="Times New Roman" pitchFamily="18" charset="0"/>
              </a:rPr>
              <a:t>Операция</a:t>
            </a:r>
            <a:r>
              <a:rPr lang="ru-RU" sz="1600" dirty="0">
                <a:latin typeface="Times New Roman" pitchFamily="18" charset="0"/>
                <a:cs typeface="Times New Roman" pitchFamily="18" charset="0"/>
              </a:rPr>
              <a:t>: опустить стрелу</a:t>
            </a:r>
          </a:p>
          <a:p>
            <a:pPr algn="ctr"/>
            <a:r>
              <a:rPr lang="ru-RU" sz="1600" b="1" dirty="0">
                <a:latin typeface="Times New Roman" pitchFamily="18" charset="0"/>
                <a:cs typeface="Times New Roman" pitchFamily="18" charset="0"/>
              </a:rPr>
              <a:t>Действие</a:t>
            </a:r>
            <a:r>
              <a:rPr lang="ru-RU" sz="1600" dirty="0">
                <a:latin typeface="Times New Roman" pitchFamily="18" charset="0"/>
                <a:cs typeface="Times New Roman" pitchFamily="18" charset="0"/>
              </a:rPr>
              <a:t>: движение вниз вытянутой рукой, предварительно поднятой до вертикального положения, ладонь раскрыта</a:t>
            </a:r>
          </a:p>
        </p:txBody>
      </p:sp>
    </p:spTree>
    <p:extLst>
      <p:ext uri="{BB962C8B-B14F-4D97-AF65-F5344CB8AC3E}">
        <p14:creationId xmlns:p14="http://schemas.microsoft.com/office/powerpoint/2010/main" xmlns="" val="194643274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4034" y="1071546"/>
            <a:ext cx="8229600" cy="1066800"/>
          </a:xfrm>
        </p:spPr>
        <p:txBody>
          <a:bodyPr>
            <a:normAutofit/>
          </a:bodyPr>
          <a:lstStyle/>
          <a:p>
            <a:pPr algn="ctr"/>
            <a:r>
              <a:rPr lang="ru-RU" sz="1800" b="1" dirty="0">
                <a:solidFill>
                  <a:schemeClr val="tx1"/>
                </a:solidFill>
                <a:latin typeface="Times New Roman" pitchFamily="18" charset="0"/>
                <a:cs typeface="Times New Roman" pitchFamily="18" charset="0"/>
              </a:rPr>
              <a:t>СИГНАЛИЗАЦИЯ МЕЖДУ СТРОПАЛЬЩИКОМ И КРАНОВЩИКОМ</a:t>
            </a:r>
            <a:endParaRPr lang="ru-RU" sz="1800" dirty="0"/>
          </a:p>
        </p:txBody>
      </p:sp>
      <p:pic>
        <p:nvPicPr>
          <p:cNvPr id="5122" name="Picture 2"/>
          <p:cNvPicPr>
            <a:picLocks noGrp="1" noChangeAspect="1" noChangeArrowheads="1"/>
          </p:cNvPicPr>
          <p:nvPr>
            <p:ph idx="1"/>
          </p:nvPr>
        </p:nvPicPr>
        <p:blipFill>
          <a:blip r:embed="rId2"/>
          <a:srcRect/>
          <a:stretch>
            <a:fillRect/>
          </a:stretch>
        </p:blipFill>
        <p:spPr bwMode="auto">
          <a:xfrm>
            <a:off x="1738282" y="2571744"/>
            <a:ext cx="6598920" cy="3482340"/>
          </a:xfrm>
          <a:prstGeom prst="rect">
            <a:avLst/>
          </a:prstGeom>
          <a:noFill/>
          <a:ln w="9525">
            <a:noFill/>
            <a:miter lim="800000"/>
            <a:headEnd/>
            <a:tailEnd/>
          </a:ln>
          <a:effectLst/>
        </p:spPr>
      </p:pic>
      <p:sp>
        <p:nvSpPr>
          <p:cNvPr id="5" name="TextBox 4"/>
          <p:cNvSpPr txBox="1"/>
          <p:nvPr/>
        </p:nvSpPr>
        <p:spPr>
          <a:xfrm>
            <a:off x="6881818" y="2285993"/>
            <a:ext cx="3571900" cy="1323439"/>
          </a:xfrm>
          <a:prstGeom prst="rect">
            <a:avLst/>
          </a:prstGeom>
          <a:noFill/>
          <a:ln>
            <a:solidFill>
              <a:schemeClr val="accent1"/>
            </a:solidFill>
          </a:ln>
        </p:spPr>
        <p:txBody>
          <a:bodyPr wrap="square" rtlCol="0">
            <a:spAutoFit/>
          </a:bodyPr>
          <a:lstStyle/>
          <a:p>
            <a:pPr algn="ctr"/>
            <a:r>
              <a:rPr lang="ru-RU" sz="1600" b="1" dirty="0">
                <a:latin typeface="Times New Roman" pitchFamily="18" charset="0"/>
                <a:cs typeface="Times New Roman" pitchFamily="18" charset="0"/>
              </a:rPr>
              <a:t>Операция</a:t>
            </a:r>
            <a:r>
              <a:rPr lang="ru-RU" sz="1600" dirty="0">
                <a:latin typeface="Times New Roman" pitchFamily="18" charset="0"/>
                <a:cs typeface="Times New Roman" pitchFamily="18" charset="0"/>
              </a:rPr>
              <a:t>: повернуть стрелу</a:t>
            </a:r>
          </a:p>
          <a:p>
            <a:pPr algn="ctr"/>
            <a:endParaRPr lang="ru-RU" sz="1600" b="1" dirty="0">
              <a:latin typeface="Times New Roman" pitchFamily="18" charset="0"/>
              <a:cs typeface="Times New Roman" pitchFamily="18" charset="0"/>
            </a:endParaRPr>
          </a:p>
          <a:p>
            <a:pPr algn="ctr"/>
            <a:r>
              <a:rPr lang="ru-RU" sz="1600" b="1" dirty="0">
                <a:latin typeface="Times New Roman" pitchFamily="18" charset="0"/>
                <a:cs typeface="Times New Roman" pitchFamily="18" charset="0"/>
              </a:rPr>
              <a:t>Действие</a:t>
            </a:r>
            <a:r>
              <a:rPr lang="ru-RU" sz="1600" dirty="0">
                <a:latin typeface="Times New Roman" pitchFamily="18" charset="0"/>
                <a:cs typeface="Times New Roman" pitchFamily="18" charset="0"/>
              </a:rPr>
              <a:t>: движение рукой, согнутой в локте, ладонь обращена в сторону требуемого движения стрелы</a:t>
            </a:r>
          </a:p>
        </p:txBody>
      </p:sp>
    </p:spTree>
    <p:extLst>
      <p:ext uri="{BB962C8B-B14F-4D97-AF65-F5344CB8AC3E}">
        <p14:creationId xmlns:p14="http://schemas.microsoft.com/office/powerpoint/2010/main" xmlns="" val="408980562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1143000"/>
            <a:ext cx="8229600" cy="857240"/>
          </a:xfrm>
        </p:spPr>
        <p:txBody>
          <a:bodyPr>
            <a:normAutofit/>
          </a:bodyPr>
          <a:lstStyle/>
          <a:p>
            <a:pPr algn="ctr"/>
            <a:r>
              <a:rPr lang="ru-RU" sz="1800" b="1" dirty="0">
                <a:solidFill>
                  <a:schemeClr val="tx1"/>
                </a:solidFill>
                <a:latin typeface="Times New Roman" pitchFamily="18" charset="0"/>
                <a:cs typeface="Times New Roman" pitchFamily="18" charset="0"/>
              </a:rPr>
              <a:t>СИГНАЛИЗАЦИЯ МЕЖДУ СТРОПАЛЬЩИКОМ И КРАНОВЩИКОМ</a:t>
            </a:r>
            <a:endParaRPr lang="ru-RU" sz="1800" dirty="0"/>
          </a:p>
        </p:txBody>
      </p:sp>
      <p:pic>
        <p:nvPicPr>
          <p:cNvPr id="6146" name="Picture 2"/>
          <p:cNvPicPr>
            <a:picLocks noGrp="1" noChangeAspect="1" noChangeArrowheads="1"/>
          </p:cNvPicPr>
          <p:nvPr>
            <p:ph idx="1"/>
          </p:nvPr>
        </p:nvPicPr>
        <p:blipFill>
          <a:blip r:embed="rId2"/>
          <a:srcRect/>
          <a:stretch>
            <a:fillRect/>
          </a:stretch>
        </p:blipFill>
        <p:spPr bwMode="auto">
          <a:xfrm>
            <a:off x="1881158" y="2714620"/>
            <a:ext cx="6644640" cy="3375660"/>
          </a:xfrm>
          <a:prstGeom prst="rect">
            <a:avLst/>
          </a:prstGeom>
          <a:noFill/>
          <a:ln w="9525">
            <a:noFill/>
            <a:miter lim="800000"/>
            <a:headEnd/>
            <a:tailEnd/>
          </a:ln>
          <a:effectLst/>
        </p:spPr>
      </p:pic>
      <p:sp>
        <p:nvSpPr>
          <p:cNvPr id="5" name="TextBox 4"/>
          <p:cNvSpPr txBox="1"/>
          <p:nvPr/>
        </p:nvSpPr>
        <p:spPr>
          <a:xfrm>
            <a:off x="6167438" y="2000240"/>
            <a:ext cx="4286280" cy="1077218"/>
          </a:xfrm>
          <a:prstGeom prst="rect">
            <a:avLst/>
          </a:prstGeom>
          <a:noFill/>
          <a:ln>
            <a:solidFill>
              <a:schemeClr val="accent1"/>
            </a:solidFill>
          </a:ln>
        </p:spPr>
        <p:txBody>
          <a:bodyPr wrap="square" rtlCol="0">
            <a:spAutoFit/>
          </a:bodyPr>
          <a:lstStyle/>
          <a:p>
            <a:pPr algn="ctr"/>
            <a:r>
              <a:rPr lang="ru-RU" sz="1600" b="1" dirty="0">
                <a:latin typeface="Times New Roman" pitchFamily="18" charset="0"/>
                <a:cs typeface="Times New Roman" pitchFamily="18" charset="0"/>
              </a:rPr>
              <a:t>Операция</a:t>
            </a:r>
            <a:r>
              <a:rPr lang="ru-RU" sz="1600" dirty="0">
                <a:latin typeface="Times New Roman" pitchFamily="18" charset="0"/>
                <a:cs typeface="Times New Roman" pitchFamily="18" charset="0"/>
              </a:rPr>
              <a:t>: передвинуть кран (мост)</a:t>
            </a:r>
          </a:p>
          <a:p>
            <a:pPr algn="ctr"/>
            <a:endParaRPr lang="ru-RU" sz="1600" dirty="0">
              <a:latin typeface="Times New Roman" pitchFamily="18" charset="0"/>
              <a:cs typeface="Times New Roman" pitchFamily="18" charset="0"/>
            </a:endParaRPr>
          </a:p>
          <a:p>
            <a:pPr algn="ctr"/>
            <a:r>
              <a:rPr lang="ru-RU" sz="1600" b="1" dirty="0">
                <a:latin typeface="Times New Roman" pitchFamily="18" charset="0"/>
                <a:cs typeface="Times New Roman" pitchFamily="18" charset="0"/>
              </a:rPr>
              <a:t>Действие</a:t>
            </a:r>
            <a:r>
              <a:rPr lang="ru-RU" sz="1600" dirty="0">
                <a:latin typeface="Times New Roman" pitchFamily="18" charset="0"/>
                <a:cs typeface="Times New Roman" pitchFamily="18" charset="0"/>
              </a:rPr>
              <a:t>: движение вытянутой рукой, ладонь обращена в сторону требуемого движения</a:t>
            </a:r>
          </a:p>
        </p:txBody>
      </p:sp>
    </p:spTree>
    <p:extLst>
      <p:ext uri="{BB962C8B-B14F-4D97-AF65-F5344CB8AC3E}">
        <p14:creationId xmlns:p14="http://schemas.microsoft.com/office/powerpoint/2010/main" xmlns="" val="223667635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1800" b="1" dirty="0">
                <a:solidFill>
                  <a:schemeClr val="tx1"/>
                </a:solidFill>
                <a:latin typeface="Times New Roman" pitchFamily="18" charset="0"/>
                <a:cs typeface="Times New Roman" pitchFamily="18" charset="0"/>
              </a:rPr>
              <a:t>СИГНАЛИЗАЦИЯ МЕЖДУ СТРОПАЛЬЩИКОМ И КРАНОВЩИКОМ</a:t>
            </a:r>
            <a:endParaRPr lang="ru-RU" sz="1800" dirty="0"/>
          </a:p>
        </p:txBody>
      </p:sp>
      <p:pic>
        <p:nvPicPr>
          <p:cNvPr id="7170" name="Picture 2"/>
          <p:cNvPicPr>
            <a:picLocks noGrp="1" noChangeAspect="1" noChangeArrowheads="1"/>
          </p:cNvPicPr>
          <p:nvPr>
            <p:ph idx="1"/>
          </p:nvPr>
        </p:nvPicPr>
        <p:blipFill>
          <a:blip r:embed="rId2"/>
          <a:srcRect/>
          <a:stretch>
            <a:fillRect/>
          </a:stretch>
        </p:blipFill>
        <p:spPr bwMode="auto">
          <a:xfrm>
            <a:off x="2024034" y="2714620"/>
            <a:ext cx="6522720" cy="3352800"/>
          </a:xfrm>
          <a:prstGeom prst="rect">
            <a:avLst/>
          </a:prstGeom>
          <a:noFill/>
          <a:ln w="9525">
            <a:noFill/>
            <a:miter lim="800000"/>
            <a:headEnd/>
            <a:tailEnd/>
          </a:ln>
          <a:effectLst/>
        </p:spPr>
      </p:pic>
      <p:sp>
        <p:nvSpPr>
          <p:cNvPr id="5" name="TextBox 4"/>
          <p:cNvSpPr txBox="1"/>
          <p:nvPr/>
        </p:nvSpPr>
        <p:spPr>
          <a:xfrm>
            <a:off x="6024562" y="5000637"/>
            <a:ext cx="3929090" cy="1323439"/>
          </a:xfrm>
          <a:prstGeom prst="rect">
            <a:avLst/>
          </a:prstGeom>
          <a:noFill/>
          <a:ln>
            <a:solidFill>
              <a:schemeClr val="accent1"/>
            </a:solidFill>
          </a:ln>
        </p:spPr>
        <p:txBody>
          <a:bodyPr wrap="square" rtlCol="0">
            <a:spAutoFit/>
          </a:bodyPr>
          <a:lstStyle/>
          <a:p>
            <a:pPr algn="ctr"/>
            <a:r>
              <a:rPr lang="ru-RU" sz="1600" b="1" dirty="0">
                <a:latin typeface="Times New Roman" pitchFamily="18" charset="0"/>
                <a:cs typeface="Times New Roman" pitchFamily="18" charset="0"/>
              </a:rPr>
              <a:t>Операция:</a:t>
            </a:r>
            <a:r>
              <a:rPr lang="ru-RU" sz="1600" dirty="0">
                <a:latin typeface="Times New Roman" pitchFamily="18" charset="0"/>
                <a:cs typeface="Times New Roman" pitchFamily="18" charset="0"/>
              </a:rPr>
              <a:t> передвинуть тележку</a:t>
            </a:r>
          </a:p>
          <a:p>
            <a:pPr algn="ctr"/>
            <a:endParaRPr lang="ru-RU" sz="1600" dirty="0">
              <a:latin typeface="Times New Roman" pitchFamily="18" charset="0"/>
              <a:cs typeface="Times New Roman" pitchFamily="18" charset="0"/>
            </a:endParaRPr>
          </a:p>
          <a:p>
            <a:pPr algn="ctr"/>
            <a:r>
              <a:rPr lang="ru-RU" sz="1600" b="1" dirty="0">
                <a:latin typeface="Times New Roman" pitchFamily="18" charset="0"/>
                <a:cs typeface="Times New Roman" pitchFamily="18" charset="0"/>
              </a:rPr>
              <a:t>Действие</a:t>
            </a:r>
            <a:r>
              <a:rPr lang="ru-RU" sz="1600" dirty="0">
                <a:latin typeface="Times New Roman" pitchFamily="18" charset="0"/>
                <a:cs typeface="Times New Roman" pitchFamily="18" charset="0"/>
              </a:rPr>
              <a:t>: движение рукой, согнутой в локте, ладонь обращена в сторону требуемого движения тележки</a:t>
            </a:r>
          </a:p>
        </p:txBody>
      </p:sp>
    </p:spTree>
    <p:extLst>
      <p:ext uri="{BB962C8B-B14F-4D97-AF65-F5344CB8AC3E}">
        <p14:creationId xmlns:p14="http://schemas.microsoft.com/office/powerpoint/2010/main" xmlns="" val="107082283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1143000"/>
            <a:ext cx="8229600" cy="857240"/>
          </a:xfrm>
        </p:spPr>
        <p:txBody>
          <a:bodyPr>
            <a:normAutofit/>
          </a:bodyPr>
          <a:lstStyle/>
          <a:p>
            <a:pPr algn="ctr"/>
            <a:r>
              <a:rPr lang="ru-RU" sz="1800" b="1" dirty="0">
                <a:solidFill>
                  <a:schemeClr val="tx1"/>
                </a:solidFill>
                <a:latin typeface="Times New Roman" pitchFamily="18" charset="0"/>
                <a:cs typeface="Times New Roman" pitchFamily="18" charset="0"/>
              </a:rPr>
              <a:t>СИГНАЛИЗАЦИЯ МЕЖДУ СТРОПАЛЬЩИКОМ И КРАНОВЩИКОМ</a:t>
            </a:r>
            <a:endParaRPr lang="ru-RU" sz="1800" b="1" dirty="0"/>
          </a:p>
        </p:txBody>
      </p:sp>
      <p:pic>
        <p:nvPicPr>
          <p:cNvPr id="8194" name="Picture 2"/>
          <p:cNvPicPr>
            <a:picLocks noGrp="1" noChangeAspect="1" noChangeArrowheads="1"/>
          </p:cNvPicPr>
          <p:nvPr>
            <p:ph idx="1"/>
          </p:nvPr>
        </p:nvPicPr>
        <p:blipFill>
          <a:blip r:embed="rId2"/>
          <a:srcRect/>
          <a:stretch>
            <a:fillRect/>
          </a:stretch>
        </p:blipFill>
        <p:spPr bwMode="auto">
          <a:xfrm>
            <a:off x="1809720" y="2214554"/>
            <a:ext cx="6446520" cy="3550920"/>
          </a:xfrm>
          <a:prstGeom prst="rect">
            <a:avLst/>
          </a:prstGeom>
          <a:noFill/>
          <a:ln w="9525">
            <a:noFill/>
            <a:miter lim="800000"/>
            <a:headEnd/>
            <a:tailEnd/>
          </a:ln>
          <a:effectLst/>
        </p:spPr>
      </p:pic>
      <p:sp>
        <p:nvSpPr>
          <p:cNvPr id="5" name="TextBox 4"/>
          <p:cNvSpPr txBox="1"/>
          <p:nvPr/>
        </p:nvSpPr>
        <p:spPr>
          <a:xfrm>
            <a:off x="6310314" y="5143513"/>
            <a:ext cx="3929090" cy="1323439"/>
          </a:xfrm>
          <a:prstGeom prst="rect">
            <a:avLst/>
          </a:prstGeom>
          <a:noFill/>
          <a:ln>
            <a:solidFill>
              <a:schemeClr val="accent1"/>
            </a:solidFill>
          </a:ln>
        </p:spPr>
        <p:txBody>
          <a:bodyPr wrap="square" rtlCol="0">
            <a:spAutoFit/>
          </a:bodyPr>
          <a:lstStyle/>
          <a:p>
            <a:pPr algn="ctr"/>
            <a:r>
              <a:rPr lang="ru-RU" sz="1600" b="1" dirty="0">
                <a:latin typeface="Times New Roman" pitchFamily="18" charset="0"/>
                <a:cs typeface="Times New Roman" pitchFamily="18" charset="0"/>
              </a:rPr>
              <a:t>Операция</a:t>
            </a:r>
            <a:r>
              <a:rPr lang="ru-RU" sz="1600" dirty="0">
                <a:latin typeface="Times New Roman" pitchFamily="18" charset="0"/>
                <a:cs typeface="Times New Roman" pitchFamily="18" charset="0"/>
              </a:rPr>
              <a:t>: стоп (прекратить подъём или передвижение)</a:t>
            </a:r>
          </a:p>
          <a:p>
            <a:pPr algn="ctr"/>
            <a:r>
              <a:rPr lang="ru-RU" sz="1600" b="1" dirty="0">
                <a:latin typeface="Times New Roman" pitchFamily="18" charset="0"/>
                <a:cs typeface="Times New Roman" pitchFamily="18" charset="0"/>
              </a:rPr>
              <a:t>Действие</a:t>
            </a:r>
            <a:r>
              <a:rPr lang="ru-RU" sz="1600" dirty="0">
                <a:latin typeface="Times New Roman" pitchFamily="18" charset="0"/>
                <a:cs typeface="Times New Roman" pitchFamily="18" charset="0"/>
              </a:rPr>
              <a:t>: резкое движение рукой вправо и влево на уровне пояса, ладонь обращена вниз</a:t>
            </a:r>
          </a:p>
        </p:txBody>
      </p:sp>
    </p:spTree>
    <p:extLst>
      <p:ext uri="{BB962C8B-B14F-4D97-AF65-F5344CB8AC3E}">
        <p14:creationId xmlns:p14="http://schemas.microsoft.com/office/powerpoint/2010/main" xmlns="" val="145066804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1800" b="1" dirty="0">
                <a:solidFill>
                  <a:schemeClr val="tx1"/>
                </a:solidFill>
                <a:latin typeface="Times New Roman" pitchFamily="18" charset="0"/>
                <a:cs typeface="Times New Roman" pitchFamily="18" charset="0"/>
              </a:rPr>
              <a:t>СИГНАЛИЗАЦИЯ МЕЖДУ СТРОПАЛЬЩИКОМ И КРАНОВЩИКОМ</a:t>
            </a:r>
            <a:endParaRPr lang="ru-RU" sz="1800" dirty="0"/>
          </a:p>
        </p:txBody>
      </p:sp>
      <p:pic>
        <p:nvPicPr>
          <p:cNvPr id="9218" name="Picture 2"/>
          <p:cNvPicPr>
            <a:picLocks noGrp="1" noChangeAspect="1" noChangeArrowheads="1"/>
          </p:cNvPicPr>
          <p:nvPr>
            <p:ph idx="1"/>
          </p:nvPr>
        </p:nvPicPr>
        <p:blipFill>
          <a:blip r:embed="rId2"/>
          <a:srcRect/>
          <a:stretch>
            <a:fillRect/>
          </a:stretch>
        </p:blipFill>
        <p:spPr bwMode="auto">
          <a:xfrm>
            <a:off x="2095472" y="2571744"/>
            <a:ext cx="2834640" cy="3383280"/>
          </a:xfrm>
          <a:prstGeom prst="rect">
            <a:avLst/>
          </a:prstGeom>
          <a:noFill/>
          <a:ln w="9525">
            <a:noFill/>
            <a:miter lim="800000"/>
            <a:headEnd/>
            <a:tailEnd/>
          </a:ln>
          <a:effectLst/>
        </p:spPr>
      </p:pic>
      <p:sp>
        <p:nvSpPr>
          <p:cNvPr id="5" name="TextBox 4"/>
          <p:cNvSpPr txBox="1"/>
          <p:nvPr/>
        </p:nvSpPr>
        <p:spPr>
          <a:xfrm>
            <a:off x="5310182" y="2643183"/>
            <a:ext cx="4643470" cy="2062103"/>
          </a:xfrm>
          <a:prstGeom prst="rect">
            <a:avLst/>
          </a:prstGeom>
          <a:noFill/>
          <a:ln>
            <a:solidFill>
              <a:schemeClr val="accent1"/>
            </a:solidFill>
          </a:ln>
        </p:spPr>
        <p:txBody>
          <a:bodyPr wrap="square" rtlCol="0">
            <a:spAutoFit/>
          </a:bodyPr>
          <a:lstStyle/>
          <a:p>
            <a:pPr algn="ctr"/>
            <a:r>
              <a:rPr lang="ru-RU" sz="1600" b="1" dirty="0">
                <a:latin typeface="Times New Roman" pitchFamily="18" charset="0"/>
                <a:cs typeface="Times New Roman" pitchFamily="18" charset="0"/>
              </a:rPr>
              <a:t>Операция: </a:t>
            </a:r>
            <a:r>
              <a:rPr lang="ru-RU" sz="1600" dirty="0">
                <a:latin typeface="Times New Roman" pitchFamily="18" charset="0"/>
                <a:cs typeface="Times New Roman" pitchFamily="18" charset="0"/>
              </a:rPr>
              <a:t>осторожно (применяется перед подачей какого-либо из перечисленных ранее сигналов при необходимости незначительного перемещения)</a:t>
            </a:r>
          </a:p>
          <a:p>
            <a:pPr algn="ctr"/>
            <a:endParaRPr lang="ru-RU" sz="1600" dirty="0">
              <a:latin typeface="Times New Roman" pitchFamily="18" charset="0"/>
              <a:cs typeface="Times New Roman" pitchFamily="18" charset="0"/>
            </a:endParaRPr>
          </a:p>
          <a:p>
            <a:pPr algn="ctr"/>
            <a:r>
              <a:rPr lang="ru-RU" sz="1600" b="1" dirty="0">
                <a:latin typeface="Times New Roman" pitchFamily="18" charset="0"/>
                <a:cs typeface="Times New Roman" pitchFamily="18" charset="0"/>
              </a:rPr>
              <a:t>Действие</a:t>
            </a:r>
            <a:r>
              <a:rPr lang="ru-RU" sz="1600" dirty="0">
                <a:latin typeface="Times New Roman" pitchFamily="18" charset="0"/>
                <a:cs typeface="Times New Roman" pitchFamily="18" charset="0"/>
              </a:rPr>
              <a:t>: кисти рук обращены ладонями одна к другой на небольшом расстоянии, руки при этом подняты вверх</a:t>
            </a:r>
          </a:p>
        </p:txBody>
      </p:sp>
    </p:spTree>
    <p:extLst>
      <p:ext uri="{BB962C8B-B14F-4D97-AF65-F5344CB8AC3E}">
        <p14:creationId xmlns:p14="http://schemas.microsoft.com/office/powerpoint/2010/main" xmlns="" val="6102378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Трудовой кодекс </a:t>
            </a:r>
            <a:r>
              <a:rPr lang="ru-RU" dirty="0"/>
              <a:t>РФ от 30.12.2001 № </a:t>
            </a:r>
            <a:r>
              <a:rPr lang="ru-RU" dirty="0" smtClean="0"/>
              <a:t>197-ФЗ</a:t>
            </a:r>
            <a:endParaRPr lang="ru-RU" dirty="0"/>
          </a:p>
        </p:txBody>
      </p:sp>
      <p:sp>
        <p:nvSpPr>
          <p:cNvPr id="3" name="Объект 2"/>
          <p:cNvSpPr>
            <a:spLocks noGrp="1"/>
          </p:cNvSpPr>
          <p:nvPr>
            <p:ph idx="1"/>
          </p:nvPr>
        </p:nvSpPr>
        <p:spPr>
          <a:xfrm>
            <a:off x="476518" y="2057400"/>
            <a:ext cx="11294772" cy="4038600"/>
          </a:xfrm>
        </p:spPr>
        <p:txBody>
          <a:bodyPr>
            <a:noAutofit/>
          </a:bodyPr>
          <a:lstStyle/>
          <a:p>
            <a:r>
              <a:rPr lang="ru-RU" sz="1500" dirty="0"/>
              <a:t>Обязанности по обеспечению безопасных условий и охраны труда возлагаются на работодателя.</a:t>
            </a:r>
          </a:p>
          <a:p>
            <a:r>
              <a:rPr lang="ru-RU" sz="1500" dirty="0" smtClean="0"/>
              <a:t>Работодатель </a:t>
            </a:r>
            <a:r>
              <a:rPr lang="ru-RU" sz="1500" dirty="0"/>
              <a:t>обязан обеспечить:</a:t>
            </a:r>
          </a:p>
          <a:p>
            <a:r>
              <a:rPr lang="ru-RU" sz="1500" dirty="0"/>
              <a:t>безопасность работников при эксплуатации зданий, сооружений, оборудования, осуществлении технологических процессов, а также применяемых в производстве инструментов, сырья и материалов;</a:t>
            </a:r>
          </a:p>
          <a:p>
            <a:r>
              <a:rPr lang="ru-RU" sz="1500" dirty="0"/>
              <a:t>создание и функционирование системы управления охраной труда;</a:t>
            </a:r>
          </a:p>
          <a:p>
            <a:r>
              <a:rPr lang="ru-RU" sz="1500" dirty="0" smtClean="0"/>
              <a:t>применение </a:t>
            </a:r>
            <a:r>
              <a:rPr lang="ru-RU" sz="1500" dirty="0"/>
              <a:t>прошедших обязательную сертификацию или декларирование соответствия в установленном законодательством Российской Федерации о техническом регулировании порядке средств индивидуальной и коллективной защиты работников;</a:t>
            </a:r>
          </a:p>
          <a:p>
            <a:r>
              <a:rPr lang="ru-RU" sz="1500" dirty="0" smtClean="0"/>
              <a:t>соответствующие </a:t>
            </a:r>
            <a:r>
              <a:rPr lang="ru-RU" sz="1500" dirty="0"/>
              <a:t>требованиям охраны труда условия труда на каждом рабочем месте;</a:t>
            </a:r>
          </a:p>
          <a:p>
            <a:r>
              <a:rPr lang="ru-RU" sz="1500" dirty="0"/>
              <a:t>режим труда и отдыха работников в соответствии с трудовым законодательством и иными нормативными правовыми актами, содержащими нормы трудового права;</a:t>
            </a:r>
          </a:p>
          <a:p>
            <a:r>
              <a:rPr lang="ru-RU" sz="1500" dirty="0" smtClean="0"/>
              <a:t>приобретение </a:t>
            </a:r>
            <a:r>
              <a:rPr lang="ru-RU" sz="1500" dirty="0"/>
              <a:t>и выдачу за счет собственных средств специальной одежды, специальной обуви и других средств индивидуальной защиты, смывающих и обезвреживающих средств, прошедших обязательную сертификацию или декларирование соответствия в установленном законодательством Российской Федерации о техническом регулировании порядке, в соответствии с установленными нормами работникам, занятым на работах с вредными и (или) опасными условиями труда, а также на работах, выполняемых в особых температурных условиях или связанных с </a:t>
            </a:r>
            <a:r>
              <a:rPr lang="ru-RU" sz="1500" dirty="0" smtClean="0"/>
              <a:t>загрязнением</a:t>
            </a:r>
            <a:endParaRPr lang="ru-RU" sz="1500" dirty="0"/>
          </a:p>
        </p:txBody>
      </p:sp>
    </p:spTree>
    <p:extLst>
      <p:ext uri="{BB962C8B-B14F-4D97-AF65-F5344CB8AC3E}">
        <p14:creationId xmlns:p14="http://schemas.microsoft.com/office/powerpoint/2010/main" xmlns="" val="192055143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4034" y="785794"/>
            <a:ext cx="8229600" cy="928694"/>
          </a:xfrm>
        </p:spPr>
        <p:txBody>
          <a:bodyPr>
            <a:normAutofit/>
          </a:bodyPr>
          <a:lstStyle/>
          <a:p>
            <a:pPr algn="ctr"/>
            <a:r>
              <a:rPr lang="ru-RU" sz="1800" b="1" dirty="0">
                <a:solidFill>
                  <a:schemeClr val="tx1"/>
                </a:solidFill>
                <a:latin typeface="Times New Roman" pitchFamily="18" charset="0"/>
                <a:cs typeface="Times New Roman" pitchFamily="18" charset="0"/>
              </a:rPr>
              <a:t>ПРОИЗВОДСТВО РАБОТ СТРЕЛОВЫМИ КРАНАМИ ВБЛИЗИ ЛИНИИ ЭЛЕКТРОПЕРЕДАЧИ</a:t>
            </a:r>
          </a:p>
        </p:txBody>
      </p:sp>
      <p:pic>
        <p:nvPicPr>
          <p:cNvPr id="10242" name="Picture 2"/>
          <p:cNvPicPr>
            <a:picLocks noGrp="1" noChangeAspect="1" noChangeArrowheads="1"/>
          </p:cNvPicPr>
          <p:nvPr>
            <p:ph idx="1"/>
          </p:nvPr>
        </p:nvPicPr>
        <p:blipFill>
          <a:blip r:embed="rId2"/>
          <a:srcRect/>
          <a:stretch>
            <a:fillRect/>
          </a:stretch>
        </p:blipFill>
        <p:spPr bwMode="auto">
          <a:xfrm>
            <a:off x="6238876" y="1571612"/>
            <a:ext cx="4290060" cy="2118360"/>
          </a:xfrm>
          <a:prstGeom prst="rect">
            <a:avLst/>
          </a:prstGeom>
          <a:noFill/>
          <a:ln w="9525">
            <a:noFill/>
            <a:miter lim="800000"/>
            <a:headEnd/>
            <a:tailEnd/>
          </a:ln>
          <a:effectLst/>
        </p:spPr>
      </p:pic>
      <p:sp>
        <p:nvSpPr>
          <p:cNvPr id="5" name="TextBox 4"/>
          <p:cNvSpPr txBox="1"/>
          <p:nvPr/>
        </p:nvSpPr>
        <p:spPr>
          <a:xfrm>
            <a:off x="1738282" y="1643050"/>
            <a:ext cx="4357718" cy="2308324"/>
          </a:xfrm>
          <a:prstGeom prst="rect">
            <a:avLst/>
          </a:prstGeom>
          <a:noFill/>
          <a:ln>
            <a:solidFill>
              <a:schemeClr val="accent1"/>
            </a:solidFill>
          </a:ln>
        </p:spPr>
        <p:txBody>
          <a:bodyPr wrap="square" rtlCol="0">
            <a:spAutoFit/>
          </a:bodyPr>
          <a:lstStyle/>
          <a:p>
            <a:pPr algn="ctr"/>
            <a:r>
              <a:rPr lang="ru-RU" sz="1600" dirty="0">
                <a:latin typeface="Times New Roman" pitchFamily="18" charset="0"/>
                <a:cs typeface="Times New Roman" pitchFamily="18" charset="0"/>
              </a:rPr>
              <a:t>Производство работ стреловыми кранами на расстоянии менее 30 м от подъемной выдвижной части крана в любом ее положении, а также от груза до вертикальной плоскости, образуемой проекцией на землю ближайшего провода воздушной линии электропередачи, находящейся под напряжением более 42 В, должно производиться по наряду-допуску, определяющему безопасные условия работы</a:t>
            </a:r>
          </a:p>
        </p:txBody>
      </p:sp>
      <p:sp>
        <p:nvSpPr>
          <p:cNvPr id="6" name="TextBox 5"/>
          <p:cNvSpPr txBox="1"/>
          <p:nvPr/>
        </p:nvSpPr>
        <p:spPr>
          <a:xfrm>
            <a:off x="1881158" y="4429133"/>
            <a:ext cx="8572560" cy="2062103"/>
          </a:xfrm>
          <a:prstGeom prst="rect">
            <a:avLst/>
          </a:prstGeom>
          <a:noFill/>
        </p:spPr>
        <p:txBody>
          <a:bodyPr wrap="square" rtlCol="0">
            <a:spAutoFit/>
          </a:bodyPr>
          <a:lstStyle/>
          <a:p>
            <a:pPr algn="ctr">
              <a:buFont typeface="Wingdings" pitchFamily="2" charset="2"/>
              <a:buChar char="ü"/>
            </a:pPr>
            <a:r>
              <a:rPr lang="ru-RU" sz="1600" dirty="0">
                <a:latin typeface="Times New Roman" pitchFamily="18" charset="0"/>
                <a:cs typeface="Times New Roman" pitchFamily="18" charset="0"/>
              </a:rPr>
              <a:t>При производстве работ в охранной зоне линии электропередачи или в пределах разрывов, установленных Правилами охраны высоковольтных электрических сетей, наряд-допуск выдается только при наличии разрешения организации, эксплуатирующей линию электропередачи</a:t>
            </a:r>
          </a:p>
          <a:p>
            <a:pPr algn="ctr">
              <a:buFont typeface="Wingdings" pitchFamily="2" charset="2"/>
              <a:buChar char="ü"/>
            </a:pPr>
            <a:r>
              <a:rPr lang="ru-RU" sz="1600" dirty="0">
                <a:latin typeface="Times New Roman" pitchFamily="18" charset="0"/>
                <a:cs typeface="Times New Roman" pitchFamily="18" charset="0"/>
              </a:rPr>
              <a:t>Время действия наряда-допуска определяется организацией, выдавшей наряд. Наряд-допуск должен выдаваться крановщику на руки перед началом работы</a:t>
            </a:r>
          </a:p>
          <a:p>
            <a:pPr algn="ctr">
              <a:buFont typeface="Wingdings" pitchFamily="2" charset="2"/>
              <a:buChar char="ü"/>
            </a:pPr>
            <a:r>
              <a:rPr lang="ru-RU" sz="1600" dirty="0">
                <a:latin typeface="Times New Roman" pitchFamily="18" charset="0"/>
                <a:cs typeface="Times New Roman" pitchFamily="18" charset="0"/>
              </a:rPr>
              <a:t>Крановщику запрещается самовольная установка крана для работы вблизи линии электропередачи, о чем делается запись в путевом листе</a:t>
            </a:r>
          </a:p>
        </p:txBody>
      </p:sp>
      <p:sp>
        <p:nvSpPr>
          <p:cNvPr id="7" name="TextBox 6"/>
          <p:cNvSpPr txBox="1"/>
          <p:nvPr/>
        </p:nvSpPr>
        <p:spPr>
          <a:xfrm>
            <a:off x="6453190" y="3714753"/>
            <a:ext cx="3929090" cy="584775"/>
          </a:xfrm>
          <a:prstGeom prst="rect">
            <a:avLst/>
          </a:prstGeom>
          <a:noFill/>
        </p:spPr>
        <p:txBody>
          <a:bodyPr wrap="square" rtlCol="0">
            <a:spAutoFit/>
          </a:bodyPr>
          <a:lstStyle/>
          <a:p>
            <a:pPr algn="ctr"/>
            <a:r>
              <a:rPr lang="ru-RU" sz="1600" b="1" dirty="0">
                <a:latin typeface="Times New Roman" pitchFamily="18" charset="0"/>
                <a:cs typeface="Times New Roman" pitchFamily="18" charset="0"/>
              </a:rPr>
              <a:t>Работа крана вблизи линии электропередачи</a:t>
            </a:r>
          </a:p>
        </p:txBody>
      </p:sp>
    </p:spTree>
    <p:extLst>
      <p:ext uri="{BB962C8B-B14F-4D97-AF65-F5344CB8AC3E}">
        <p14:creationId xmlns:p14="http://schemas.microsoft.com/office/powerpoint/2010/main" xmlns="" val="269407401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1143000"/>
            <a:ext cx="8229600" cy="857240"/>
          </a:xfrm>
        </p:spPr>
        <p:txBody>
          <a:bodyPr>
            <a:normAutofit/>
          </a:bodyPr>
          <a:lstStyle/>
          <a:p>
            <a:pPr algn="ctr"/>
            <a:r>
              <a:rPr lang="ru-RU" sz="1800" b="1" dirty="0">
                <a:solidFill>
                  <a:schemeClr val="tx1"/>
                </a:solidFill>
                <a:latin typeface="Times New Roman" pitchFamily="18" charset="0"/>
                <a:cs typeface="Times New Roman" pitchFamily="18" charset="0"/>
              </a:rPr>
              <a:t>ПРОИЗВОДСТВО РАБОТ СТРЕЛОВЫМИ КРАНАМИ ВБЛИЗИ ЛИНИИ ЭЛЕКТРОПЕРЕДАЧИ</a:t>
            </a:r>
            <a:endParaRPr lang="ru-RU" sz="1800" dirty="0"/>
          </a:p>
        </p:txBody>
      </p:sp>
      <p:pic>
        <p:nvPicPr>
          <p:cNvPr id="11266" name="Picture 2"/>
          <p:cNvPicPr>
            <a:picLocks noGrp="1" noChangeAspect="1" noChangeArrowheads="1"/>
          </p:cNvPicPr>
          <p:nvPr>
            <p:ph idx="1"/>
          </p:nvPr>
        </p:nvPicPr>
        <p:blipFill>
          <a:blip r:embed="rId2"/>
          <a:srcRect/>
          <a:stretch>
            <a:fillRect/>
          </a:stretch>
        </p:blipFill>
        <p:spPr bwMode="auto">
          <a:xfrm>
            <a:off x="1809720" y="2000240"/>
            <a:ext cx="4099560" cy="3520440"/>
          </a:xfrm>
          <a:prstGeom prst="rect">
            <a:avLst/>
          </a:prstGeom>
          <a:noFill/>
          <a:ln w="9525">
            <a:noFill/>
            <a:miter lim="800000"/>
            <a:headEnd/>
            <a:tailEnd/>
          </a:ln>
          <a:effectLst/>
        </p:spPr>
      </p:pic>
      <p:pic>
        <p:nvPicPr>
          <p:cNvPr id="11267" name="Picture 3"/>
          <p:cNvPicPr>
            <a:picLocks noChangeAspect="1" noChangeArrowheads="1"/>
          </p:cNvPicPr>
          <p:nvPr/>
        </p:nvPicPr>
        <p:blipFill>
          <a:blip r:embed="rId3"/>
          <a:srcRect/>
          <a:stretch>
            <a:fillRect/>
          </a:stretch>
        </p:blipFill>
        <p:spPr bwMode="auto">
          <a:xfrm>
            <a:off x="6596067" y="2071678"/>
            <a:ext cx="466725" cy="304800"/>
          </a:xfrm>
          <a:prstGeom prst="rect">
            <a:avLst/>
          </a:prstGeom>
          <a:noFill/>
          <a:ln w="9525">
            <a:noFill/>
            <a:miter lim="800000"/>
            <a:headEnd/>
            <a:tailEnd/>
          </a:ln>
          <a:effectLst/>
        </p:spPr>
      </p:pic>
      <p:sp>
        <p:nvSpPr>
          <p:cNvPr id="9" name="TextBox 8"/>
          <p:cNvSpPr txBox="1"/>
          <p:nvPr/>
        </p:nvSpPr>
        <p:spPr>
          <a:xfrm>
            <a:off x="6596066" y="2000241"/>
            <a:ext cx="3643338" cy="3847207"/>
          </a:xfrm>
          <a:prstGeom prst="rect">
            <a:avLst/>
          </a:prstGeom>
          <a:noFill/>
        </p:spPr>
        <p:txBody>
          <a:bodyPr wrap="square" rtlCol="0">
            <a:spAutoFit/>
          </a:bodyPr>
          <a:lstStyle/>
          <a:p>
            <a:pPr algn="ctr"/>
            <a:r>
              <a:rPr lang="ru-RU" i="1" dirty="0"/>
              <a:t>- </a:t>
            </a:r>
            <a:r>
              <a:rPr lang="ru-RU" sz="1600" dirty="0">
                <a:latin typeface="Times New Roman" pitchFamily="18" charset="0"/>
                <a:cs typeface="Times New Roman" pitchFamily="18" charset="0"/>
              </a:rPr>
              <a:t>участок опасной зоны ЛЭП, в</a:t>
            </a:r>
          </a:p>
          <a:p>
            <a:pPr algn="ctr"/>
            <a:r>
              <a:rPr lang="ru-RU" sz="1600" dirty="0">
                <a:latin typeface="Times New Roman" pitchFamily="18" charset="0"/>
                <a:cs typeface="Times New Roman" pitchFamily="18" charset="0"/>
              </a:rPr>
              <a:t>которой запрещается работа грузоподъемных машин, но допускается движение крана поперек ЛЭП</a:t>
            </a:r>
          </a:p>
          <a:p>
            <a:pPr algn="ctr"/>
            <a:r>
              <a:rPr lang="ru-RU" sz="1600" dirty="0">
                <a:latin typeface="Times New Roman" pitchFamily="18" charset="0"/>
                <a:cs typeface="Times New Roman" pitchFamily="18" charset="0"/>
              </a:rPr>
              <a:t>          - участок опасной зоны ЛЭП, в</a:t>
            </a:r>
          </a:p>
          <a:p>
            <a:pPr algn="ctr"/>
            <a:r>
              <a:rPr lang="ru-RU" sz="1600" dirty="0">
                <a:latin typeface="Times New Roman" pitchFamily="18" charset="0"/>
                <a:cs typeface="Times New Roman" pitchFamily="18" charset="0"/>
              </a:rPr>
              <a:t>которой запрещается во всех случаях работа грузоподъемных машин, нахождение людей и конструкций крана при передвижении без отключения напряжения</a:t>
            </a:r>
          </a:p>
          <a:p>
            <a:pPr algn="ctr"/>
            <a:endParaRPr lang="ru-RU" sz="1600" dirty="0">
              <a:latin typeface="Times New Roman" pitchFamily="18" charset="0"/>
              <a:cs typeface="Times New Roman" pitchFamily="18" charset="0"/>
            </a:endParaRPr>
          </a:p>
          <a:p>
            <a:pPr algn="ctr"/>
            <a:endParaRPr lang="ru-RU" sz="1600" dirty="0">
              <a:latin typeface="Times New Roman" pitchFamily="18" charset="0"/>
              <a:cs typeface="Times New Roman" pitchFamily="18" charset="0"/>
            </a:endParaRPr>
          </a:p>
          <a:p>
            <a:pPr algn="ctr"/>
            <a:r>
              <a:rPr lang="en-US" sz="1600" dirty="0" err="1">
                <a:latin typeface="Times New Roman" pitchFamily="18" charset="0"/>
                <a:cs typeface="Times New Roman" pitchFamily="18" charset="0"/>
              </a:rPr>
              <a:t>Zox</a:t>
            </a:r>
            <a:r>
              <a:rPr lang="en-US" sz="1600" dirty="0">
                <a:latin typeface="Times New Roman" pitchFamily="18" charset="0"/>
                <a:cs typeface="Times New Roman" pitchFamily="18" charset="0"/>
              </a:rPr>
              <a:t> </a:t>
            </a:r>
            <a:r>
              <a:rPr lang="ru-RU" sz="1600" dirty="0">
                <a:latin typeface="Times New Roman" pitchFamily="18" charset="0"/>
                <a:cs typeface="Times New Roman" pitchFamily="18" charset="0"/>
              </a:rPr>
              <a:t>- граница охранной зоны ЛЭП</a:t>
            </a:r>
          </a:p>
          <a:p>
            <a:pPr algn="ctr"/>
            <a:r>
              <a:rPr lang="en-US" sz="1600" dirty="0">
                <a:latin typeface="Times New Roman" pitchFamily="18" charset="0"/>
                <a:cs typeface="Times New Roman" pitchFamily="18" charset="0"/>
              </a:rPr>
              <a:t>So </a:t>
            </a:r>
            <a:r>
              <a:rPr lang="ru-RU" sz="1600" dirty="0">
                <a:latin typeface="Times New Roman" pitchFamily="18" charset="0"/>
                <a:cs typeface="Times New Roman" pitchFamily="18" charset="0"/>
              </a:rPr>
              <a:t>- граница опасной зоны ЛЭП</a:t>
            </a:r>
          </a:p>
        </p:txBody>
      </p:sp>
      <p:pic>
        <p:nvPicPr>
          <p:cNvPr id="11268" name="Picture 4"/>
          <p:cNvPicPr>
            <a:picLocks noChangeAspect="1" noChangeArrowheads="1"/>
          </p:cNvPicPr>
          <p:nvPr/>
        </p:nvPicPr>
        <p:blipFill>
          <a:blip r:embed="rId4"/>
          <a:srcRect/>
          <a:stretch>
            <a:fillRect/>
          </a:stretch>
        </p:blipFill>
        <p:spPr bwMode="auto">
          <a:xfrm>
            <a:off x="6738942" y="3214687"/>
            <a:ext cx="457200" cy="371475"/>
          </a:xfrm>
          <a:prstGeom prst="rect">
            <a:avLst/>
          </a:prstGeom>
          <a:noFill/>
          <a:ln w="9525">
            <a:noFill/>
            <a:miter lim="800000"/>
            <a:headEnd/>
            <a:tailEnd/>
          </a:ln>
          <a:effectLst/>
        </p:spPr>
      </p:pic>
      <p:sp>
        <p:nvSpPr>
          <p:cNvPr id="11" name="TextBox 10"/>
          <p:cNvSpPr txBox="1"/>
          <p:nvPr/>
        </p:nvSpPr>
        <p:spPr>
          <a:xfrm>
            <a:off x="1738282" y="5715017"/>
            <a:ext cx="4143404" cy="584775"/>
          </a:xfrm>
          <a:prstGeom prst="rect">
            <a:avLst/>
          </a:prstGeom>
          <a:noFill/>
        </p:spPr>
        <p:txBody>
          <a:bodyPr wrap="square" rtlCol="0">
            <a:spAutoFit/>
          </a:bodyPr>
          <a:lstStyle/>
          <a:p>
            <a:pPr algn="ctr"/>
            <a:r>
              <a:rPr lang="ru-RU" sz="1600" b="1" dirty="0">
                <a:latin typeface="Times New Roman" pitchFamily="18" charset="0"/>
                <a:cs typeface="Times New Roman" pitchFamily="18" charset="0"/>
              </a:rPr>
              <a:t>Работа крана вблизи линии электропередачи</a:t>
            </a:r>
          </a:p>
        </p:txBody>
      </p:sp>
    </p:spTree>
    <p:extLst>
      <p:ext uri="{BB962C8B-B14F-4D97-AF65-F5344CB8AC3E}">
        <p14:creationId xmlns:p14="http://schemas.microsoft.com/office/powerpoint/2010/main" xmlns="" val="77811742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52596" y="1142984"/>
            <a:ext cx="8229600" cy="857256"/>
          </a:xfrm>
        </p:spPr>
        <p:txBody>
          <a:bodyPr>
            <a:normAutofit/>
          </a:bodyPr>
          <a:lstStyle/>
          <a:p>
            <a:pPr algn="ctr"/>
            <a:r>
              <a:rPr lang="ru-RU" sz="1800" b="1" dirty="0">
                <a:solidFill>
                  <a:schemeClr val="tx1"/>
                </a:solidFill>
                <a:latin typeface="Times New Roman" pitchFamily="18" charset="0"/>
                <a:cs typeface="Times New Roman" pitchFamily="18" charset="0"/>
              </a:rPr>
              <a:t>ПРОИЗВОДСТВО РАБОТ СТРЕЛОВЫМИ КРАНАМИ ВБЛИЗИ ЛИНИИ ЭЛЕКТРОПЕРЕДАЧИ</a:t>
            </a:r>
            <a:endParaRPr lang="ru-RU" sz="1800" dirty="0"/>
          </a:p>
        </p:txBody>
      </p:sp>
      <p:sp>
        <p:nvSpPr>
          <p:cNvPr id="3" name="Содержимое 2"/>
          <p:cNvSpPr>
            <a:spLocks noGrp="1"/>
          </p:cNvSpPr>
          <p:nvPr>
            <p:ph idx="1"/>
          </p:nvPr>
        </p:nvSpPr>
        <p:spPr>
          <a:xfrm>
            <a:off x="1738282" y="2000240"/>
            <a:ext cx="8472518" cy="4574296"/>
          </a:xfrm>
        </p:spPr>
        <p:txBody>
          <a:bodyPr>
            <a:noAutofit/>
          </a:bodyPr>
          <a:lstStyle/>
          <a:p>
            <a:pPr algn="ctr">
              <a:buClrTx/>
              <a:buFont typeface="Wingdings" pitchFamily="2" charset="2"/>
              <a:buChar char="v"/>
            </a:pPr>
            <a:r>
              <a:rPr lang="ru-RU" sz="1600" dirty="0">
                <a:latin typeface="Times New Roman" pitchFamily="18" charset="0"/>
                <a:cs typeface="Times New Roman" pitchFamily="18" charset="0"/>
              </a:rPr>
              <a:t>Работа крана вблизи линии электропередачи должна производиться под непосредственным руководством специалиста, ответственного за безопасное производство работ с применением ПС, который также должен указать крановщику место установки крана, обеспечить выполнение предусмотренных нарядом-допуском условий работы и произвести запись в вахтенном журнале крановщика о разрешении работы</a:t>
            </a:r>
          </a:p>
          <a:p>
            <a:pPr algn="ctr">
              <a:buClrTx/>
              <a:buFont typeface="Wingdings" pitchFamily="2" charset="2"/>
              <a:buChar char="v"/>
            </a:pPr>
            <a:r>
              <a:rPr lang="ru-RU" sz="1600" dirty="0">
                <a:latin typeface="Times New Roman" pitchFamily="18" charset="0"/>
                <a:cs typeface="Times New Roman" pitchFamily="18" charset="0"/>
              </a:rPr>
              <a:t>При работе кранов стрелового типа на действующих электростанциях, подстанциях и линиях электропередачи, если работы с применением кранов стрелового типа ведутся персоналом, эксплуатирующим электроустановки, а машинисты (крановщики, операторы) этих ПС находятся в штате указанных электростанций, подстанций и линий электропередачи, наряд-допуск на работу вблизи находящихся под напряжением проводов и оборудования выдается </a:t>
            </a:r>
            <a:r>
              <a:rPr lang="ru-RU" sz="1600" dirty="0" err="1">
                <a:latin typeface="Times New Roman" pitchFamily="18" charset="0"/>
                <a:cs typeface="Times New Roman" pitchFamily="18" charset="0"/>
              </a:rPr>
              <a:t>энергопредприятием</a:t>
            </a:r>
            <a:r>
              <a:rPr lang="ru-RU" sz="1600" dirty="0">
                <a:latin typeface="Times New Roman" pitchFamily="18" charset="0"/>
                <a:cs typeface="Times New Roman" pitchFamily="18" charset="0"/>
              </a:rPr>
              <a:t> (электростанцией, подстанцией и линией электропередачи). При этом должно соблюдаться расстояние от стрелы крана до проводов линии электропередачи, находящейся под напряжением, в соответствие с ФНП</a:t>
            </a:r>
          </a:p>
          <a:p>
            <a:pPr algn="ctr">
              <a:buClrTx/>
              <a:buFont typeface="Wingdings" pitchFamily="2" charset="2"/>
              <a:buChar char="v"/>
            </a:pPr>
            <a:r>
              <a:rPr lang="ru-RU" sz="1600" dirty="0">
                <a:latin typeface="Times New Roman" pitchFamily="18" charset="0"/>
                <a:cs typeface="Times New Roman" pitchFamily="18" charset="0"/>
              </a:rPr>
              <a:t>Работа стреловых кранов под </a:t>
            </a:r>
            <a:r>
              <a:rPr lang="ru-RU" sz="1600" dirty="0" err="1">
                <a:latin typeface="Times New Roman" pitchFamily="18" charset="0"/>
                <a:cs typeface="Times New Roman" pitchFamily="18" charset="0"/>
              </a:rPr>
              <a:t>неотключенными</a:t>
            </a:r>
            <a:r>
              <a:rPr lang="ru-RU" sz="1600" dirty="0">
                <a:latin typeface="Times New Roman" pitchFamily="18" charset="0"/>
                <a:cs typeface="Times New Roman" pitchFamily="18" charset="0"/>
              </a:rPr>
              <a:t> контактными проводами городского транспорта может производиться при соблюдении расстояния между стрелой крана и контактными проводами не менее 1000 мм при установке ограничителя (упора), не позволяющего уменьшить указанное расстояние при подъеме стрелы</a:t>
            </a:r>
          </a:p>
        </p:txBody>
      </p:sp>
    </p:spTree>
    <p:extLst>
      <p:ext uri="{BB962C8B-B14F-4D97-AF65-F5344CB8AC3E}">
        <p14:creationId xmlns:p14="http://schemas.microsoft.com/office/powerpoint/2010/main" xmlns="" val="178259470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52596" y="1142984"/>
            <a:ext cx="8229600" cy="857256"/>
          </a:xfrm>
        </p:spPr>
        <p:txBody>
          <a:bodyPr>
            <a:normAutofit/>
          </a:bodyPr>
          <a:lstStyle/>
          <a:p>
            <a:pPr algn="ctr"/>
            <a:r>
              <a:rPr lang="ru-RU" sz="1800" b="1" dirty="0">
                <a:solidFill>
                  <a:schemeClr val="tx1"/>
                </a:solidFill>
                <a:latin typeface="Times New Roman" pitchFamily="18" charset="0"/>
                <a:cs typeface="Times New Roman" pitchFamily="18" charset="0"/>
              </a:rPr>
              <a:t>ПРОИЗВОДСТВО РАБОТ СТРЕЛОВЫМИ КРАНАМИ ВБЛИЗИ ЛИНИИ ЭЛЕКТРОПЕРЕДАЧИ</a:t>
            </a:r>
            <a:endParaRPr lang="ru-RU" sz="1800" dirty="0"/>
          </a:p>
        </p:txBody>
      </p:sp>
      <p:sp>
        <p:nvSpPr>
          <p:cNvPr id="3" name="Содержимое 2"/>
          <p:cNvSpPr>
            <a:spLocks noGrp="1"/>
          </p:cNvSpPr>
          <p:nvPr>
            <p:ph idx="1"/>
          </p:nvPr>
        </p:nvSpPr>
        <p:spPr>
          <a:xfrm>
            <a:off x="1738282" y="2000240"/>
            <a:ext cx="8472518" cy="4574296"/>
          </a:xfrm>
        </p:spPr>
        <p:txBody>
          <a:bodyPr>
            <a:noAutofit/>
          </a:bodyPr>
          <a:lstStyle/>
          <a:p>
            <a:pPr algn="ctr">
              <a:buClrTx/>
              <a:buFont typeface="Wingdings" pitchFamily="2" charset="2"/>
              <a:buChar char="v"/>
            </a:pPr>
            <a:r>
              <a:rPr lang="ru-RU" sz="1600" dirty="0">
                <a:latin typeface="Times New Roman" pitchFamily="18" charset="0"/>
                <a:cs typeface="Times New Roman" pitchFamily="18" charset="0"/>
              </a:rPr>
              <a:t>Порядок работы кранов, подъемников (вышек) или кранов-трубоукладчиков вблизи линии электропередачи, выполненной гибким изолированным кабелем, определяется владельцем линии. Выдача наряда-допуска в этом случае не обязательна</a:t>
            </a:r>
          </a:p>
          <a:p>
            <a:pPr algn="ctr">
              <a:buClrTx/>
              <a:buFont typeface="Wingdings" pitchFamily="2" charset="2"/>
              <a:buChar char="v"/>
            </a:pPr>
            <a:endParaRPr lang="ru-RU" sz="1600" dirty="0">
              <a:latin typeface="Times New Roman" pitchFamily="18" charset="0"/>
              <a:cs typeface="Times New Roman" pitchFamily="18" charset="0"/>
            </a:endParaRPr>
          </a:p>
          <a:p>
            <a:pPr algn="ctr">
              <a:buClrTx/>
              <a:buFont typeface="Wingdings" pitchFamily="2" charset="2"/>
              <a:buChar char="v"/>
            </a:pPr>
            <a:r>
              <a:rPr lang="ru-RU" sz="1600" dirty="0">
                <a:latin typeface="Times New Roman" pitchFamily="18" charset="0"/>
                <a:cs typeface="Times New Roman" pitchFamily="18" charset="0"/>
              </a:rPr>
              <a:t>При проезде по дорогам под ЛЭП, находящейся под напряжением, подъемные или выдвижные части грузоподъемных машин должны находиться в транспортном положении</a:t>
            </a:r>
          </a:p>
          <a:p>
            <a:pPr algn="ctr">
              <a:buClrTx/>
              <a:buFont typeface="Wingdings" pitchFamily="2" charset="2"/>
              <a:buChar char="v"/>
            </a:pPr>
            <a:endParaRPr lang="ru-RU" sz="1600" dirty="0">
              <a:latin typeface="Times New Roman" pitchFamily="18" charset="0"/>
              <a:cs typeface="Times New Roman" pitchFamily="18" charset="0"/>
            </a:endParaRPr>
          </a:p>
          <a:p>
            <a:pPr algn="ctr">
              <a:buClrTx/>
              <a:buFont typeface="Wingdings" pitchFamily="2" charset="2"/>
              <a:buChar char="v"/>
            </a:pPr>
            <a:r>
              <a:rPr lang="ru-RU" sz="1600" dirty="0">
                <a:latin typeface="Times New Roman" pitchFamily="18" charset="0"/>
                <a:cs typeface="Times New Roman" pitchFamily="18" charset="0"/>
              </a:rPr>
              <a:t>Проезд автотранспорта и грузоподъемных кранов вне дорог под проводами ЛЭП следует производить в местах наименьшего провисания проводов, т.е. вблизи опор. Грузоподъемные краны высотой более 4.5 м должны проезжать под ЛЭП только в предусмотренных для этого местах. Скорость движения определяется местными условиями, но не должна превышать 10 км/ч</a:t>
            </a:r>
          </a:p>
          <a:p>
            <a:pPr algn="ctr">
              <a:buClrTx/>
              <a:buFont typeface="Wingdings" pitchFamily="2" charset="2"/>
              <a:buChar char="v"/>
            </a:pPr>
            <a:endParaRPr lang="ru-RU" sz="1600" dirty="0">
              <a:latin typeface="Times New Roman" pitchFamily="18" charset="0"/>
              <a:cs typeface="Times New Roman" pitchFamily="18" charset="0"/>
            </a:endParaRPr>
          </a:p>
          <a:p>
            <a:pPr algn="ctr">
              <a:buClrTx/>
              <a:buFont typeface="Wingdings" pitchFamily="2" charset="2"/>
              <a:buChar char="v"/>
            </a:pPr>
            <a:r>
              <a:rPr lang="ru-RU" sz="1600" dirty="0">
                <a:latin typeface="Times New Roman" pitchFamily="18" charset="0"/>
                <a:cs typeface="Times New Roman" pitchFamily="18" charset="0"/>
              </a:rPr>
              <a:t>В темное время суток работа с грузоподъемными машинами допускается только при отключенной ЛЭП и при достаточном освещении рабочих мест</a:t>
            </a:r>
          </a:p>
        </p:txBody>
      </p:sp>
    </p:spTree>
    <p:extLst>
      <p:ext uri="{BB962C8B-B14F-4D97-AF65-F5344CB8AC3E}">
        <p14:creationId xmlns:p14="http://schemas.microsoft.com/office/powerpoint/2010/main" xmlns="" val="396130265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52596" y="857232"/>
            <a:ext cx="8229600" cy="1066800"/>
          </a:xfrm>
        </p:spPr>
        <p:txBody>
          <a:bodyPr>
            <a:normAutofit/>
          </a:bodyPr>
          <a:lstStyle/>
          <a:p>
            <a:pPr algn="ctr"/>
            <a:r>
              <a:rPr lang="ru-RU" sz="1800" b="1" dirty="0">
                <a:solidFill>
                  <a:schemeClr val="tx1"/>
                </a:solidFill>
                <a:latin typeface="Times New Roman" pitchFamily="18" charset="0"/>
                <a:cs typeface="Times New Roman" pitchFamily="18" charset="0"/>
              </a:rPr>
              <a:t>РАБОТА ПОДЪЕМНЫХ КРАНОВ В ОХРАННОЙ ЗОНЕ ВОЗДУШНОЙ ЛИНИИ ЭЛЕКТРОПЕРЕДАЧИ</a:t>
            </a:r>
          </a:p>
        </p:txBody>
      </p:sp>
      <p:sp>
        <p:nvSpPr>
          <p:cNvPr id="3" name="Содержимое 2"/>
          <p:cNvSpPr>
            <a:spLocks noGrp="1"/>
          </p:cNvSpPr>
          <p:nvPr>
            <p:ph idx="1"/>
          </p:nvPr>
        </p:nvSpPr>
        <p:spPr>
          <a:xfrm>
            <a:off x="1809720" y="1857364"/>
            <a:ext cx="8572560" cy="4717172"/>
          </a:xfrm>
        </p:spPr>
        <p:txBody>
          <a:bodyPr>
            <a:normAutofit/>
          </a:bodyPr>
          <a:lstStyle/>
          <a:p>
            <a:pPr algn="ctr">
              <a:buClrTx/>
              <a:buFont typeface="Wingdings" pitchFamily="2" charset="2"/>
              <a:buChar char="ü"/>
            </a:pPr>
            <a:r>
              <a:rPr lang="ru-RU" sz="1600" dirty="0">
                <a:latin typeface="Times New Roman" pitchFamily="18" charset="0"/>
                <a:cs typeface="Times New Roman" pitchFamily="18" charset="0"/>
              </a:rPr>
              <a:t>При производстве работы в охранной зоне линии электропередачи или в пределах разрывов, установленных Правилами охраны высоковольтных электрических сетей, наряд-допуск может быть выдан только при наличии разрешения организации, эксплуатирующей линию электропередачи</a:t>
            </a:r>
          </a:p>
          <a:p>
            <a:pPr algn="ctr">
              <a:buClrTx/>
              <a:buFont typeface="Wingdings" pitchFamily="2" charset="2"/>
              <a:buChar char="ü"/>
            </a:pPr>
            <a:r>
              <a:rPr lang="ru-RU" sz="1600" dirty="0">
                <a:latin typeface="Times New Roman" pitchFamily="18" charset="0"/>
                <a:cs typeface="Times New Roman" pitchFamily="18" charset="0"/>
              </a:rPr>
              <a:t>Охранная зона вдоль воздушной линии электропередачи согласно ГОСТ 12.1.051-90 устанавливается в виде воздушного пространства над землей, ограниченного параллельными вертикальными плоскостями, отстоящими по обе стороны линии на расстоянии от крайних проводов по горизонтали, указанном в таблице, приведенной ниже</a:t>
            </a:r>
          </a:p>
          <a:p>
            <a:pPr algn="ctr">
              <a:buClrTx/>
              <a:buFont typeface="Wingdings" pitchFamily="2" charset="2"/>
              <a:buChar char="ü"/>
            </a:pPr>
            <a:endParaRPr lang="ru-RU" sz="1600" dirty="0">
              <a:latin typeface="Times New Roman" pitchFamily="18" charset="0"/>
              <a:cs typeface="Times New Roman" pitchFamily="18" charset="0"/>
            </a:endParaRPr>
          </a:p>
        </p:txBody>
      </p:sp>
      <p:pic>
        <p:nvPicPr>
          <p:cNvPr id="12292" name="Picture 4"/>
          <p:cNvPicPr>
            <a:picLocks noChangeAspect="1" noChangeArrowheads="1"/>
          </p:cNvPicPr>
          <p:nvPr/>
        </p:nvPicPr>
        <p:blipFill>
          <a:blip r:embed="rId2"/>
          <a:srcRect/>
          <a:stretch>
            <a:fillRect/>
          </a:stretch>
        </p:blipFill>
        <p:spPr bwMode="auto">
          <a:xfrm>
            <a:off x="4381488" y="4429133"/>
            <a:ext cx="3562350" cy="1952625"/>
          </a:xfrm>
          <a:prstGeom prst="rect">
            <a:avLst/>
          </a:prstGeom>
          <a:noFill/>
          <a:ln w="9525">
            <a:noFill/>
            <a:miter lim="800000"/>
            <a:headEnd/>
            <a:tailEnd/>
          </a:ln>
          <a:effectLst/>
        </p:spPr>
      </p:pic>
    </p:spTree>
    <p:extLst>
      <p:ext uri="{BB962C8B-B14F-4D97-AF65-F5344CB8AC3E}">
        <p14:creationId xmlns:p14="http://schemas.microsoft.com/office/powerpoint/2010/main" xmlns="" val="193339276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4034" y="857232"/>
            <a:ext cx="8229600" cy="714364"/>
          </a:xfrm>
        </p:spPr>
        <p:txBody>
          <a:bodyPr>
            <a:normAutofit/>
          </a:bodyPr>
          <a:lstStyle/>
          <a:p>
            <a:pPr algn="ctr"/>
            <a:r>
              <a:rPr lang="ru-RU" sz="1800" b="1" dirty="0">
                <a:solidFill>
                  <a:schemeClr val="tx1"/>
                </a:solidFill>
                <a:latin typeface="Times New Roman" pitchFamily="18" charset="0"/>
                <a:cs typeface="Times New Roman" pitchFamily="18" charset="0"/>
              </a:rPr>
              <a:t>ГРАНИЦЫ ОПАСНЫХ ЗОН ВДОЛЬ ЛИНИИ ЭЛЕКТРОПЕРЕДАЧИ</a:t>
            </a:r>
          </a:p>
        </p:txBody>
      </p:sp>
      <p:sp>
        <p:nvSpPr>
          <p:cNvPr id="3" name="Содержимое 2"/>
          <p:cNvSpPr>
            <a:spLocks noGrp="1"/>
          </p:cNvSpPr>
          <p:nvPr>
            <p:ph idx="1"/>
          </p:nvPr>
        </p:nvSpPr>
        <p:spPr>
          <a:xfrm>
            <a:off x="1809720" y="1500174"/>
            <a:ext cx="8643998" cy="5074362"/>
          </a:xfrm>
        </p:spPr>
        <p:txBody>
          <a:bodyPr>
            <a:normAutofit/>
          </a:bodyPr>
          <a:lstStyle/>
          <a:p>
            <a:pPr algn="ctr">
              <a:buClrTx/>
              <a:buFont typeface="Wingdings" pitchFamily="2" charset="2"/>
              <a:buChar char="ü"/>
            </a:pPr>
            <a:r>
              <a:rPr lang="ru-RU" sz="1600" dirty="0">
                <a:latin typeface="Times New Roman" pitchFamily="18" charset="0"/>
                <a:cs typeface="Times New Roman" pitchFamily="18" charset="0"/>
              </a:rPr>
              <a:t>Опасной зоной вдоль воздушной линии электропередачи, в которой действует опасность поражения электрическим током, является пространство, заключенное между вертикальными плоскостями, отстоящими от крайних проводов, находящихся под напряжением, на соответствующем расстоянии</a:t>
            </a:r>
          </a:p>
          <a:p>
            <a:pPr algn="ctr">
              <a:buClrTx/>
              <a:buFont typeface="Wingdings" pitchFamily="2" charset="2"/>
              <a:buChar char="ü"/>
            </a:pPr>
            <a:r>
              <a:rPr lang="ru-RU" sz="1600" dirty="0">
                <a:latin typeface="Times New Roman" pitchFamily="18" charset="0"/>
                <a:cs typeface="Times New Roman" pitchFamily="18" charset="0"/>
              </a:rPr>
              <a:t>Границы опасных зон, в пределах которых действует опасность поражения электрическим током, устанавливаются </a:t>
            </a:r>
            <a:r>
              <a:rPr lang="ru-RU" sz="1600" dirty="0" err="1">
                <a:latin typeface="Times New Roman" pitchFamily="18" charset="0"/>
                <a:cs typeface="Times New Roman" pitchFamily="18" charset="0"/>
              </a:rPr>
              <a:t>СНиП</a:t>
            </a:r>
            <a:r>
              <a:rPr lang="ru-RU" sz="1600" dirty="0">
                <a:latin typeface="Times New Roman" pitchFamily="18" charset="0"/>
                <a:cs typeface="Times New Roman" pitchFamily="18" charset="0"/>
              </a:rPr>
              <a:t> 12-03-2001 в размерах, указанных в таблице, приведенной ниже</a:t>
            </a:r>
          </a:p>
        </p:txBody>
      </p:sp>
      <p:pic>
        <p:nvPicPr>
          <p:cNvPr id="13315" name="Picture 3"/>
          <p:cNvPicPr>
            <a:picLocks noChangeAspect="1" noChangeArrowheads="1"/>
          </p:cNvPicPr>
          <p:nvPr/>
        </p:nvPicPr>
        <p:blipFill>
          <a:blip r:embed="rId2"/>
          <a:srcRect/>
          <a:stretch>
            <a:fillRect/>
          </a:stretch>
        </p:blipFill>
        <p:spPr bwMode="auto">
          <a:xfrm>
            <a:off x="2095473" y="3286124"/>
            <a:ext cx="8315325" cy="3390900"/>
          </a:xfrm>
          <a:prstGeom prst="rect">
            <a:avLst/>
          </a:prstGeom>
          <a:noFill/>
          <a:ln w="9525">
            <a:noFill/>
            <a:miter lim="800000"/>
            <a:headEnd/>
            <a:tailEnd/>
          </a:ln>
          <a:effectLst/>
        </p:spPr>
      </p:pic>
    </p:spTree>
    <p:extLst>
      <p:ext uri="{BB962C8B-B14F-4D97-AF65-F5344CB8AC3E}">
        <p14:creationId xmlns:p14="http://schemas.microsoft.com/office/powerpoint/2010/main" xmlns="" val="414969085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91544" y="692696"/>
            <a:ext cx="8219256" cy="504056"/>
          </a:xfrm>
        </p:spPr>
        <p:txBody>
          <a:bodyPr>
            <a:noAutofit/>
          </a:bodyPr>
          <a:lstStyle/>
          <a:p>
            <a:pPr algn="ctr"/>
            <a:r>
              <a:rPr lang="ru-RU" sz="1600" b="1" dirty="0">
                <a:solidFill>
                  <a:schemeClr val="tx1"/>
                </a:solidFill>
                <a:latin typeface="Times New Roman" pitchFamily="18" charset="0"/>
                <a:cs typeface="Times New Roman" pitchFamily="18" charset="0"/>
              </a:rPr>
              <a:t>ДОПУСТИМЫЕ РАССТОЯНИЯ ПРИ РАБОТЕ ГРУЗОПОДЪЕМНЫХ МАШИН В ОХРАННОЙ ЗОНЕ ЛЭП, НАХОДЯЩЕЙСЯ ПОД НАПРЯЖЕНИЕМ</a:t>
            </a:r>
          </a:p>
        </p:txBody>
      </p:sp>
      <p:graphicFrame>
        <p:nvGraphicFramePr>
          <p:cNvPr id="5" name="Содержимое 4"/>
          <p:cNvGraphicFramePr>
            <a:graphicFrameLocks noGrp="1"/>
          </p:cNvGraphicFramePr>
          <p:nvPr>
            <p:ph idx="1"/>
          </p:nvPr>
        </p:nvGraphicFramePr>
        <p:xfrm>
          <a:off x="2024034" y="3214686"/>
          <a:ext cx="8291262" cy="3447094"/>
        </p:xfrm>
        <a:graphic>
          <a:graphicData uri="http://schemas.openxmlformats.org/drawingml/2006/table">
            <a:tbl>
              <a:tblPr firstRow="1" bandRow="1">
                <a:tableStyleId>{5C22544A-7EE6-4342-B048-85BDC9FD1C3A}</a:tableStyleId>
              </a:tblPr>
              <a:tblGrid>
                <a:gridCol w="2088232"/>
                <a:gridCol w="2808312"/>
                <a:gridCol w="3394718"/>
              </a:tblGrid>
              <a:tr h="586311">
                <a:tc>
                  <a:txBody>
                    <a:bodyPr/>
                    <a:lstStyle/>
                    <a:p>
                      <a:pPr algn="ctr"/>
                      <a:r>
                        <a:rPr lang="ru-RU" sz="1400" dirty="0" smtClean="0">
                          <a:latin typeface="Times New Roman" pitchFamily="18" charset="0"/>
                          <a:cs typeface="Times New Roman" pitchFamily="18" charset="0"/>
                        </a:rPr>
                        <a:t>Напряжение</a:t>
                      </a:r>
                      <a:r>
                        <a:rPr lang="ru-RU" sz="1400" baseline="0" dirty="0" smtClean="0">
                          <a:latin typeface="Times New Roman" pitchFamily="18" charset="0"/>
                          <a:cs typeface="Times New Roman" pitchFamily="18" charset="0"/>
                        </a:rPr>
                        <a:t> воздушной линии, кВ</a:t>
                      </a:r>
                      <a:endParaRPr lang="ru-RU" sz="1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dirty="0" smtClean="0"/>
                        <a:t>Минимальное </a:t>
                      </a:r>
                    </a:p>
                    <a:p>
                      <a:pPr algn="ctr"/>
                      <a:r>
                        <a:rPr lang="ru-RU" sz="1400" dirty="0" smtClean="0"/>
                        <a:t>расстояние, м</a:t>
                      </a:r>
                      <a:endParaRPr lang="ru-RU"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dirty="0" smtClean="0">
                          <a:latin typeface="Times New Roman" pitchFamily="18" charset="0"/>
                          <a:cs typeface="Times New Roman" pitchFamily="18" charset="0"/>
                        </a:rPr>
                        <a:t>Минимально измеряемое расстояние техническими средствами, м</a:t>
                      </a:r>
                      <a:endParaRPr lang="ru-RU" sz="1400"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9470">
                <a:tc>
                  <a:txBody>
                    <a:bodyPr/>
                    <a:lstStyle/>
                    <a:p>
                      <a:pPr algn="ctr"/>
                      <a:r>
                        <a:rPr lang="ru-RU" sz="1200" dirty="0" smtClean="0">
                          <a:latin typeface="Times New Roman" pitchFamily="18" charset="0"/>
                          <a:cs typeface="Times New Roman" pitchFamily="18" charset="0"/>
                        </a:rPr>
                        <a:t>ДО 1</a:t>
                      </a:r>
                      <a:endParaRPr lang="ru-RU" sz="1200"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dirty="0" smtClean="0">
                          <a:latin typeface="Times New Roman" pitchFamily="18" charset="0"/>
                          <a:cs typeface="Times New Roman" pitchFamily="18" charset="0"/>
                        </a:rPr>
                        <a:t>1,5</a:t>
                      </a:r>
                      <a:endParaRPr lang="ru-RU" sz="1200"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dirty="0" smtClean="0">
                          <a:latin typeface="Times New Roman" pitchFamily="18" charset="0"/>
                          <a:cs typeface="Times New Roman" pitchFamily="18" charset="0"/>
                        </a:rPr>
                        <a:t>1,5</a:t>
                      </a:r>
                      <a:endParaRPr lang="ru-RU" sz="1200"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5752">
                <a:tc>
                  <a:txBody>
                    <a:bodyPr/>
                    <a:lstStyle/>
                    <a:p>
                      <a:pPr algn="ctr"/>
                      <a:r>
                        <a:rPr lang="ru-RU" sz="1200" dirty="0" smtClean="0">
                          <a:latin typeface="Times New Roman" pitchFamily="18" charset="0"/>
                          <a:cs typeface="Times New Roman" pitchFamily="18" charset="0"/>
                        </a:rPr>
                        <a:t>СВЫШЕ 1 до 20</a:t>
                      </a:r>
                      <a:endParaRPr lang="ru-RU" sz="1200"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dirty="0" smtClean="0">
                          <a:latin typeface="Times New Roman" pitchFamily="18" charset="0"/>
                          <a:cs typeface="Times New Roman" pitchFamily="18" charset="0"/>
                        </a:rPr>
                        <a:t>2,0</a:t>
                      </a:r>
                      <a:endParaRPr lang="ru-RU" sz="1200"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dirty="0" smtClean="0">
                          <a:latin typeface="Times New Roman" pitchFamily="18" charset="0"/>
                          <a:cs typeface="Times New Roman" pitchFamily="18" charset="0"/>
                        </a:rPr>
                        <a:t>2,0</a:t>
                      </a:r>
                      <a:endParaRPr lang="ru-RU" sz="1200"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7190">
                <a:tc>
                  <a:txBody>
                    <a:bodyPr/>
                    <a:lstStyle/>
                    <a:p>
                      <a:pPr algn="ctr"/>
                      <a:r>
                        <a:rPr lang="ru-RU" sz="1200" dirty="0" smtClean="0">
                          <a:latin typeface="Times New Roman" pitchFamily="18" charset="0"/>
                          <a:cs typeface="Times New Roman" pitchFamily="18" charset="0"/>
                        </a:rPr>
                        <a:t>СВЫШЕ 20 до 35</a:t>
                      </a:r>
                      <a:endParaRPr lang="ru-RU" sz="1200"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dirty="0" smtClean="0">
                          <a:latin typeface="Times New Roman" pitchFamily="18" charset="0"/>
                          <a:cs typeface="Times New Roman" pitchFamily="18" charset="0"/>
                        </a:rPr>
                        <a:t>2,0</a:t>
                      </a:r>
                      <a:endParaRPr lang="ru-RU" sz="1200"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dirty="0" smtClean="0">
                          <a:latin typeface="Times New Roman" pitchFamily="18" charset="0"/>
                          <a:cs typeface="Times New Roman" pitchFamily="18" charset="0"/>
                        </a:rPr>
                        <a:t>2,0</a:t>
                      </a:r>
                      <a:endParaRPr lang="ru-RU" sz="1200"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7190">
                <a:tc>
                  <a:txBody>
                    <a:bodyPr/>
                    <a:lstStyle/>
                    <a:p>
                      <a:pPr algn="ctr"/>
                      <a:r>
                        <a:rPr lang="ru-RU" sz="1200" dirty="0" smtClean="0">
                          <a:latin typeface="Times New Roman" pitchFamily="18" charset="0"/>
                          <a:cs typeface="Times New Roman" pitchFamily="18" charset="0"/>
                        </a:rPr>
                        <a:t>СВЫШЕ 35 до 110</a:t>
                      </a:r>
                      <a:endParaRPr lang="ru-RU" sz="1200"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dirty="0" smtClean="0">
                          <a:latin typeface="Times New Roman" pitchFamily="18" charset="0"/>
                          <a:cs typeface="Times New Roman" pitchFamily="18" charset="0"/>
                        </a:rPr>
                        <a:t>3,0</a:t>
                      </a:r>
                      <a:endParaRPr lang="ru-RU" sz="1200"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dirty="0" smtClean="0">
                          <a:latin typeface="Times New Roman" pitchFamily="18" charset="0"/>
                          <a:cs typeface="Times New Roman" pitchFamily="18" charset="0"/>
                        </a:rPr>
                        <a:t>4,0</a:t>
                      </a:r>
                      <a:endParaRPr lang="ru-RU" sz="1200"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7190">
                <a:tc>
                  <a:txBody>
                    <a:bodyPr/>
                    <a:lstStyle/>
                    <a:p>
                      <a:pPr algn="ctr"/>
                      <a:r>
                        <a:rPr lang="ru-RU" sz="1200" dirty="0" smtClean="0">
                          <a:latin typeface="Times New Roman" pitchFamily="18" charset="0"/>
                          <a:cs typeface="Times New Roman" pitchFamily="18" charset="0"/>
                        </a:rPr>
                        <a:t>СВЫШЕ 110 до 220</a:t>
                      </a:r>
                      <a:endParaRPr lang="ru-RU" sz="1200"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dirty="0" smtClean="0">
                          <a:latin typeface="Times New Roman" pitchFamily="18" charset="0"/>
                          <a:cs typeface="Times New Roman" pitchFamily="18" charset="0"/>
                        </a:rPr>
                        <a:t>4,0</a:t>
                      </a:r>
                      <a:endParaRPr lang="ru-RU" sz="1200"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dirty="0" smtClean="0">
                          <a:latin typeface="Times New Roman" pitchFamily="18" charset="0"/>
                          <a:cs typeface="Times New Roman" pitchFamily="18" charset="0"/>
                        </a:rPr>
                        <a:t>5,0</a:t>
                      </a:r>
                      <a:endParaRPr lang="ru-RU" sz="1200"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7190">
                <a:tc>
                  <a:txBody>
                    <a:bodyPr/>
                    <a:lstStyle/>
                    <a:p>
                      <a:pPr algn="ctr"/>
                      <a:r>
                        <a:rPr lang="ru-RU" sz="1200" dirty="0" smtClean="0">
                          <a:latin typeface="Times New Roman" pitchFamily="18" charset="0"/>
                          <a:cs typeface="Times New Roman" pitchFamily="18" charset="0"/>
                        </a:rPr>
                        <a:t>СВЫШЕ 220 до 400</a:t>
                      </a:r>
                      <a:endParaRPr lang="ru-RU" sz="1200"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dirty="0" smtClean="0">
                          <a:latin typeface="Times New Roman" pitchFamily="18" charset="0"/>
                          <a:cs typeface="Times New Roman" pitchFamily="18" charset="0"/>
                        </a:rPr>
                        <a:t>5,0</a:t>
                      </a:r>
                      <a:endParaRPr lang="ru-RU" sz="1200"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dirty="0" smtClean="0">
                          <a:latin typeface="Times New Roman" pitchFamily="18" charset="0"/>
                          <a:cs typeface="Times New Roman" pitchFamily="18" charset="0"/>
                        </a:rPr>
                        <a:t>7,0</a:t>
                      </a:r>
                      <a:endParaRPr lang="ru-RU" sz="1200"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7190">
                <a:tc>
                  <a:txBody>
                    <a:bodyPr/>
                    <a:lstStyle/>
                    <a:p>
                      <a:pPr algn="ctr"/>
                      <a:r>
                        <a:rPr lang="ru-RU" sz="1200" dirty="0" smtClean="0">
                          <a:latin typeface="Times New Roman" pitchFamily="18" charset="0"/>
                          <a:cs typeface="Times New Roman" pitchFamily="18" charset="0"/>
                        </a:rPr>
                        <a:t>СВЫШЕ 400 до 750</a:t>
                      </a:r>
                      <a:endParaRPr lang="ru-RU" sz="1200"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dirty="0" smtClean="0">
                          <a:latin typeface="Times New Roman" pitchFamily="18" charset="0"/>
                          <a:cs typeface="Times New Roman" pitchFamily="18" charset="0"/>
                        </a:rPr>
                        <a:t>9,0</a:t>
                      </a:r>
                      <a:endParaRPr lang="ru-RU" sz="1200"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dirty="0" smtClean="0">
                          <a:latin typeface="Times New Roman" pitchFamily="18" charset="0"/>
                          <a:cs typeface="Times New Roman" pitchFamily="18" charset="0"/>
                        </a:rPr>
                        <a:t>10,0</a:t>
                      </a:r>
                      <a:endParaRPr lang="ru-RU" sz="1200"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9611">
                <a:tc>
                  <a:txBody>
                    <a:bodyPr/>
                    <a:lstStyle/>
                    <a:p>
                      <a:pPr algn="ctr"/>
                      <a:r>
                        <a:rPr lang="ru-RU" sz="1200" dirty="0" smtClean="0">
                          <a:latin typeface="Times New Roman" pitchFamily="18" charset="0"/>
                          <a:cs typeface="Times New Roman" pitchFamily="18" charset="0"/>
                        </a:rPr>
                        <a:t>СВЫШЕ 750 до 1150</a:t>
                      </a:r>
                      <a:endParaRPr lang="ru-RU" sz="1200"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dirty="0" smtClean="0">
                          <a:latin typeface="Times New Roman" pitchFamily="18" charset="0"/>
                          <a:cs typeface="Times New Roman" pitchFamily="18" charset="0"/>
                        </a:rPr>
                        <a:t>10,0</a:t>
                      </a:r>
                      <a:endParaRPr lang="ru-RU" sz="1200"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dirty="0" smtClean="0">
                          <a:latin typeface="Times New Roman" pitchFamily="18" charset="0"/>
                          <a:cs typeface="Times New Roman" pitchFamily="18" charset="0"/>
                        </a:rPr>
                        <a:t>11,0</a:t>
                      </a:r>
                      <a:endParaRPr lang="ru-RU" sz="1200"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 name="Прямоугольник 3"/>
          <p:cNvSpPr/>
          <p:nvPr/>
        </p:nvSpPr>
        <p:spPr>
          <a:xfrm>
            <a:off x="1738282" y="1268760"/>
            <a:ext cx="8643998" cy="1803050"/>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pPr algn="ctr"/>
            <a:r>
              <a:rPr lang="ru-RU" sz="1400" u="sng" dirty="0">
                <a:latin typeface="Times New Roman" pitchFamily="18" charset="0"/>
                <a:cs typeface="Times New Roman" pitchFamily="18" charset="0"/>
              </a:rPr>
              <a:t>При обоснованной невозможности снятия напряжения с воздушной линии электропередачи работу грузоподъемных машин в охранной зоне линии электропередачи разрешается производить при условии выполнения следующих требований:</a:t>
            </a:r>
          </a:p>
          <a:p>
            <a:pPr algn="just">
              <a:buFont typeface="Wingdings" pitchFamily="2" charset="2"/>
              <a:buChar char="§"/>
            </a:pPr>
            <a:r>
              <a:rPr lang="ru-RU" sz="1400" dirty="0">
                <a:latin typeface="Times New Roman" pitchFamily="18" charset="0"/>
                <a:cs typeface="Times New Roman" pitchFamily="18" charset="0"/>
              </a:rPr>
              <a:t> корпуса машин, за исключением машин на гусеничном ходу, заземляются при помощи инвентарного переносного заземления;</a:t>
            </a:r>
          </a:p>
          <a:p>
            <a:pPr algn="just">
              <a:buFont typeface="Wingdings" pitchFamily="2" charset="2"/>
              <a:buChar char="§"/>
            </a:pPr>
            <a:r>
              <a:rPr lang="ru-RU" sz="1400" dirty="0">
                <a:latin typeface="Times New Roman" pitchFamily="18" charset="0"/>
                <a:cs typeface="Times New Roman" pitchFamily="18" charset="0"/>
              </a:rPr>
              <a:t> расстояние от подъемной или выдвижной части машины в любом ее положении до ближайшего провода находящейся под напряжением воздушной линии электропередачи должно быть не менее указанного в таблице, приведенной ниже</a:t>
            </a:r>
          </a:p>
        </p:txBody>
      </p:sp>
    </p:spTree>
    <p:extLst>
      <p:ext uri="{BB962C8B-B14F-4D97-AF65-F5344CB8AC3E}">
        <p14:creationId xmlns:p14="http://schemas.microsoft.com/office/powerpoint/2010/main" xmlns="" val="180230823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spTree>
    <p:extLst>
      <p:ext uri="{BB962C8B-B14F-4D97-AF65-F5344CB8AC3E}">
        <p14:creationId xmlns:p14="http://schemas.microsoft.com/office/powerpoint/2010/main" xmlns="" val="259488187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965B89EC-98D8-488C-9714-B6132B01107F}" type="datetime1">
              <a:rPr lang="ru-RU" smtClean="0"/>
              <a:pPr/>
              <a:t>03.09.2020</a:t>
            </a:fld>
            <a:endParaRPr lang="ru-RU" smtClean="0"/>
          </a:p>
        </p:txBody>
      </p:sp>
      <p:sp>
        <p:nvSpPr>
          <p:cNvPr id="5"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60015BB2-0418-4EFA-9873-21829574F712}" type="slidenum">
              <a:rPr lang="ru-RU">
                <a:latin typeface="Arial" panose="020B0604020202020204" pitchFamily="34" charset="0"/>
              </a:rPr>
              <a:pPr lvl="1"/>
              <a:t>168</a:t>
            </a:fld>
            <a:endParaRPr lang="ru-RU"/>
          </a:p>
        </p:txBody>
      </p:sp>
      <p:pic>
        <p:nvPicPr>
          <p:cNvPr id="24580"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828801" y="304801"/>
            <a:ext cx="3806825" cy="6176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1" name="Picture 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791200" y="838200"/>
            <a:ext cx="47244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89762937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7628FCE3-D0A6-4CF5-81FE-3CC1BE8C5772}" type="datetime1">
              <a:rPr lang="ru-RU" smtClean="0"/>
              <a:pPr/>
              <a:t>03.09.2020</a:t>
            </a:fld>
            <a:endParaRPr lang="ru-RU" smtClean="0"/>
          </a:p>
        </p:txBody>
      </p:sp>
      <p:sp>
        <p:nvSpPr>
          <p:cNvPr id="4"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FAEB4997-3A01-4704-8638-C01F03673B3C}" type="slidenum">
              <a:rPr lang="ru-RU">
                <a:latin typeface="Arial" panose="020B0604020202020204" pitchFamily="34" charset="0"/>
              </a:rPr>
              <a:pPr lvl="1"/>
              <a:t>169</a:t>
            </a:fld>
            <a:endParaRPr lang="ru-RU"/>
          </a:p>
        </p:txBody>
      </p:sp>
      <p:pic>
        <p:nvPicPr>
          <p:cNvPr id="25604" name="Picture 4"/>
          <p:cNvPicPr>
            <a:picLocks noChangeAspect="1" noChangeArrowheads="1"/>
          </p:cNvPicPr>
          <p:nvPr/>
        </p:nvPicPr>
        <p:blipFill>
          <a:blip r:embed="rId2">
            <a:lum bright="-24000" contrast="24000"/>
            <a:extLst>
              <a:ext uri="{28A0092B-C50C-407E-A947-70E740481C1C}">
                <a14:useLocalDpi xmlns:a14="http://schemas.microsoft.com/office/drawing/2010/main" xmlns="" val="0"/>
              </a:ext>
            </a:extLst>
          </a:blip>
          <a:srcRect/>
          <a:stretch>
            <a:fillRect/>
          </a:stretch>
        </p:blipFill>
        <p:spPr bwMode="auto">
          <a:xfrm>
            <a:off x="1752600" y="685800"/>
            <a:ext cx="8686800" cy="572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4647114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Организация </a:t>
            </a:r>
            <a:r>
              <a:rPr lang="ru-RU" dirty="0"/>
              <a:t>надзора и контроля за соблюдением требований по охране труда и промышленной безопасности</a:t>
            </a:r>
          </a:p>
        </p:txBody>
      </p:sp>
      <p:sp>
        <p:nvSpPr>
          <p:cNvPr id="3" name="Объект 2"/>
          <p:cNvSpPr>
            <a:spLocks noGrp="1"/>
          </p:cNvSpPr>
          <p:nvPr>
            <p:ph idx="1"/>
          </p:nvPr>
        </p:nvSpPr>
        <p:spPr>
          <a:xfrm>
            <a:off x="730876" y="2314977"/>
            <a:ext cx="9872871" cy="4038600"/>
          </a:xfrm>
        </p:spPr>
        <p:txBody>
          <a:bodyPr>
            <a:normAutofit fontScale="70000" lnSpcReduction="20000"/>
          </a:bodyPr>
          <a:lstStyle/>
          <a:p>
            <a:r>
              <a:rPr lang="ru-RU" dirty="0"/>
              <a:t>Государственный надзор и контроль в сфере охраны труда – это деятельность специальных государственных органов и их должностных лиц, направленная на предупреждение, выявление и пресечение нарушений работодателями требований охраны труда, осуществляемая посредством проведения проверок, обследований, выдачи обязательных для исполнения предписаний об устранении нарушений и привлечения виновных к ответственности.</a:t>
            </a:r>
          </a:p>
          <a:p>
            <a:r>
              <a:rPr lang="ru-RU" dirty="0" smtClean="0"/>
              <a:t> В </a:t>
            </a:r>
            <a:r>
              <a:rPr lang="ru-RU" dirty="0"/>
              <a:t>соответствии со ст. 353 Трудового кодекса РФ государственный надзор и контроль за соблюдением трудового законодательства, в том числе и об охране труда, а также иных нормативных правовых актов, содержащих нормы трудового права на территории Российской Федерации осуществляет федеральная инспекция труда.</a:t>
            </a:r>
          </a:p>
          <a:p>
            <a:r>
              <a:rPr lang="ru-RU" dirty="0" smtClean="0"/>
              <a:t> Федеральная </a:t>
            </a:r>
            <a:r>
              <a:rPr lang="ru-RU" dirty="0"/>
              <a:t>инспекция труда – это единая централизованная система, состоящая из федерального органа исполнительной власти, уполномоченного на проведение федерального государственного надзора за соблюдением трудового законодательства и иных нормативных правовых актов, содержащих нормы трудового права, и его территориальных органов – государственных инспекций труда в субъектах Российской Федерации.</a:t>
            </a:r>
          </a:p>
          <a:p>
            <a:r>
              <a:rPr lang="ru-RU" dirty="0" smtClean="0"/>
              <a:t> Государственный </a:t>
            </a:r>
            <a:r>
              <a:rPr lang="ru-RU" dirty="0"/>
              <a:t>инспектор труда – должностное лицо федеральной инспекции труда, наделенное полномочиями по осуществлению надзора и контроля за соблюдением трудового законодательства и иных нормативных правовых актов, содержащих нормы трудового права.</a:t>
            </a:r>
          </a:p>
          <a:p>
            <a:r>
              <a:rPr lang="ru-RU" dirty="0" smtClean="0"/>
              <a:t>Государственный </a:t>
            </a:r>
            <a:r>
              <a:rPr lang="ru-RU" dirty="0"/>
              <a:t>надзор за соблюдением правил по безопасному ведению работ в отдельных отраслях, наряду с Федеральной инспекцией труда, осуществляют соответствующие федеральные органы исполнительной власти, осуществляющие функции по контролю и надзору в установленной сфере деятельности.</a:t>
            </a:r>
          </a:p>
        </p:txBody>
      </p:sp>
    </p:spTree>
    <p:extLst>
      <p:ext uri="{BB962C8B-B14F-4D97-AF65-F5344CB8AC3E}">
        <p14:creationId xmlns:p14="http://schemas.microsoft.com/office/powerpoint/2010/main" xmlns="" val="421131848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29ABA606-0E98-4904-9E60-DF245B1B03B7}" type="datetime1">
              <a:rPr lang="ru-RU" smtClean="0"/>
              <a:pPr/>
              <a:t>03.09.2020</a:t>
            </a:fld>
            <a:endParaRPr lang="ru-RU" smtClean="0"/>
          </a:p>
        </p:txBody>
      </p:sp>
      <p:sp>
        <p:nvSpPr>
          <p:cNvPr id="5"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F8535E9C-77EF-47C3-8AD1-5E24994D3207}" type="slidenum">
              <a:rPr lang="ru-RU">
                <a:latin typeface="Arial" panose="020B0604020202020204" pitchFamily="34" charset="0"/>
              </a:rPr>
              <a:pPr lvl="1"/>
              <a:t>170</a:t>
            </a:fld>
            <a:endParaRPr lang="ru-RU"/>
          </a:p>
        </p:txBody>
      </p:sp>
      <p:pic>
        <p:nvPicPr>
          <p:cNvPr id="26628"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52601" y="304800"/>
            <a:ext cx="4316413"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9" name="Picture 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248400" y="1066800"/>
            <a:ext cx="429260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85496216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73E013D0-6CC0-4DFA-909C-25B6664A0265}" type="datetime1">
              <a:rPr lang="ru-RU" smtClean="0"/>
              <a:pPr/>
              <a:t>03.09.2020</a:t>
            </a:fld>
            <a:endParaRPr lang="ru-RU" smtClean="0"/>
          </a:p>
        </p:txBody>
      </p:sp>
      <p:sp>
        <p:nvSpPr>
          <p:cNvPr id="4"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35BA7EC1-3A56-4CC7-A11F-A5A7AFC48781}" type="slidenum">
              <a:rPr lang="ru-RU">
                <a:latin typeface="Arial" panose="020B0604020202020204" pitchFamily="34" charset="0"/>
              </a:rPr>
              <a:pPr lvl="1"/>
              <a:t>171</a:t>
            </a:fld>
            <a:endParaRPr lang="ru-RU"/>
          </a:p>
        </p:txBody>
      </p:sp>
      <p:sp>
        <p:nvSpPr>
          <p:cNvPr id="40964" name="Rectangle 3"/>
          <p:cNvSpPr>
            <a:spLocks noGrp="1" noChangeArrowheads="1"/>
          </p:cNvSpPr>
          <p:nvPr>
            <p:ph type="body" idx="1"/>
          </p:nvPr>
        </p:nvSpPr>
        <p:spPr>
          <a:xfrm>
            <a:off x="1752600" y="152400"/>
            <a:ext cx="8610600" cy="6400800"/>
          </a:xfrm>
        </p:spPr>
        <p:txBody>
          <a:bodyPr/>
          <a:lstStyle/>
          <a:p>
            <a:pPr algn="ctr" eaLnBrk="1" hangingPunct="1">
              <a:lnSpc>
                <a:spcPct val="70000"/>
              </a:lnSpc>
              <a:buFont typeface="Wingdings" pitchFamily="2" charset="2"/>
              <a:buNone/>
            </a:pPr>
            <a:r>
              <a:rPr lang="ru-RU" smtClean="0">
                <a:solidFill>
                  <a:schemeClr val="tx2"/>
                </a:solidFill>
              </a:rPr>
              <a:t>Стропальщики, обслуживающие грузоподъемные краны и имеющие удостоверения об аттестации, должны:</a:t>
            </a:r>
          </a:p>
          <a:p>
            <a:pPr algn="ctr" eaLnBrk="1" hangingPunct="1">
              <a:lnSpc>
                <a:spcPct val="70000"/>
              </a:lnSpc>
              <a:buFont typeface="Wingdings" pitchFamily="2" charset="2"/>
              <a:buNone/>
            </a:pPr>
            <a:endParaRPr lang="ru-RU" sz="2800"/>
          </a:p>
          <a:p>
            <a:pPr eaLnBrk="1" hangingPunct="1">
              <a:lnSpc>
                <a:spcPct val="70000"/>
              </a:lnSpc>
              <a:buFont typeface="Wingdings" pitchFamily="2" charset="2"/>
              <a:buNone/>
            </a:pPr>
            <a:r>
              <a:rPr lang="ru-RU" sz="2800"/>
              <a:t>1. знать установленный порядок обмена сигналами с крановщиком;</a:t>
            </a:r>
          </a:p>
          <a:p>
            <a:pPr eaLnBrk="1" hangingPunct="1">
              <a:lnSpc>
                <a:spcPct val="70000"/>
              </a:lnSpc>
              <a:buFont typeface="Wingdings" pitchFamily="2" charset="2"/>
              <a:buNone/>
            </a:pPr>
            <a:r>
              <a:rPr lang="ru-RU" sz="2800"/>
              <a:t>2. знать безопасные способы строповки или зацепки грузов;</a:t>
            </a:r>
          </a:p>
          <a:p>
            <a:pPr eaLnBrk="1" hangingPunct="1">
              <a:lnSpc>
                <a:spcPct val="70000"/>
              </a:lnSpc>
              <a:buFont typeface="Wingdings" pitchFamily="2" charset="2"/>
              <a:buNone/>
            </a:pPr>
            <a:r>
              <a:rPr lang="ru-RU" sz="2800"/>
              <a:t>3. уметь определять пригодность к работе канатов, крюка, грузозахватных приспособлений и тары;</a:t>
            </a:r>
          </a:p>
          <a:p>
            <a:pPr eaLnBrk="1" hangingPunct="1">
              <a:lnSpc>
                <a:spcPct val="70000"/>
              </a:lnSpc>
              <a:buFont typeface="Wingdings" pitchFamily="2" charset="2"/>
              <a:buNone/>
            </a:pPr>
            <a:r>
              <a:rPr lang="ru-RU" sz="2800"/>
              <a:t>4. знать правила безопасного перемещения грузов кранами;</a:t>
            </a:r>
          </a:p>
          <a:p>
            <a:pPr eaLnBrk="1" hangingPunct="1">
              <a:lnSpc>
                <a:spcPct val="70000"/>
              </a:lnSpc>
              <a:buFont typeface="Wingdings" pitchFamily="2" charset="2"/>
              <a:buNone/>
            </a:pPr>
            <a:r>
              <a:rPr lang="ru-RU" sz="2800"/>
              <a:t>5. знать приемы освобождения от действия электрического тока лиц, попавших под напряжение, и способы оказания им первой помощи;</a:t>
            </a:r>
          </a:p>
          <a:p>
            <a:pPr eaLnBrk="1" hangingPunct="1">
              <a:lnSpc>
                <a:spcPct val="70000"/>
              </a:lnSpc>
              <a:buFont typeface="Wingdings" pitchFamily="2" charset="2"/>
              <a:buNone/>
            </a:pPr>
            <a:r>
              <a:rPr lang="ru-RU" sz="2800"/>
              <a:t>6. иметь понятие об устройстве обслуживаемого крана и знать его грузоподъемность;</a:t>
            </a:r>
          </a:p>
        </p:txBody>
      </p:sp>
    </p:spTree>
    <p:extLst>
      <p:ext uri="{BB962C8B-B14F-4D97-AF65-F5344CB8AC3E}">
        <p14:creationId xmlns:p14="http://schemas.microsoft.com/office/powerpoint/2010/main" xmlns="" val="104028377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CE3F4B5B-1CF5-4345-8639-1BD243827B72}" type="datetime1">
              <a:rPr lang="ru-RU" smtClean="0"/>
              <a:pPr/>
              <a:t>03.09.2020</a:t>
            </a:fld>
            <a:endParaRPr lang="ru-RU" smtClean="0"/>
          </a:p>
        </p:txBody>
      </p:sp>
      <p:sp>
        <p:nvSpPr>
          <p:cNvPr id="5"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1EB594F9-5657-473B-9AE3-F7416EDADC0B}" type="slidenum">
              <a:rPr lang="ru-RU">
                <a:latin typeface="Arial" panose="020B0604020202020204" pitchFamily="34" charset="0"/>
              </a:rPr>
              <a:pPr lvl="1"/>
              <a:t>172</a:t>
            </a:fld>
            <a:endParaRPr lang="ru-RU"/>
          </a:p>
        </p:txBody>
      </p:sp>
      <p:sp>
        <p:nvSpPr>
          <p:cNvPr id="329730" name="Rectangle 2"/>
          <p:cNvSpPr>
            <a:spLocks noGrp="1" noChangeArrowheads="1"/>
          </p:cNvSpPr>
          <p:nvPr>
            <p:ph type="title"/>
          </p:nvPr>
        </p:nvSpPr>
        <p:spPr>
          <a:xfrm>
            <a:off x="2209801" y="304800"/>
            <a:ext cx="8080375" cy="533400"/>
          </a:xfrm>
        </p:spPr>
        <p:txBody>
          <a:bodyPr>
            <a:normAutofit fontScale="90000"/>
          </a:bodyPr>
          <a:lstStyle/>
          <a:p>
            <a:pPr algn="ctr" eaLnBrk="1" hangingPunct="1">
              <a:defRPr/>
            </a:pPr>
            <a:r>
              <a:rPr lang="ru-RU" sz="2000"/>
              <a:t>Стропальщики, обслуживающие грузоподъемные краны и имеющие удостоверения об аттестации, должны:</a:t>
            </a:r>
          </a:p>
        </p:txBody>
      </p:sp>
      <p:sp>
        <p:nvSpPr>
          <p:cNvPr id="41989" name="Rectangle 3"/>
          <p:cNvSpPr>
            <a:spLocks noGrp="1" noChangeArrowheads="1"/>
          </p:cNvSpPr>
          <p:nvPr>
            <p:ph type="body" idx="1"/>
          </p:nvPr>
        </p:nvSpPr>
        <p:spPr>
          <a:xfrm>
            <a:off x="1752600" y="914400"/>
            <a:ext cx="8839200" cy="5562600"/>
          </a:xfrm>
        </p:spPr>
        <p:txBody>
          <a:bodyPr>
            <a:normAutofit lnSpcReduction="10000"/>
          </a:bodyPr>
          <a:lstStyle/>
          <a:p>
            <a:pPr algn="ctr" eaLnBrk="1" hangingPunct="1">
              <a:buFont typeface="Wingdings" pitchFamily="2" charset="2"/>
              <a:buNone/>
            </a:pPr>
            <a:r>
              <a:rPr lang="ru-RU" sz="2800" b="1">
                <a:solidFill>
                  <a:schemeClr val="hlink"/>
                </a:solidFill>
              </a:rPr>
              <a:t>Продолжение</a:t>
            </a:r>
          </a:p>
          <a:p>
            <a:pPr eaLnBrk="1" hangingPunct="1">
              <a:buFont typeface="Wingdings" pitchFamily="2" charset="2"/>
              <a:buNone/>
            </a:pPr>
            <a:r>
              <a:rPr lang="ru-RU" sz="2800"/>
              <a:t>7. уметь подбирать необходимые для работы стропы (по грузоподъемности, числу ветвей, длине и углу наклона ветвей стропа к вертикали) и другие грузозахватные приспособления в зависимости от массы и характера перемещаемого груза;</a:t>
            </a:r>
          </a:p>
          <a:p>
            <a:pPr eaLnBrk="1" hangingPunct="1">
              <a:buFont typeface="Wingdings" pitchFamily="2" charset="2"/>
              <a:buNone/>
            </a:pPr>
            <a:r>
              <a:rPr lang="ru-RU" sz="2800"/>
              <a:t>8. уметь производить правильную обвязку и обладать навыками по правильной подвеске тары на крюк;</a:t>
            </a:r>
          </a:p>
          <a:p>
            <a:pPr eaLnBrk="1" hangingPunct="1">
              <a:buFont typeface="Wingdings" pitchFamily="2" charset="2"/>
              <a:buNone/>
            </a:pPr>
            <a:r>
              <a:rPr lang="ru-RU" sz="2800"/>
              <a:t>9. знать нормы заполнения тары;</a:t>
            </a:r>
          </a:p>
          <a:p>
            <a:pPr eaLnBrk="1" hangingPunct="1">
              <a:buFont typeface="Wingdings" pitchFamily="2" charset="2"/>
              <a:buNone/>
            </a:pPr>
            <a:r>
              <a:rPr lang="ru-RU" sz="2800"/>
              <a:t>10. знать порядок складирования грузов;</a:t>
            </a:r>
          </a:p>
          <a:p>
            <a:pPr eaLnBrk="1" hangingPunct="1">
              <a:buFont typeface="Wingdings" pitchFamily="2" charset="2"/>
              <a:buNone/>
            </a:pPr>
            <a:r>
              <a:rPr lang="ru-RU" sz="2800"/>
              <a:t>11. знать порядок безопасной работы грузоподъемных кранов вблизи линии электропередач.</a:t>
            </a:r>
          </a:p>
          <a:p>
            <a:pPr eaLnBrk="1" hangingPunct="1"/>
            <a:endParaRPr lang="ru-RU" sz="2800"/>
          </a:p>
        </p:txBody>
      </p:sp>
    </p:spTree>
    <p:extLst>
      <p:ext uri="{BB962C8B-B14F-4D97-AF65-F5344CB8AC3E}">
        <p14:creationId xmlns:p14="http://schemas.microsoft.com/office/powerpoint/2010/main" xmlns="" val="44782257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24D9DCE9-3DEA-4AC2-9D26-7C916A6BB8F8}" type="datetime1">
              <a:rPr lang="ru-RU" smtClean="0"/>
              <a:pPr/>
              <a:t>03.09.2020</a:t>
            </a:fld>
            <a:endParaRPr lang="ru-RU" smtClean="0"/>
          </a:p>
        </p:txBody>
      </p:sp>
      <p:sp>
        <p:nvSpPr>
          <p:cNvPr id="4"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6DAA1660-DC8C-40B5-A53F-42B89ACEC8B9}" type="slidenum">
              <a:rPr lang="ru-RU">
                <a:latin typeface="Arial" panose="020B0604020202020204" pitchFamily="34" charset="0"/>
              </a:rPr>
              <a:pPr lvl="1"/>
              <a:t>173</a:t>
            </a:fld>
            <a:endParaRPr lang="ru-RU"/>
          </a:p>
        </p:txBody>
      </p:sp>
      <p:sp>
        <p:nvSpPr>
          <p:cNvPr id="43012" name="Rectangle 3"/>
          <p:cNvSpPr>
            <a:spLocks noGrp="1" noChangeArrowheads="1"/>
          </p:cNvSpPr>
          <p:nvPr>
            <p:ph type="body" idx="1"/>
          </p:nvPr>
        </p:nvSpPr>
        <p:spPr>
          <a:xfrm>
            <a:off x="1752600" y="228600"/>
            <a:ext cx="8610600" cy="6248400"/>
          </a:xfrm>
        </p:spPr>
        <p:txBody>
          <a:bodyPr/>
          <a:lstStyle/>
          <a:p>
            <a:pPr eaLnBrk="1" hangingPunct="1">
              <a:lnSpc>
                <a:spcPct val="80000"/>
              </a:lnSpc>
            </a:pPr>
            <a:r>
              <a:rPr lang="ru-RU" sz="2800"/>
              <a:t>При выполнении погрузочно-разгрузочных работ стропальщик должен строго придерживаться принятой технологии переработки груза.</a:t>
            </a:r>
          </a:p>
          <a:p>
            <a:pPr eaLnBrk="1" hangingPunct="1">
              <a:lnSpc>
                <a:spcPct val="80000"/>
              </a:lnSpc>
            </a:pPr>
            <a:r>
              <a:rPr lang="ru-RU" sz="2800"/>
              <a:t>Не допускается применять способы, ускоряющие выполнение технологических операций, ведущих к нарушению требований безопасности. </a:t>
            </a:r>
          </a:p>
          <a:p>
            <a:pPr eaLnBrk="1" hangingPunct="1">
              <a:lnSpc>
                <a:spcPct val="80000"/>
              </a:lnSpc>
            </a:pPr>
            <a:r>
              <a:rPr lang="ru-RU" sz="2800"/>
              <a:t>При возникновении в процессе работы каких-либо вопросов, связанных с ее безопасным выполнением, стропальщик должен немедленно обращаться к лицу, ответственному за безопасное производство работ по перемещению грузов кранами.</a:t>
            </a:r>
          </a:p>
          <a:p>
            <a:pPr eaLnBrk="1" hangingPunct="1">
              <a:lnSpc>
                <a:spcPct val="80000"/>
              </a:lnSpc>
            </a:pPr>
            <a:r>
              <a:rPr lang="ru-RU" sz="2800"/>
              <a:t>В случае нарушения Инструкции другими рабочими стропальщик должен предупредить рабочего или сообщить лицу, ответственному за безопасное производство работ по перемещению грузов кранами.</a:t>
            </a:r>
          </a:p>
        </p:txBody>
      </p:sp>
    </p:spTree>
    <p:extLst>
      <p:ext uri="{BB962C8B-B14F-4D97-AF65-F5344CB8AC3E}">
        <p14:creationId xmlns:p14="http://schemas.microsoft.com/office/powerpoint/2010/main" xmlns="" val="425161130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1A06A1A7-C0A7-43B3-9159-D51F39E70B95}" type="datetime1">
              <a:rPr lang="ru-RU" smtClean="0"/>
              <a:pPr/>
              <a:t>03.09.2020</a:t>
            </a:fld>
            <a:endParaRPr lang="ru-RU" smtClean="0"/>
          </a:p>
        </p:txBody>
      </p:sp>
      <p:sp>
        <p:nvSpPr>
          <p:cNvPr id="6"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9C69A513-642E-4E05-BA9A-9C88EE62CAD7}" type="slidenum">
              <a:rPr lang="ru-RU">
                <a:latin typeface="Arial" panose="020B0604020202020204" pitchFamily="34" charset="0"/>
              </a:rPr>
              <a:pPr lvl="1"/>
              <a:t>174</a:t>
            </a:fld>
            <a:endParaRPr lang="ru-RU"/>
          </a:p>
        </p:txBody>
      </p:sp>
      <p:sp>
        <p:nvSpPr>
          <p:cNvPr id="44036" name="Rectangle 3"/>
          <p:cNvSpPr>
            <a:spLocks noGrp="1" noChangeArrowheads="1"/>
          </p:cNvSpPr>
          <p:nvPr>
            <p:ph type="body" idx="1"/>
          </p:nvPr>
        </p:nvSpPr>
        <p:spPr>
          <a:xfrm>
            <a:off x="1676400" y="457200"/>
            <a:ext cx="5867400" cy="5105400"/>
          </a:xfrm>
        </p:spPr>
        <p:txBody>
          <a:bodyPr/>
          <a:lstStyle/>
          <a:p>
            <a:pPr eaLnBrk="1" hangingPunct="1">
              <a:lnSpc>
                <a:spcPct val="70000"/>
              </a:lnSpc>
            </a:pPr>
            <a:r>
              <a:rPr lang="ru-RU" sz="2400"/>
              <a:t>Перед использованием чалочного приспособления стропальщику необходимо убедиться в его исправности.</a:t>
            </a:r>
          </a:p>
          <a:p>
            <a:pPr eaLnBrk="1" hangingPunct="1">
              <a:lnSpc>
                <a:spcPct val="70000"/>
              </a:lnSpc>
            </a:pPr>
            <a:r>
              <a:rPr lang="ru-RU" sz="2400"/>
              <a:t>Запрещается использовать неисправные чалочные приспособления.</a:t>
            </a:r>
          </a:p>
          <a:p>
            <a:pPr eaLnBrk="1" hangingPunct="1">
              <a:lnSpc>
                <a:spcPct val="70000"/>
              </a:lnSpc>
            </a:pPr>
            <a:r>
              <a:rPr lang="ru-RU" sz="2400"/>
              <a:t>В местах производства погрузочно-разгрузочных работ должны иметься схемы правильной обвязки и строповки типовых грузов, не имеющих специальных устройств (петли, цапфы, рамы).</a:t>
            </a:r>
          </a:p>
          <a:p>
            <a:pPr eaLnBrk="1" hangingPunct="1">
              <a:lnSpc>
                <a:spcPct val="70000"/>
              </a:lnSpc>
            </a:pPr>
            <a:r>
              <a:rPr lang="ru-RU" sz="2400"/>
              <a:t>В случае отсутствия данных схем стропальщик обязан потребовать наличия их у работника, ответственного за безопасное производство работ по перемещению грузов кранами.</a:t>
            </a:r>
          </a:p>
        </p:txBody>
      </p:sp>
      <p:pic>
        <p:nvPicPr>
          <p:cNvPr id="44037" name="Picture 4" descr="2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391401" y="304800"/>
            <a:ext cx="3057525"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8" name="Rectangle 5"/>
          <p:cNvSpPr>
            <a:spLocks noChangeArrowheads="1"/>
          </p:cNvSpPr>
          <p:nvPr/>
        </p:nvSpPr>
        <p:spPr bwMode="auto">
          <a:xfrm>
            <a:off x="1828800" y="5800725"/>
            <a:ext cx="8686800"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kumimoji="1" lang="en-US" sz="1600" b="1">
                <a:solidFill>
                  <a:schemeClr val="hlink"/>
                </a:solidFill>
              </a:rPr>
              <a:t>ЧАЛОЧНЫЕ ПРИСПОСОБЛЕНИЯ</a:t>
            </a:r>
            <a:r>
              <a:rPr kumimoji="1" lang="en-US" sz="1600"/>
              <a:t> - </a:t>
            </a:r>
            <a:r>
              <a:rPr kumimoji="1" lang="en-US" sz="1600">
                <a:solidFill>
                  <a:schemeClr val="tx2"/>
                </a:solidFill>
              </a:rPr>
              <a:t>приспособления, применяемые для подъемно-транспортных операций</a:t>
            </a:r>
            <a:r>
              <a:rPr kumimoji="1" lang="ru-RU" sz="1600">
                <a:solidFill>
                  <a:schemeClr val="tx2"/>
                </a:solidFill>
              </a:rPr>
              <a:t>.</a:t>
            </a:r>
            <a:r>
              <a:rPr kumimoji="1" lang="en-US" sz="1600">
                <a:solidFill>
                  <a:schemeClr val="tx2"/>
                </a:solidFill>
              </a:rPr>
              <a:t> К чалочным приспособлениям относятся свободные крюки, крюки, закрепляемые на цепях, чалочные цепи, цепи с регулируемыми муфтами, тросы, балансиры.</a:t>
            </a:r>
            <a:r>
              <a:rPr kumimoji="1" lang="en-US" sz="1600"/>
              <a:t> </a:t>
            </a:r>
          </a:p>
        </p:txBody>
      </p:sp>
    </p:spTree>
    <p:extLst>
      <p:ext uri="{BB962C8B-B14F-4D97-AF65-F5344CB8AC3E}">
        <p14:creationId xmlns:p14="http://schemas.microsoft.com/office/powerpoint/2010/main" xmlns="" val="72484453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9297F29B-231E-49B4-820D-2BF0E8158353}" type="datetime1">
              <a:rPr lang="ru-RU" smtClean="0"/>
              <a:pPr/>
              <a:t>03.09.2020</a:t>
            </a:fld>
            <a:endParaRPr lang="ru-RU" smtClean="0"/>
          </a:p>
        </p:txBody>
      </p:sp>
      <p:sp>
        <p:nvSpPr>
          <p:cNvPr id="5"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CF3BFC45-BC32-489A-9A3A-B659A79B56B0}" type="slidenum">
              <a:rPr lang="ru-RU">
                <a:latin typeface="Arial" panose="020B0604020202020204" pitchFamily="34" charset="0"/>
              </a:rPr>
              <a:pPr lvl="1"/>
              <a:t>175</a:t>
            </a:fld>
            <a:endParaRPr lang="ru-RU"/>
          </a:p>
        </p:txBody>
      </p:sp>
      <p:sp>
        <p:nvSpPr>
          <p:cNvPr id="253954" name="Rectangle 2"/>
          <p:cNvSpPr>
            <a:spLocks noGrp="1" noChangeArrowheads="1"/>
          </p:cNvSpPr>
          <p:nvPr>
            <p:ph type="title"/>
          </p:nvPr>
        </p:nvSpPr>
        <p:spPr>
          <a:xfrm>
            <a:off x="2133601" y="228600"/>
            <a:ext cx="8080375" cy="609600"/>
          </a:xfrm>
        </p:spPr>
        <p:txBody>
          <a:bodyPr>
            <a:normAutofit fontScale="90000"/>
          </a:bodyPr>
          <a:lstStyle/>
          <a:p>
            <a:pPr algn="ctr" eaLnBrk="1" hangingPunct="1">
              <a:defRPr/>
            </a:pPr>
            <a:r>
              <a:rPr lang="ru-RU" sz="3600" b="1"/>
              <a:t>Грузозахватные приспособления, поступившие из ремонта</a:t>
            </a:r>
          </a:p>
        </p:txBody>
      </p:sp>
      <p:sp>
        <p:nvSpPr>
          <p:cNvPr id="45061" name="Rectangle 3"/>
          <p:cNvSpPr>
            <a:spLocks noGrp="1" noChangeArrowheads="1"/>
          </p:cNvSpPr>
          <p:nvPr>
            <p:ph type="body" idx="1"/>
          </p:nvPr>
        </p:nvSpPr>
        <p:spPr>
          <a:xfrm>
            <a:off x="1752600" y="1143000"/>
            <a:ext cx="8763000" cy="5410200"/>
          </a:xfrm>
        </p:spPr>
        <p:txBody>
          <a:bodyPr>
            <a:normAutofit lnSpcReduction="10000"/>
          </a:bodyPr>
          <a:lstStyle/>
          <a:p>
            <a:pPr eaLnBrk="1" hangingPunct="1">
              <a:lnSpc>
                <a:spcPct val="80000"/>
              </a:lnSpc>
            </a:pPr>
            <a:r>
              <a:rPr lang="ru-RU" sz="2400"/>
              <a:t>Грузозахватные приспособления (стропы, траверсы, цепи, клещи и т.д.), </a:t>
            </a:r>
            <a:r>
              <a:rPr lang="ru-RU" sz="2400">
                <a:solidFill>
                  <a:schemeClr val="hlink"/>
                </a:solidFill>
              </a:rPr>
              <a:t>поступившие на предприятие из ремонта</a:t>
            </a:r>
            <a:r>
              <a:rPr lang="ru-RU" sz="2400"/>
              <a:t>, могут использоваться стропальщиками только после предварительного осмотра.</a:t>
            </a:r>
          </a:p>
          <a:p>
            <a:pPr eaLnBrk="1" hangingPunct="1">
              <a:lnSpc>
                <a:spcPct val="80000"/>
              </a:lnSpc>
            </a:pPr>
            <a:r>
              <a:rPr lang="ru-RU" sz="2400"/>
              <a:t>Запрещается использовать грузозахватные приспособления, не прошедшие испытания.</a:t>
            </a:r>
          </a:p>
          <a:p>
            <a:pPr eaLnBrk="1" hangingPunct="1">
              <a:lnSpc>
                <a:spcPct val="80000"/>
              </a:lnSpc>
            </a:pPr>
            <a:r>
              <a:rPr lang="ru-RU" sz="2400"/>
              <a:t>В процессе эксплуатации съемные грузозахватные приспособления и тара должны подвергаться периодическому осмотру в установленные сроки, но не реже чем: </a:t>
            </a:r>
          </a:p>
          <a:p>
            <a:pPr eaLnBrk="1" hangingPunct="1">
              <a:lnSpc>
                <a:spcPct val="80000"/>
              </a:lnSpc>
            </a:pPr>
            <a:r>
              <a:rPr lang="ru-RU" sz="2400">
                <a:solidFill>
                  <a:schemeClr val="hlink"/>
                </a:solidFill>
              </a:rPr>
              <a:t>стропы</a:t>
            </a:r>
            <a:r>
              <a:rPr lang="ru-RU" sz="2400"/>
              <a:t> - через каждые 10 дней;</a:t>
            </a:r>
          </a:p>
          <a:p>
            <a:pPr eaLnBrk="1" hangingPunct="1">
              <a:lnSpc>
                <a:spcPct val="80000"/>
              </a:lnSpc>
            </a:pPr>
            <a:r>
              <a:rPr lang="ru-RU" sz="2400">
                <a:solidFill>
                  <a:schemeClr val="hlink"/>
                </a:solidFill>
              </a:rPr>
              <a:t>траверсы, клещи, тара и другие захваты</a:t>
            </a:r>
            <a:r>
              <a:rPr lang="ru-RU" sz="2400"/>
              <a:t> - через 1 месяц;</a:t>
            </a:r>
          </a:p>
          <a:p>
            <a:pPr eaLnBrk="1" hangingPunct="1">
              <a:lnSpc>
                <a:spcPct val="80000"/>
              </a:lnSpc>
            </a:pPr>
            <a:r>
              <a:rPr lang="ru-RU" sz="2400">
                <a:solidFill>
                  <a:schemeClr val="hlink"/>
                </a:solidFill>
              </a:rPr>
              <a:t>редко используемые ГЗП</a:t>
            </a:r>
            <a:r>
              <a:rPr lang="ru-RU" sz="2400"/>
              <a:t> – перед выдачей их в работу.</a:t>
            </a:r>
          </a:p>
          <a:p>
            <a:pPr eaLnBrk="1" hangingPunct="1">
              <a:lnSpc>
                <a:spcPct val="80000"/>
              </a:lnSpc>
            </a:pPr>
            <a:r>
              <a:rPr lang="ru-RU" sz="2400"/>
              <a:t>Результаты осмотра и испытаний съемных грузозахватных приспособлений и тары должны заноситься в журнал учета и осмотра их.</a:t>
            </a:r>
            <a:r>
              <a:rPr lang="ru-RU" smtClean="0"/>
              <a:t> </a:t>
            </a:r>
          </a:p>
        </p:txBody>
      </p:sp>
    </p:spTree>
    <p:extLst>
      <p:ext uri="{BB962C8B-B14F-4D97-AF65-F5344CB8AC3E}">
        <p14:creationId xmlns:p14="http://schemas.microsoft.com/office/powerpoint/2010/main" xmlns="" val="338537326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13FBCF95-5CB0-4AD8-A349-F1F2460532CB}" type="datetime1">
              <a:rPr lang="ru-RU" smtClean="0"/>
              <a:pPr/>
              <a:t>03.09.2020</a:t>
            </a:fld>
            <a:endParaRPr lang="ru-RU" smtClean="0"/>
          </a:p>
        </p:txBody>
      </p:sp>
      <p:sp>
        <p:nvSpPr>
          <p:cNvPr id="4"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F9F87D84-58B0-4384-A5DB-8F537BB709A2}" type="slidenum">
              <a:rPr lang="ru-RU">
                <a:latin typeface="Arial" panose="020B0604020202020204" pitchFamily="34" charset="0"/>
              </a:rPr>
              <a:pPr lvl="1"/>
              <a:t>176</a:t>
            </a:fld>
            <a:endParaRPr lang="ru-RU"/>
          </a:p>
        </p:txBody>
      </p:sp>
      <p:sp>
        <p:nvSpPr>
          <p:cNvPr id="46084" name="Rectangle 3"/>
          <p:cNvSpPr>
            <a:spLocks noGrp="1" noChangeArrowheads="1"/>
          </p:cNvSpPr>
          <p:nvPr>
            <p:ph type="body" idx="1"/>
          </p:nvPr>
        </p:nvSpPr>
        <p:spPr>
          <a:xfrm>
            <a:off x="1752600" y="228600"/>
            <a:ext cx="8686800" cy="6400800"/>
          </a:xfrm>
        </p:spPr>
        <p:txBody>
          <a:bodyPr/>
          <a:lstStyle/>
          <a:p>
            <a:pPr eaLnBrk="1" hangingPunct="1">
              <a:lnSpc>
                <a:spcPct val="70000"/>
              </a:lnSpc>
            </a:pPr>
            <a:r>
              <a:rPr lang="ru-RU" sz="2800"/>
              <a:t>Стропальщик должен подчиняться лицу, ответственному за безопасное производство работ по перемещению грузов кранами. </a:t>
            </a:r>
          </a:p>
          <a:p>
            <a:pPr eaLnBrk="1" hangingPunct="1">
              <a:lnSpc>
                <a:spcPct val="70000"/>
              </a:lnSpc>
            </a:pPr>
            <a:r>
              <a:rPr lang="ru-RU" sz="2800"/>
              <a:t>Во время работы стропальщики должны быть внимательны, не отвлекаться на посторонние дела и не отвлекать других лиц. </a:t>
            </a:r>
          </a:p>
          <a:p>
            <a:pPr eaLnBrk="1" hangingPunct="1">
              <a:lnSpc>
                <a:spcPct val="70000"/>
              </a:lnSpc>
            </a:pPr>
            <a:r>
              <a:rPr lang="ru-RU" sz="2800"/>
              <a:t>Стропальщики должны работать в плотно прилегающей спецодежде и в рукавицах.</a:t>
            </a:r>
          </a:p>
          <a:p>
            <a:pPr eaLnBrk="1" hangingPunct="1">
              <a:lnSpc>
                <a:spcPct val="70000"/>
              </a:lnSpc>
            </a:pPr>
            <a:r>
              <a:rPr lang="ru-RU" sz="2800"/>
              <a:t>Обувь не должна иметь скользкую подошву и должна соответствовать требованиям системы стандартов по безопасности труда. </a:t>
            </a:r>
          </a:p>
          <a:p>
            <a:pPr eaLnBrk="1" hangingPunct="1">
              <a:lnSpc>
                <a:spcPct val="70000"/>
              </a:lnSpc>
            </a:pPr>
            <a:r>
              <a:rPr lang="ru-RU" sz="2800"/>
              <a:t>При несчастном случае стропальщик должен немедленно обратиться за медицинской помощью и сообщить о происшедшем лицу, ответственному за безопасное производство работ по перемещению грузов кранами. </a:t>
            </a:r>
          </a:p>
          <a:p>
            <a:pPr eaLnBrk="1" hangingPunct="1">
              <a:lnSpc>
                <a:spcPct val="70000"/>
              </a:lnSpc>
            </a:pPr>
            <a:r>
              <a:rPr lang="ru-RU" sz="2800"/>
              <a:t>Стропальщикам запрещается привлекать к строповке грузов грузополучателей и других посторонних лиц. </a:t>
            </a:r>
          </a:p>
        </p:txBody>
      </p:sp>
    </p:spTree>
    <p:extLst>
      <p:ext uri="{BB962C8B-B14F-4D97-AF65-F5344CB8AC3E}">
        <p14:creationId xmlns:p14="http://schemas.microsoft.com/office/powerpoint/2010/main" xmlns="" val="301518148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0B7C237B-E569-4128-8562-EABC4A5B5CF6}" type="datetime1">
              <a:rPr lang="ru-RU" smtClean="0"/>
              <a:pPr/>
              <a:t>03.09.2020</a:t>
            </a:fld>
            <a:endParaRPr lang="ru-RU" smtClean="0"/>
          </a:p>
        </p:txBody>
      </p:sp>
      <p:sp>
        <p:nvSpPr>
          <p:cNvPr id="4"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06FDD1DA-35A9-47B8-A2FC-E9B74A7FFFDB}" type="slidenum">
              <a:rPr lang="ru-RU">
                <a:latin typeface="Arial" panose="020B0604020202020204" pitchFamily="34" charset="0"/>
              </a:rPr>
              <a:pPr lvl="1"/>
              <a:t>177</a:t>
            </a:fld>
            <a:endParaRPr lang="ru-RU"/>
          </a:p>
        </p:txBody>
      </p:sp>
      <p:sp>
        <p:nvSpPr>
          <p:cNvPr id="47108" name="Rectangle 3"/>
          <p:cNvSpPr>
            <a:spLocks noGrp="1" noChangeArrowheads="1"/>
          </p:cNvSpPr>
          <p:nvPr>
            <p:ph type="body" idx="1"/>
          </p:nvPr>
        </p:nvSpPr>
        <p:spPr>
          <a:xfrm>
            <a:off x="1676400" y="228600"/>
            <a:ext cx="8763000" cy="6324600"/>
          </a:xfrm>
        </p:spPr>
        <p:txBody>
          <a:bodyPr/>
          <a:lstStyle/>
          <a:p>
            <a:pPr eaLnBrk="1" hangingPunct="1">
              <a:lnSpc>
                <a:spcPct val="80000"/>
              </a:lnSpc>
            </a:pPr>
            <a:r>
              <a:rPr lang="ru-RU" sz="2800"/>
              <a:t>При наличии у грузозахватных приспособлений (канатов, стропов) поверхностного </a:t>
            </a:r>
            <a:r>
              <a:rPr lang="ru-RU" sz="2800">
                <a:solidFill>
                  <a:schemeClr val="hlink"/>
                </a:solidFill>
              </a:rPr>
              <a:t>износа проволок</a:t>
            </a:r>
            <a:r>
              <a:rPr lang="ru-RU" sz="2800"/>
              <a:t> или </a:t>
            </a:r>
            <a:r>
              <a:rPr lang="ru-RU" sz="2800">
                <a:solidFill>
                  <a:schemeClr val="hlink"/>
                </a:solidFill>
              </a:rPr>
              <a:t>оборванных прядей</a:t>
            </a:r>
            <a:r>
              <a:rPr lang="ru-RU" sz="2800"/>
              <a:t> стропальщик должен предупредить лицо, ответственное за безопасное производство работ по перемещению грузов кранами, или лицо, ответственное за содержание грузоподъемных машин в исправном состоянии, крановщика и получить разрешение на пользование данным захватным приспособлением или на его выбраковку.</a:t>
            </a:r>
          </a:p>
          <a:p>
            <a:pPr eaLnBrk="1" hangingPunct="1">
              <a:lnSpc>
                <a:spcPct val="80000"/>
              </a:lnSpc>
            </a:pPr>
            <a:r>
              <a:rPr lang="ru-RU" sz="2800"/>
              <a:t>Запрещается сращивать чалочные канаты и соединять оборванные цепи при помощи болтов.</a:t>
            </a:r>
          </a:p>
          <a:p>
            <a:pPr eaLnBrk="1" hangingPunct="1">
              <a:lnSpc>
                <a:spcPct val="80000"/>
              </a:lnSpc>
            </a:pPr>
            <a:r>
              <a:rPr lang="ru-RU" sz="2800"/>
              <a:t>Стропальщик </a:t>
            </a:r>
            <a:r>
              <a:rPr lang="ru-RU" sz="2800">
                <a:solidFill>
                  <a:schemeClr val="hlink"/>
                </a:solidFill>
              </a:rPr>
              <a:t>должен знать</a:t>
            </a:r>
            <a:r>
              <a:rPr lang="ru-RU" sz="2800"/>
              <a:t> место расположения рубильника, подающего напряжение на главные троллейные провода или гибкий кабель электрического крана, и в необходимых случаях уметь отключать кран от сети.</a:t>
            </a:r>
          </a:p>
        </p:txBody>
      </p:sp>
    </p:spTree>
    <p:extLst>
      <p:ext uri="{BB962C8B-B14F-4D97-AF65-F5344CB8AC3E}">
        <p14:creationId xmlns:p14="http://schemas.microsoft.com/office/powerpoint/2010/main" xmlns="" val="182559241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C682D07D-1F9F-4941-ADBC-B4699174FE97}" type="datetime1">
              <a:rPr lang="ru-RU" smtClean="0"/>
              <a:pPr/>
              <a:t>03.09.2020</a:t>
            </a:fld>
            <a:endParaRPr lang="ru-RU" smtClean="0"/>
          </a:p>
        </p:txBody>
      </p:sp>
      <p:sp>
        <p:nvSpPr>
          <p:cNvPr id="5"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D33660E3-8B1B-40B7-A592-6F991773C6FF}" type="slidenum">
              <a:rPr lang="ru-RU">
                <a:latin typeface="Arial" panose="020B0604020202020204" pitchFamily="34" charset="0"/>
              </a:rPr>
              <a:pPr lvl="1"/>
              <a:t>178</a:t>
            </a:fld>
            <a:endParaRPr lang="ru-RU"/>
          </a:p>
        </p:txBody>
      </p:sp>
      <p:sp>
        <p:nvSpPr>
          <p:cNvPr id="257026" name="Rectangle 2"/>
          <p:cNvSpPr>
            <a:spLocks noGrp="1" noChangeArrowheads="1"/>
          </p:cNvSpPr>
          <p:nvPr>
            <p:ph type="title"/>
          </p:nvPr>
        </p:nvSpPr>
        <p:spPr>
          <a:xfrm>
            <a:off x="2057401" y="304800"/>
            <a:ext cx="8080375" cy="1143000"/>
          </a:xfrm>
        </p:spPr>
        <p:txBody>
          <a:bodyPr/>
          <a:lstStyle/>
          <a:p>
            <a:pPr algn="ctr" eaLnBrk="1" hangingPunct="1">
              <a:defRPr/>
            </a:pPr>
            <a:r>
              <a:rPr lang="ru-RU" sz="3200" b="1"/>
              <a:t>ТРЕБОВАНИЯ БЕЗОПАСНОСТИ ПЕРЕД НАЧАЛОМ РАБОТЫ</a:t>
            </a:r>
            <a:r>
              <a:rPr lang="ru-RU" sz="4000"/>
              <a:t> </a:t>
            </a:r>
          </a:p>
        </p:txBody>
      </p:sp>
      <p:sp>
        <p:nvSpPr>
          <p:cNvPr id="48133" name="Rectangle 3"/>
          <p:cNvSpPr>
            <a:spLocks noGrp="1" noChangeArrowheads="1"/>
          </p:cNvSpPr>
          <p:nvPr>
            <p:ph type="body" idx="1"/>
          </p:nvPr>
        </p:nvSpPr>
        <p:spPr>
          <a:xfrm>
            <a:off x="1752600" y="1676400"/>
            <a:ext cx="8610600" cy="4953000"/>
          </a:xfrm>
        </p:spPr>
        <p:txBody>
          <a:bodyPr>
            <a:normAutofit lnSpcReduction="10000"/>
          </a:bodyPr>
          <a:lstStyle/>
          <a:p>
            <a:pPr algn="ctr" eaLnBrk="1" hangingPunct="1">
              <a:lnSpc>
                <a:spcPct val="70000"/>
              </a:lnSpc>
              <a:buFont typeface="Wingdings" pitchFamily="2" charset="2"/>
              <a:buNone/>
            </a:pPr>
            <a:r>
              <a:rPr lang="ru-RU">
                <a:solidFill>
                  <a:schemeClr val="hlink"/>
                </a:solidFill>
              </a:rPr>
              <a:t>Перед началом работ по подъему и перемещению грузов стропальщик обязан:</a:t>
            </a:r>
          </a:p>
          <a:p>
            <a:pPr eaLnBrk="1" hangingPunct="1">
              <a:lnSpc>
                <a:spcPct val="70000"/>
              </a:lnSpc>
            </a:pPr>
            <a:r>
              <a:rPr lang="ru-RU"/>
              <a:t>1) получить задание на определенный вид работы от лица, ответственного за безопасное производство работ кранами;</a:t>
            </a:r>
          </a:p>
          <a:p>
            <a:pPr eaLnBrk="1" hangingPunct="1">
              <a:lnSpc>
                <a:spcPct val="70000"/>
              </a:lnSpc>
            </a:pPr>
            <a:r>
              <a:rPr lang="ru-RU"/>
              <a:t>2) при выполнении строительно-монтажных работ ознакомиться с проектом производства работ краном и поставить в проекте свою подпись;</a:t>
            </a:r>
          </a:p>
          <a:p>
            <a:pPr eaLnBrk="1" hangingPunct="1">
              <a:lnSpc>
                <a:spcPct val="70000"/>
              </a:lnSpc>
            </a:pPr>
            <a:r>
              <a:rPr lang="ru-RU"/>
              <a:t>3) при выполнении погрузочно-разгрузочных работ ознакомиться (под роспись) с технологическими картами;</a:t>
            </a:r>
          </a:p>
          <a:p>
            <a:pPr eaLnBrk="1" hangingPunct="1">
              <a:lnSpc>
                <a:spcPct val="70000"/>
              </a:lnSpc>
            </a:pPr>
            <a:r>
              <a:rPr lang="ru-RU"/>
              <a:t>4) при выполнении работ стреловыми кранами вблизи воздушной линии электропередачи ознакомиться (под роспись) с мерами безопасности, указанными в наряде-допуске;</a:t>
            </a:r>
          </a:p>
          <a:p>
            <a:pPr eaLnBrk="1" hangingPunct="1">
              <a:lnSpc>
                <a:spcPct val="70000"/>
              </a:lnSpc>
            </a:pPr>
            <a:r>
              <a:rPr lang="ru-RU"/>
              <a:t>5) проверить исправность грузозахватных приспособлений и наличие на них клейм или бирок с обозначением номера, даты испытания и грузоподъемности;</a:t>
            </a:r>
          </a:p>
          <a:p>
            <a:pPr eaLnBrk="1" hangingPunct="1">
              <a:lnSpc>
                <a:spcPct val="70000"/>
              </a:lnSpc>
            </a:pPr>
            <a:r>
              <a:rPr lang="ru-RU"/>
              <a:t>6) проверить исправность тары и наличие на ней маркировки о ее назначении, номере, собственной массе и предельной массе груза;</a:t>
            </a:r>
          </a:p>
        </p:txBody>
      </p:sp>
    </p:spTree>
    <p:extLst>
      <p:ext uri="{BB962C8B-B14F-4D97-AF65-F5344CB8AC3E}">
        <p14:creationId xmlns:p14="http://schemas.microsoft.com/office/powerpoint/2010/main" xmlns="" val="13409189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552A91D7-9B06-48E6-ACAC-1CFFC275FA88}" type="datetime1">
              <a:rPr lang="ru-RU" smtClean="0"/>
              <a:pPr/>
              <a:t>03.09.2020</a:t>
            </a:fld>
            <a:endParaRPr lang="ru-RU" smtClean="0"/>
          </a:p>
        </p:txBody>
      </p:sp>
      <p:sp>
        <p:nvSpPr>
          <p:cNvPr id="5"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8440404C-1FBC-40ED-B19E-207FC76B2D09}" type="slidenum">
              <a:rPr lang="ru-RU">
                <a:latin typeface="Arial" panose="020B0604020202020204" pitchFamily="34" charset="0"/>
              </a:rPr>
              <a:pPr lvl="1"/>
              <a:t>179</a:t>
            </a:fld>
            <a:endParaRPr lang="ru-RU"/>
          </a:p>
        </p:txBody>
      </p:sp>
      <p:sp>
        <p:nvSpPr>
          <p:cNvPr id="264194" name="Rectangle 2"/>
          <p:cNvSpPr>
            <a:spLocks noGrp="1" noChangeArrowheads="1"/>
          </p:cNvSpPr>
          <p:nvPr>
            <p:ph type="title"/>
          </p:nvPr>
        </p:nvSpPr>
        <p:spPr>
          <a:xfrm>
            <a:off x="2057401" y="304800"/>
            <a:ext cx="8080375" cy="1143000"/>
          </a:xfrm>
        </p:spPr>
        <p:txBody>
          <a:bodyPr/>
          <a:lstStyle/>
          <a:p>
            <a:pPr algn="ctr" eaLnBrk="1" hangingPunct="1">
              <a:defRPr/>
            </a:pPr>
            <a:r>
              <a:rPr lang="ru-RU" sz="3200" b="1"/>
              <a:t>ТРЕБОВАНИЯ БЕЗОПАСНОСТИ ПЕРЕД НАЧАЛОМ РАБОТЫ</a:t>
            </a:r>
            <a:r>
              <a:rPr lang="ru-RU" sz="4000"/>
              <a:t> </a:t>
            </a:r>
          </a:p>
        </p:txBody>
      </p:sp>
      <p:sp>
        <p:nvSpPr>
          <p:cNvPr id="49157" name="Rectangle 3"/>
          <p:cNvSpPr>
            <a:spLocks noGrp="1" noChangeArrowheads="1"/>
          </p:cNvSpPr>
          <p:nvPr>
            <p:ph type="body" idx="1"/>
          </p:nvPr>
        </p:nvSpPr>
        <p:spPr>
          <a:xfrm>
            <a:off x="1752600" y="1676400"/>
            <a:ext cx="8610600" cy="4876800"/>
          </a:xfrm>
        </p:spPr>
        <p:txBody>
          <a:bodyPr>
            <a:normAutofit lnSpcReduction="10000"/>
          </a:bodyPr>
          <a:lstStyle/>
          <a:p>
            <a:pPr algn="ctr" eaLnBrk="1" hangingPunct="1">
              <a:lnSpc>
                <a:spcPct val="70000"/>
              </a:lnSpc>
              <a:buFont typeface="Wingdings" pitchFamily="2" charset="2"/>
              <a:buNone/>
            </a:pPr>
            <a:r>
              <a:rPr lang="ru-RU">
                <a:solidFill>
                  <a:schemeClr val="hlink"/>
                </a:solidFill>
              </a:rPr>
              <a:t>Продолжение</a:t>
            </a:r>
          </a:p>
          <a:p>
            <a:pPr eaLnBrk="1" hangingPunct="1">
              <a:lnSpc>
                <a:spcPct val="70000"/>
              </a:lnSpc>
            </a:pPr>
            <a:r>
              <a:rPr lang="ru-RU"/>
              <a:t>7) проверить наличие и исправность вспомогательных инвентарных приспособлений (оттяжек, багров, крюков, лестниц, площадок, подкладок и прокладок), необходимых для выполнения работ, в соответствии с проектом производства работ или технологической картой;</a:t>
            </a:r>
          </a:p>
          <a:p>
            <a:pPr eaLnBrk="1" hangingPunct="1">
              <a:lnSpc>
                <a:spcPct val="70000"/>
              </a:lnSpc>
            </a:pPr>
            <a:r>
              <a:rPr lang="ru-RU"/>
              <a:t>8) подобрать грузозахватные приспособления, соответствующие массе и характеру поднимаемого груза. Следует подбирать стропы (с учетом числа ветвей) такой длины, чтобы угол между ветвями не превышал 90°;</a:t>
            </a:r>
          </a:p>
          <a:p>
            <a:pPr eaLnBrk="1" hangingPunct="1">
              <a:lnSpc>
                <a:spcPct val="70000"/>
              </a:lnSpc>
            </a:pPr>
            <a:r>
              <a:rPr lang="ru-RU"/>
              <a:t>9) проверить освещенность рабочего места. При недостаточной освещенности стропальщик, не приступая к работе, обязан доложить об этом лицу, ответственному за безопасное производство работ кранами.</a:t>
            </a:r>
          </a:p>
          <a:p>
            <a:pPr eaLnBrk="1" hangingPunct="1">
              <a:lnSpc>
                <a:spcPct val="70000"/>
              </a:lnSpc>
            </a:pPr>
            <a:r>
              <a:rPr lang="ru-RU">
                <a:solidFill>
                  <a:schemeClr val="tx2"/>
                </a:solidFill>
              </a:rPr>
              <a:t>Стропальщику не разрешается устанавливать самостоятельно стреловые краны на выносные (дополнительные) опоры, а также снимать (укладывать) грузозахватные приспособления с неповоротной части (ходовой рамы) крана при нахождении крановщика в кабине крана.</a:t>
            </a:r>
          </a:p>
        </p:txBody>
      </p:sp>
    </p:spTree>
    <p:extLst>
      <p:ext uri="{BB962C8B-B14F-4D97-AF65-F5344CB8AC3E}">
        <p14:creationId xmlns:p14="http://schemas.microsoft.com/office/powerpoint/2010/main" xmlns="" val="29929509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Органы надзора</a:t>
            </a:r>
            <a:endParaRPr lang="ru-RU" dirty="0"/>
          </a:p>
        </p:txBody>
      </p:sp>
      <p:sp>
        <p:nvSpPr>
          <p:cNvPr id="3" name="Объект 2"/>
          <p:cNvSpPr>
            <a:spLocks noGrp="1"/>
          </p:cNvSpPr>
          <p:nvPr>
            <p:ph idx="1"/>
          </p:nvPr>
        </p:nvSpPr>
        <p:spPr>
          <a:xfrm>
            <a:off x="1143000" y="2057400"/>
            <a:ext cx="9872871" cy="4343400"/>
          </a:xfrm>
        </p:spPr>
        <p:txBody>
          <a:bodyPr>
            <a:normAutofit fontScale="85000" lnSpcReduction="20000"/>
          </a:bodyPr>
          <a:lstStyle/>
          <a:p>
            <a:r>
              <a:rPr lang="ru-RU" dirty="0"/>
              <a:t>К числу таких специально уполномоченных государственных органов, осуществляющих надзор и контроль за соблюдением законодательства по охране труда в отдельных отраслях и на некоторых объектах промышленности, относится Федеральная служба по экологическому, технологическому и атомному надзору (</a:t>
            </a:r>
            <a:r>
              <a:rPr lang="ru-RU" b="1" dirty="0" err="1"/>
              <a:t>Ростехнадзор</a:t>
            </a:r>
            <a:r>
              <a:rPr lang="ru-RU" dirty="0"/>
              <a:t>) и Федеральная служба по надзору в сфере защиты прав потребителей и благополучия человека (</a:t>
            </a:r>
            <a:r>
              <a:rPr lang="ru-RU" b="1" dirty="0" err="1"/>
              <a:t>Роспотребнадзор</a:t>
            </a:r>
            <a:r>
              <a:rPr lang="ru-RU" dirty="0"/>
              <a:t>).</a:t>
            </a:r>
          </a:p>
          <a:p>
            <a:r>
              <a:rPr lang="ru-RU" dirty="0"/>
              <a:t> </a:t>
            </a:r>
            <a:r>
              <a:rPr lang="ru-RU" dirty="0" smtClean="0"/>
              <a:t>Внутриведомственный </a:t>
            </a:r>
            <a:r>
              <a:rPr lang="ru-RU" dirty="0"/>
              <a:t>государственный контроль за соблюдением трудового законодательства и иных нормативных правовых актов, содержащих нормы трудового права, в подведомственных организациях осуществляют федеральные органы исполнительной власти, органы исполнительной власти субъектов Российской Федерации, а также </a:t>
            </a:r>
            <a:r>
              <a:rPr lang="ru-RU" b="1" dirty="0"/>
              <a:t>органы местного самоуправления</a:t>
            </a:r>
            <a:r>
              <a:rPr lang="ru-RU" dirty="0"/>
              <a:t> в порядке и на условиях, определяемых федеральными законами и законами субъектов Российской Федерации.</a:t>
            </a:r>
          </a:p>
          <a:p>
            <a:r>
              <a:rPr lang="ru-RU" dirty="0"/>
              <a:t> </a:t>
            </a:r>
            <a:r>
              <a:rPr lang="ru-RU" dirty="0" smtClean="0"/>
              <a:t>Общим </a:t>
            </a:r>
            <a:r>
              <a:rPr lang="ru-RU" dirty="0"/>
              <a:t>надзорным государственным органом является </a:t>
            </a:r>
            <a:r>
              <a:rPr lang="ru-RU" b="1" dirty="0"/>
              <a:t>Прокуратура РФ</a:t>
            </a:r>
            <a:r>
              <a:rPr lang="ru-RU" dirty="0"/>
              <a:t>, осуществляющая надзор за исполнением законов, действующих на территории Российской Федерации, всеми государственными органами, должностными лицами, общественными организациями и гражданами. Прокуратура РФ не является специализированным органом по надзору и контролю в сфере труда. Но поскольку трудовое законодательство входит в общую систему законодательства, прокуратура уполномочена осуществлять надзор также и в этой </a:t>
            </a:r>
            <a:r>
              <a:rPr lang="ru-RU" dirty="0" smtClean="0"/>
              <a:t>сфере.</a:t>
            </a:r>
            <a:endParaRPr lang="ru-RU" dirty="0"/>
          </a:p>
        </p:txBody>
      </p:sp>
    </p:spTree>
    <p:extLst>
      <p:ext uri="{BB962C8B-B14F-4D97-AF65-F5344CB8AC3E}">
        <p14:creationId xmlns:p14="http://schemas.microsoft.com/office/powerpoint/2010/main" xmlns="" val="290241429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315EB2CD-7B46-46B6-A0A0-44E15B50ED1F}" type="datetime1">
              <a:rPr lang="ru-RU" smtClean="0"/>
              <a:pPr/>
              <a:t>03.09.2020</a:t>
            </a:fld>
            <a:endParaRPr lang="ru-RU" smtClean="0"/>
          </a:p>
        </p:txBody>
      </p:sp>
      <p:sp>
        <p:nvSpPr>
          <p:cNvPr id="5"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EFE7A05E-A799-464B-A465-CC90F2752BB6}" type="slidenum">
              <a:rPr lang="ru-RU">
                <a:latin typeface="Arial" panose="020B0604020202020204" pitchFamily="34" charset="0"/>
              </a:rPr>
              <a:pPr lvl="1"/>
              <a:t>180</a:t>
            </a:fld>
            <a:endParaRPr lang="ru-RU"/>
          </a:p>
        </p:txBody>
      </p:sp>
      <p:sp>
        <p:nvSpPr>
          <p:cNvPr id="258050" name="Rectangle 2"/>
          <p:cNvSpPr>
            <a:spLocks noGrp="1" noChangeArrowheads="1"/>
          </p:cNvSpPr>
          <p:nvPr>
            <p:ph type="title"/>
          </p:nvPr>
        </p:nvSpPr>
        <p:spPr>
          <a:xfrm>
            <a:off x="2133601" y="228600"/>
            <a:ext cx="8080375" cy="838200"/>
          </a:xfrm>
        </p:spPr>
        <p:txBody>
          <a:bodyPr>
            <a:normAutofit fontScale="90000"/>
          </a:bodyPr>
          <a:lstStyle/>
          <a:p>
            <a:pPr algn="ctr" eaLnBrk="1" hangingPunct="1">
              <a:defRPr/>
            </a:pPr>
            <a:r>
              <a:rPr lang="ru-RU" sz="2800" b="1"/>
              <a:t>ОБЯЗАННОСТИ СТРОПАЛЬЩИКА ПРИ ОБВЯЗКЕ И ЗАЦЕПКЕ ГРУЗА</a:t>
            </a:r>
          </a:p>
        </p:txBody>
      </p:sp>
      <p:sp>
        <p:nvSpPr>
          <p:cNvPr id="50181" name="Rectangle 3"/>
          <p:cNvSpPr>
            <a:spLocks noGrp="1" noChangeArrowheads="1"/>
          </p:cNvSpPr>
          <p:nvPr>
            <p:ph type="body" idx="1"/>
          </p:nvPr>
        </p:nvSpPr>
        <p:spPr>
          <a:xfrm>
            <a:off x="1828800" y="1143000"/>
            <a:ext cx="8534400" cy="5410200"/>
          </a:xfrm>
        </p:spPr>
        <p:txBody>
          <a:bodyPr/>
          <a:lstStyle/>
          <a:p>
            <a:pPr eaLnBrk="1" hangingPunct="1">
              <a:lnSpc>
                <a:spcPct val="70000"/>
              </a:lnSpc>
            </a:pPr>
            <a:r>
              <a:rPr lang="ru-RU" sz="2800"/>
              <a:t>Стропальщик может приступить к выполнению работ по обвязке и зацепке груза для подъема его грузоподъемными машинами только после ознакомления со схемами строповки, технологическими картами или проектом производства работ.</a:t>
            </a:r>
          </a:p>
          <a:p>
            <a:pPr eaLnBrk="1" hangingPunct="1">
              <a:lnSpc>
                <a:spcPct val="70000"/>
              </a:lnSpc>
            </a:pPr>
            <a:r>
              <a:rPr lang="ru-RU" sz="2800"/>
              <a:t>Работы по строповке грузов для погрузки их (разгрузки) в полувагоны, трюмы, для подъема груза несколькими кранами, вблизи линии электропередачи, для перемещения груза, на который не разработаны схемы строповки, а также для перемещения груза над перекрытиями помещений, в которых могут находиться люди, должны выполняться стропальщиком </a:t>
            </a:r>
            <a:r>
              <a:rPr lang="ru-RU" sz="2800">
                <a:solidFill>
                  <a:schemeClr val="hlink"/>
                </a:solidFill>
              </a:rPr>
              <a:t>под непосредственным руководством лица, ответственного за безопасное производство работ кранами.</a:t>
            </a:r>
          </a:p>
        </p:txBody>
      </p:sp>
    </p:spTree>
    <p:extLst>
      <p:ext uri="{BB962C8B-B14F-4D97-AF65-F5344CB8AC3E}">
        <p14:creationId xmlns:p14="http://schemas.microsoft.com/office/powerpoint/2010/main" xmlns="" val="6012333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B99F684E-CCB9-47D4-9DC2-99999CF422F0}" type="datetime1">
              <a:rPr lang="ru-RU" smtClean="0"/>
              <a:pPr/>
              <a:t>03.09.2020</a:t>
            </a:fld>
            <a:endParaRPr lang="ru-RU" smtClean="0"/>
          </a:p>
        </p:txBody>
      </p:sp>
      <p:sp>
        <p:nvSpPr>
          <p:cNvPr id="5"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F93A27B1-39CF-4389-AC88-F91389913FE6}" type="slidenum">
              <a:rPr lang="ru-RU">
                <a:latin typeface="Arial" panose="020B0604020202020204" pitchFamily="34" charset="0"/>
              </a:rPr>
              <a:pPr lvl="1"/>
              <a:t>181</a:t>
            </a:fld>
            <a:endParaRPr lang="ru-RU"/>
          </a:p>
        </p:txBody>
      </p:sp>
      <p:sp>
        <p:nvSpPr>
          <p:cNvPr id="265218" name="Rectangle 2"/>
          <p:cNvSpPr>
            <a:spLocks noGrp="1" noChangeArrowheads="1"/>
          </p:cNvSpPr>
          <p:nvPr>
            <p:ph type="title"/>
          </p:nvPr>
        </p:nvSpPr>
        <p:spPr>
          <a:xfrm>
            <a:off x="2133601" y="228600"/>
            <a:ext cx="8080375" cy="838200"/>
          </a:xfrm>
        </p:spPr>
        <p:txBody>
          <a:bodyPr>
            <a:normAutofit fontScale="90000"/>
          </a:bodyPr>
          <a:lstStyle/>
          <a:p>
            <a:pPr algn="ctr" eaLnBrk="1" hangingPunct="1">
              <a:defRPr/>
            </a:pPr>
            <a:r>
              <a:rPr lang="ru-RU" sz="2800" b="1"/>
              <a:t>ОБЯЗАННОСТИ СТРОПАЛЬЩИКА ПРИ ОБВЯЗКЕ И ЗАЦЕПКЕ ГРУЗА</a:t>
            </a:r>
          </a:p>
        </p:txBody>
      </p:sp>
      <p:sp>
        <p:nvSpPr>
          <p:cNvPr id="51205" name="Rectangle 3"/>
          <p:cNvSpPr>
            <a:spLocks noGrp="1" noChangeArrowheads="1"/>
          </p:cNvSpPr>
          <p:nvPr>
            <p:ph type="body" idx="1"/>
          </p:nvPr>
        </p:nvSpPr>
        <p:spPr>
          <a:xfrm>
            <a:off x="1828800" y="1447800"/>
            <a:ext cx="8534400" cy="5029200"/>
          </a:xfrm>
        </p:spPr>
        <p:txBody>
          <a:bodyPr>
            <a:normAutofit lnSpcReduction="10000"/>
          </a:bodyPr>
          <a:lstStyle/>
          <a:p>
            <a:pPr algn="ctr" eaLnBrk="1" hangingPunct="1">
              <a:lnSpc>
                <a:spcPct val="70000"/>
              </a:lnSpc>
              <a:buFont typeface="Wingdings" pitchFamily="2" charset="2"/>
              <a:buNone/>
            </a:pPr>
            <a:r>
              <a:rPr lang="ru-RU" sz="2400">
                <a:solidFill>
                  <a:schemeClr val="hlink"/>
                </a:solidFill>
              </a:rPr>
              <a:t>При обвязке и зацепке груза стропальщик должен:</a:t>
            </a:r>
          </a:p>
          <a:p>
            <a:pPr eaLnBrk="1" hangingPunct="1">
              <a:lnSpc>
                <a:spcPct val="70000"/>
              </a:lnSpc>
            </a:pPr>
            <a:r>
              <a:rPr lang="ru-RU" sz="2400"/>
              <a:t>1) производить обвязку и зацепку грузов в соответствии со схемами строповки или кантовки грузов;</a:t>
            </a:r>
          </a:p>
          <a:p>
            <a:pPr eaLnBrk="1" hangingPunct="1">
              <a:lnSpc>
                <a:spcPct val="70000"/>
              </a:lnSpc>
            </a:pPr>
            <a:r>
              <a:rPr lang="ru-RU" sz="2400"/>
              <a:t>2) проверить массу груза по списку масс грузов или маркировке на грузе (если стропальщик не может определить массу груза, он должен поставить в известность лицо, ответственное за безопасное производство работ кранами);</a:t>
            </a:r>
          </a:p>
          <a:p>
            <a:pPr eaLnBrk="1" hangingPunct="1">
              <a:lnSpc>
                <a:spcPct val="70000"/>
              </a:lnSpc>
            </a:pPr>
            <a:r>
              <a:rPr lang="ru-RU" sz="2400"/>
              <a:t>3) канаты, цепи накладывать на основной массив груза (раму, каркас, корпус, станину) без узлов, перекруток и петель, под острие ребра грузов подкладывать специальные подкладки, предохраняющие стропы от повреждений;</a:t>
            </a:r>
          </a:p>
          <a:p>
            <a:pPr eaLnBrk="1" hangingPunct="1">
              <a:lnSpc>
                <a:spcPct val="70000"/>
              </a:lnSpc>
            </a:pPr>
            <a:r>
              <a:rPr lang="ru-RU" sz="2400"/>
              <a:t>4) обвязывать груз таким образом, чтобы во время его перемещения исключалось падение его отдельных частей (доски, бревна, прутки, трубы и т.п.) и обеспечивалось его устойчивое положение при перемещении. Строповку длинномерных грузов следует производить не менее чем в двух местах;</a:t>
            </a:r>
          </a:p>
        </p:txBody>
      </p:sp>
    </p:spTree>
    <p:extLst>
      <p:ext uri="{BB962C8B-B14F-4D97-AF65-F5344CB8AC3E}">
        <p14:creationId xmlns:p14="http://schemas.microsoft.com/office/powerpoint/2010/main" xmlns="" val="397160401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8500AA6E-9EE7-4C30-9339-A7BA4128FC37}" type="datetime1">
              <a:rPr lang="ru-RU" smtClean="0"/>
              <a:pPr/>
              <a:t>03.09.2020</a:t>
            </a:fld>
            <a:endParaRPr lang="ru-RU" smtClean="0"/>
          </a:p>
        </p:txBody>
      </p:sp>
      <p:sp>
        <p:nvSpPr>
          <p:cNvPr id="5"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006B9422-6665-4D5F-9A01-C38C3982BA99}" type="slidenum">
              <a:rPr lang="ru-RU">
                <a:latin typeface="Arial" panose="020B0604020202020204" pitchFamily="34" charset="0"/>
              </a:rPr>
              <a:pPr lvl="1"/>
              <a:t>182</a:t>
            </a:fld>
            <a:endParaRPr lang="ru-RU"/>
          </a:p>
        </p:txBody>
      </p:sp>
      <p:sp>
        <p:nvSpPr>
          <p:cNvPr id="266242" name="Rectangle 2"/>
          <p:cNvSpPr>
            <a:spLocks noGrp="1" noChangeArrowheads="1"/>
          </p:cNvSpPr>
          <p:nvPr>
            <p:ph type="title"/>
          </p:nvPr>
        </p:nvSpPr>
        <p:spPr>
          <a:xfrm>
            <a:off x="2133601" y="228600"/>
            <a:ext cx="8080375" cy="838200"/>
          </a:xfrm>
        </p:spPr>
        <p:txBody>
          <a:bodyPr>
            <a:normAutofit fontScale="90000"/>
          </a:bodyPr>
          <a:lstStyle/>
          <a:p>
            <a:pPr algn="ctr" eaLnBrk="1" hangingPunct="1">
              <a:defRPr/>
            </a:pPr>
            <a:r>
              <a:rPr lang="ru-RU" sz="2800" b="1"/>
              <a:t>ОБЯЗАННОСТИ СТРОПАЛЬЩИКА ПРИ ОБВЯЗКЕ И ЗАЦЕПКЕ ГРУЗА</a:t>
            </a:r>
          </a:p>
        </p:txBody>
      </p:sp>
      <p:sp>
        <p:nvSpPr>
          <p:cNvPr id="52229" name="Rectangle 3"/>
          <p:cNvSpPr>
            <a:spLocks noGrp="1" noChangeArrowheads="1"/>
          </p:cNvSpPr>
          <p:nvPr>
            <p:ph type="body" idx="1"/>
          </p:nvPr>
        </p:nvSpPr>
        <p:spPr>
          <a:xfrm>
            <a:off x="1828800" y="1143000"/>
            <a:ext cx="8534400" cy="5410200"/>
          </a:xfrm>
        </p:spPr>
        <p:txBody>
          <a:bodyPr/>
          <a:lstStyle/>
          <a:p>
            <a:pPr algn="ctr" eaLnBrk="1" hangingPunct="1">
              <a:lnSpc>
                <a:spcPct val="80000"/>
              </a:lnSpc>
              <a:buFont typeface="Wingdings" pitchFamily="2" charset="2"/>
              <a:buNone/>
            </a:pPr>
            <a:r>
              <a:rPr lang="ru-RU" sz="2400">
                <a:solidFill>
                  <a:schemeClr val="hlink"/>
                </a:solidFill>
              </a:rPr>
              <a:t>Продолжение</a:t>
            </a:r>
          </a:p>
          <a:p>
            <a:pPr eaLnBrk="1" hangingPunct="1">
              <a:lnSpc>
                <a:spcPct val="80000"/>
              </a:lnSpc>
            </a:pPr>
            <a:r>
              <a:rPr lang="ru-RU" sz="2400"/>
              <a:t>5) зацепку железобетонных и бетонных изделий, а также других грузов, снабженных петлями, рымами, цапфами, производить за все предусмотренные для подъема в соответствующем положении петли, рымы, цапфы;</a:t>
            </a:r>
          </a:p>
          <a:p>
            <a:pPr eaLnBrk="1" hangingPunct="1">
              <a:lnSpc>
                <a:spcPct val="80000"/>
              </a:lnSpc>
            </a:pPr>
            <a:r>
              <a:rPr lang="ru-RU" sz="2400"/>
              <a:t>6) при подвешивании груза на двурогие крюки накладывать стропы таким образом, чтобы нагрузка распределялась на оба рога крюка равномерно;</a:t>
            </a:r>
          </a:p>
          <a:p>
            <a:pPr eaLnBrk="1" hangingPunct="1">
              <a:lnSpc>
                <a:spcPct val="80000"/>
              </a:lnSpc>
            </a:pPr>
            <a:r>
              <a:rPr lang="ru-RU" sz="2400"/>
              <a:t>7) не использованные для зацепки груза концы многоветвевого стропа крепить так, чтобы при перемещении груза краном исключалась возможность их задевания за встречающиеся на пути предметы;</a:t>
            </a:r>
          </a:p>
          <a:p>
            <a:pPr eaLnBrk="1" hangingPunct="1">
              <a:lnSpc>
                <a:spcPct val="80000"/>
              </a:lnSpc>
            </a:pPr>
            <a:r>
              <a:rPr lang="ru-RU" sz="2400"/>
              <a:t>8) убедиться в том, что предназначенный к подъему груз ничем не укреплен, не защемлен, не завален и не примерз к земле.</a:t>
            </a:r>
          </a:p>
          <a:p>
            <a:pPr eaLnBrk="1" hangingPunct="1">
              <a:lnSpc>
                <a:spcPct val="80000"/>
              </a:lnSpc>
            </a:pPr>
            <a:endParaRPr lang="ru-RU" sz="2400"/>
          </a:p>
        </p:txBody>
      </p:sp>
    </p:spTree>
    <p:extLst>
      <p:ext uri="{BB962C8B-B14F-4D97-AF65-F5344CB8AC3E}">
        <p14:creationId xmlns:p14="http://schemas.microsoft.com/office/powerpoint/2010/main" xmlns="" val="287288803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FB228957-47E0-436D-AB6D-A42F6978E77D}" type="datetime1">
              <a:rPr lang="ru-RU" smtClean="0"/>
              <a:pPr/>
              <a:t>03.09.2020</a:t>
            </a:fld>
            <a:endParaRPr lang="ru-RU" smtClean="0"/>
          </a:p>
        </p:txBody>
      </p:sp>
      <p:sp>
        <p:nvSpPr>
          <p:cNvPr id="5"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55F49FE8-9335-4432-832A-C04413600533}" type="slidenum">
              <a:rPr lang="ru-RU">
                <a:latin typeface="Arial" panose="020B0604020202020204" pitchFamily="34" charset="0"/>
              </a:rPr>
              <a:pPr lvl="1"/>
              <a:t>183</a:t>
            </a:fld>
            <a:endParaRPr lang="ru-RU"/>
          </a:p>
        </p:txBody>
      </p:sp>
      <p:sp>
        <p:nvSpPr>
          <p:cNvPr id="268290" name="Rectangle 2"/>
          <p:cNvSpPr>
            <a:spLocks noGrp="1" noChangeArrowheads="1"/>
          </p:cNvSpPr>
          <p:nvPr>
            <p:ph type="title"/>
          </p:nvPr>
        </p:nvSpPr>
        <p:spPr>
          <a:xfrm>
            <a:off x="2133601" y="228600"/>
            <a:ext cx="8080375" cy="838200"/>
          </a:xfrm>
        </p:spPr>
        <p:txBody>
          <a:bodyPr>
            <a:normAutofit fontScale="90000"/>
          </a:bodyPr>
          <a:lstStyle/>
          <a:p>
            <a:pPr algn="ctr" eaLnBrk="1" hangingPunct="1">
              <a:defRPr/>
            </a:pPr>
            <a:r>
              <a:rPr lang="ru-RU" sz="2800" b="1"/>
              <a:t>ОБЯЗАННОСТИ СТРОПАЛЬЩИКА ПРИ ОБВЯЗКЕ И ЗАЦЕПКЕ ГРУЗА</a:t>
            </a:r>
          </a:p>
        </p:txBody>
      </p:sp>
      <p:sp>
        <p:nvSpPr>
          <p:cNvPr id="53253" name="Rectangle 3"/>
          <p:cNvSpPr>
            <a:spLocks noGrp="1" noChangeArrowheads="1"/>
          </p:cNvSpPr>
          <p:nvPr>
            <p:ph type="body" idx="1"/>
          </p:nvPr>
        </p:nvSpPr>
        <p:spPr>
          <a:xfrm>
            <a:off x="1828800" y="1524000"/>
            <a:ext cx="8534400" cy="4876800"/>
          </a:xfrm>
        </p:spPr>
        <p:txBody>
          <a:bodyPr>
            <a:normAutofit fontScale="92500"/>
          </a:bodyPr>
          <a:lstStyle/>
          <a:p>
            <a:pPr algn="ctr" eaLnBrk="1" hangingPunct="1">
              <a:lnSpc>
                <a:spcPct val="70000"/>
              </a:lnSpc>
              <a:buFont typeface="Wingdings" pitchFamily="2" charset="2"/>
              <a:buNone/>
            </a:pPr>
            <a:r>
              <a:rPr lang="ru-RU" sz="2400">
                <a:solidFill>
                  <a:schemeClr val="hlink"/>
                </a:solidFill>
              </a:rPr>
              <a:t>При обвязке и зацепке грузов стропальщику запрещается:</a:t>
            </a:r>
          </a:p>
          <a:p>
            <a:pPr eaLnBrk="1" hangingPunct="1">
              <a:lnSpc>
                <a:spcPct val="70000"/>
              </a:lnSpc>
            </a:pPr>
            <a:r>
              <a:rPr lang="ru-RU" sz="2400"/>
              <a:t>1) производить строповку грузов, масса которых неизвестна или превышает грузоподъемность крана;</a:t>
            </a:r>
          </a:p>
          <a:p>
            <a:pPr eaLnBrk="1" hangingPunct="1">
              <a:lnSpc>
                <a:spcPct val="70000"/>
              </a:lnSpc>
            </a:pPr>
            <a:r>
              <a:rPr lang="ru-RU" sz="2400"/>
              <a:t>2) пользоваться поврежденными или немаркированными грузозахватными приспособлениями и тарой, соединять звенья разорванных цепей болтами или проволокой, связывать канаты;</a:t>
            </a:r>
          </a:p>
          <a:p>
            <a:pPr eaLnBrk="1" hangingPunct="1">
              <a:lnSpc>
                <a:spcPct val="70000"/>
              </a:lnSpc>
            </a:pPr>
            <a:r>
              <a:rPr lang="ru-RU" sz="2400"/>
              <a:t>3) производить обвязку и зацепку груза способами, не указанными на схемах строповки;</a:t>
            </a:r>
          </a:p>
          <a:p>
            <a:pPr eaLnBrk="1" hangingPunct="1">
              <a:lnSpc>
                <a:spcPct val="70000"/>
              </a:lnSpc>
            </a:pPr>
            <a:r>
              <a:rPr lang="ru-RU" sz="2400"/>
              <a:t>4) применять для обвязки и зацепки грузов не предусмотренные схемами строповки приспособления (ломы, штыри, проволоку и др.);</a:t>
            </a:r>
          </a:p>
          <a:p>
            <a:pPr eaLnBrk="1" hangingPunct="1">
              <a:lnSpc>
                <a:spcPct val="70000"/>
              </a:lnSpc>
            </a:pPr>
            <a:r>
              <a:rPr lang="ru-RU" sz="2400"/>
              <a:t>5) производить зацепку поддонов с кирпичом без ограждения (за исключением разгрузки на землю с автомашин);</a:t>
            </a:r>
          </a:p>
          <a:p>
            <a:pPr eaLnBrk="1" hangingPunct="1">
              <a:lnSpc>
                <a:spcPct val="70000"/>
              </a:lnSpc>
            </a:pPr>
            <a:r>
              <a:rPr lang="ru-RU" sz="2400"/>
              <a:t>6) производить зацепку бетонных и железобетонных изделий за поврежденные петли;</a:t>
            </a:r>
          </a:p>
        </p:txBody>
      </p:sp>
    </p:spTree>
    <p:extLst>
      <p:ext uri="{BB962C8B-B14F-4D97-AF65-F5344CB8AC3E}">
        <p14:creationId xmlns:p14="http://schemas.microsoft.com/office/powerpoint/2010/main" xmlns="" val="164811890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950FE867-254A-48A8-96D0-84E63125F803}" type="datetime1">
              <a:rPr lang="ru-RU" smtClean="0"/>
              <a:pPr/>
              <a:t>03.09.2020</a:t>
            </a:fld>
            <a:endParaRPr lang="ru-RU" smtClean="0"/>
          </a:p>
        </p:txBody>
      </p:sp>
      <p:sp>
        <p:nvSpPr>
          <p:cNvPr id="5"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0B930E9D-959A-4982-B862-AFA6D2BF28A5}" type="slidenum">
              <a:rPr lang="ru-RU">
                <a:latin typeface="Arial" panose="020B0604020202020204" pitchFamily="34" charset="0"/>
              </a:rPr>
              <a:pPr lvl="1"/>
              <a:t>184</a:t>
            </a:fld>
            <a:endParaRPr lang="ru-RU"/>
          </a:p>
        </p:txBody>
      </p:sp>
      <p:sp>
        <p:nvSpPr>
          <p:cNvPr id="267266" name="Rectangle 2"/>
          <p:cNvSpPr>
            <a:spLocks noGrp="1" noChangeArrowheads="1"/>
          </p:cNvSpPr>
          <p:nvPr>
            <p:ph type="title"/>
          </p:nvPr>
        </p:nvSpPr>
        <p:spPr>
          <a:xfrm>
            <a:off x="2133601" y="228600"/>
            <a:ext cx="8080375" cy="838200"/>
          </a:xfrm>
        </p:spPr>
        <p:txBody>
          <a:bodyPr>
            <a:normAutofit fontScale="90000"/>
          </a:bodyPr>
          <a:lstStyle/>
          <a:p>
            <a:pPr algn="ctr" eaLnBrk="1" hangingPunct="1">
              <a:defRPr/>
            </a:pPr>
            <a:r>
              <a:rPr lang="ru-RU" sz="2800" b="1"/>
              <a:t>ОБЯЗАННОСТИ СТРОПАЛЬЩИКА ПРИ ОБВЯЗКЕ И ЗАЦЕПКЕ ГРУЗА</a:t>
            </a:r>
          </a:p>
        </p:txBody>
      </p:sp>
      <p:sp>
        <p:nvSpPr>
          <p:cNvPr id="54277" name="Rectangle 3"/>
          <p:cNvSpPr>
            <a:spLocks noGrp="1" noChangeArrowheads="1"/>
          </p:cNvSpPr>
          <p:nvPr>
            <p:ph type="body" idx="1"/>
          </p:nvPr>
        </p:nvSpPr>
        <p:spPr>
          <a:xfrm>
            <a:off x="1828800" y="1447800"/>
            <a:ext cx="8534400" cy="5029200"/>
          </a:xfrm>
        </p:spPr>
        <p:txBody>
          <a:bodyPr>
            <a:normAutofit lnSpcReduction="10000"/>
          </a:bodyPr>
          <a:lstStyle/>
          <a:p>
            <a:pPr algn="ctr" eaLnBrk="1" hangingPunct="1">
              <a:lnSpc>
                <a:spcPct val="80000"/>
              </a:lnSpc>
              <a:buFont typeface="Wingdings" pitchFamily="2" charset="2"/>
              <a:buNone/>
            </a:pPr>
            <a:r>
              <a:rPr lang="ru-RU" sz="2400">
                <a:solidFill>
                  <a:schemeClr val="hlink"/>
                </a:solidFill>
              </a:rPr>
              <a:t>Продолжение</a:t>
            </a:r>
          </a:p>
          <a:p>
            <a:pPr eaLnBrk="1" hangingPunct="1">
              <a:lnSpc>
                <a:spcPct val="80000"/>
              </a:lnSpc>
            </a:pPr>
            <a:r>
              <a:rPr lang="ru-RU" sz="2400"/>
              <a:t>7) подвешивать груз на один рог двурогого крюка;</a:t>
            </a:r>
          </a:p>
          <a:p>
            <a:pPr eaLnBrk="1" hangingPunct="1">
              <a:lnSpc>
                <a:spcPct val="80000"/>
              </a:lnSpc>
            </a:pPr>
            <a:r>
              <a:rPr lang="ru-RU" sz="2400"/>
              <a:t>8) забивать крюки стропов в монтажные петли железобетонных изделий или других грузов;</a:t>
            </a:r>
          </a:p>
          <a:p>
            <a:pPr eaLnBrk="1" hangingPunct="1">
              <a:lnSpc>
                <a:spcPct val="80000"/>
              </a:lnSpc>
            </a:pPr>
            <a:r>
              <a:rPr lang="ru-RU" sz="2400"/>
              <a:t>9) поправлять грузозахватные приспособления на поднимаемом грузе ударами молотка, кувалды, лома и т.п.;</a:t>
            </a:r>
          </a:p>
          <a:p>
            <a:pPr eaLnBrk="1" hangingPunct="1">
              <a:lnSpc>
                <a:spcPct val="80000"/>
              </a:lnSpc>
            </a:pPr>
            <a:r>
              <a:rPr lang="ru-RU" sz="2400"/>
              <a:t>10) использовать при обвязке крупных стеновых блоков и других высоких грузов приставные лестницы; в этих случаях следует применять переносные площадки;</a:t>
            </a:r>
          </a:p>
          <a:p>
            <a:pPr eaLnBrk="1" hangingPunct="1">
              <a:lnSpc>
                <a:spcPct val="80000"/>
              </a:lnSpc>
            </a:pPr>
            <a:r>
              <a:rPr lang="ru-RU" sz="2400"/>
              <a:t>11) использовать грейфер для подъема грузов, подвешенных при помощи стропов за челюсти грейфера, а также для выполнения других работ, для которых грейфер не предназначен;</a:t>
            </a:r>
          </a:p>
          <a:p>
            <a:pPr eaLnBrk="1" hangingPunct="1">
              <a:lnSpc>
                <a:spcPct val="80000"/>
              </a:lnSpc>
            </a:pPr>
            <a:r>
              <a:rPr lang="ru-RU" sz="2400"/>
              <a:t>12) производить строповку груза, находящегося в неустойчивом положении.</a:t>
            </a:r>
          </a:p>
          <a:p>
            <a:pPr eaLnBrk="1" hangingPunct="1">
              <a:lnSpc>
                <a:spcPct val="80000"/>
              </a:lnSpc>
            </a:pPr>
            <a:endParaRPr lang="ru-RU" sz="2400"/>
          </a:p>
        </p:txBody>
      </p:sp>
    </p:spTree>
    <p:extLst>
      <p:ext uri="{BB962C8B-B14F-4D97-AF65-F5344CB8AC3E}">
        <p14:creationId xmlns:p14="http://schemas.microsoft.com/office/powerpoint/2010/main" xmlns="" val="125263166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11BB6D6E-2FE7-4955-B8AE-11B6971F0EFC}" type="datetime1">
              <a:rPr lang="ru-RU" smtClean="0"/>
              <a:pPr/>
              <a:t>03.09.2020</a:t>
            </a:fld>
            <a:endParaRPr lang="ru-RU" smtClean="0"/>
          </a:p>
        </p:txBody>
      </p:sp>
      <p:sp>
        <p:nvSpPr>
          <p:cNvPr id="5"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71882956-36C6-4171-BAB2-577269BD0E46}" type="slidenum">
              <a:rPr lang="ru-RU">
                <a:latin typeface="Arial" panose="020B0604020202020204" pitchFamily="34" charset="0"/>
              </a:rPr>
              <a:pPr lvl="1"/>
              <a:t>185</a:t>
            </a:fld>
            <a:endParaRPr lang="ru-RU"/>
          </a:p>
        </p:txBody>
      </p:sp>
      <p:sp>
        <p:nvSpPr>
          <p:cNvPr id="259074" name="Rectangle 2"/>
          <p:cNvSpPr>
            <a:spLocks noGrp="1" noChangeArrowheads="1"/>
          </p:cNvSpPr>
          <p:nvPr>
            <p:ph type="title"/>
          </p:nvPr>
        </p:nvSpPr>
        <p:spPr>
          <a:xfrm>
            <a:off x="1981201" y="304800"/>
            <a:ext cx="8080375" cy="1143000"/>
          </a:xfrm>
        </p:spPr>
        <p:txBody>
          <a:bodyPr/>
          <a:lstStyle/>
          <a:p>
            <a:pPr algn="ctr" eaLnBrk="1" hangingPunct="1">
              <a:defRPr/>
            </a:pPr>
            <a:r>
              <a:rPr lang="ru-RU" sz="3200" b="1"/>
              <a:t>ОБЯЗАННОСТИ СТРОПАЛЬЩИКА ПРИ ПОДЪЕМЕ И ПЕРЕМЕЩЕНИИ ГРУЗА</a:t>
            </a:r>
          </a:p>
        </p:txBody>
      </p:sp>
      <p:sp>
        <p:nvSpPr>
          <p:cNvPr id="55301" name="Rectangle 3"/>
          <p:cNvSpPr>
            <a:spLocks noGrp="1" noChangeArrowheads="1"/>
          </p:cNvSpPr>
          <p:nvPr>
            <p:ph type="body" idx="1"/>
          </p:nvPr>
        </p:nvSpPr>
        <p:spPr>
          <a:xfrm>
            <a:off x="1828800" y="1828800"/>
            <a:ext cx="8534400" cy="4724400"/>
          </a:xfrm>
        </p:spPr>
        <p:txBody>
          <a:bodyPr>
            <a:normAutofit lnSpcReduction="10000"/>
          </a:bodyPr>
          <a:lstStyle/>
          <a:p>
            <a:pPr eaLnBrk="1" hangingPunct="1">
              <a:lnSpc>
                <a:spcPct val="70000"/>
              </a:lnSpc>
            </a:pPr>
            <a:r>
              <a:rPr lang="ru-RU"/>
              <a:t>Перед каждой операцией по подъему и перемещению груза стропальщик должен подавать соответствующий сигнал крановщику или сигнальщику.</a:t>
            </a:r>
          </a:p>
          <a:p>
            <a:pPr eaLnBrk="1" hangingPunct="1">
              <a:lnSpc>
                <a:spcPct val="70000"/>
              </a:lnSpc>
            </a:pPr>
            <a:r>
              <a:rPr lang="ru-RU"/>
              <a:t> При обслуживании одного крана несколькими стропальщиками сигнал должен подавать старший стропальщик.</a:t>
            </a:r>
          </a:p>
          <a:p>
            <a:pPr eaLnBrk="1" hangingPunct="1">
              <a:lnSpc>
                <a:spcPct val="70000"/>
              </a:lnSpc>
            </a:pPr>
            <a:r>
              <a:rPr lang="ru-RU"/>
              <a:t>Перед подачей сигнала о подъеме груза стропальщик должен:</a:t>
            </a:r>
          </a:p>
          <a:p>
            <a:pPr eaLnBrk="1" hangingPunct="1">
              <a:lnSpc>
                <a:spcPct val="70000"/>
              </a:lnSpc>
            </a:pPr>
            <a:r>
              <a:rPr lang="ru-RU"/>
              <a:t>1) проверить, нет ли на грузе незакрепленных деталей и инструментов; перед подъемом труб большого диаметра следует проверить, чтобы в них не было земли, льда или предметов, которые могут выпасть при подъеме;</a:t>
            </a:r>
          </a:p>
          <a:p>
            <a:pPr eaLnBrk="1" hangingPunct="1">
              <a:lnSpc>
                <a:spcPct val="70000"/>
              </a:lnSpc>
            </a:pPr>
            <a:r>
              <a:rPr lang="ru-RU"/>
              <a:t>2) убедиться в том, что во время подъема груз не может ни за что зацепиться;</a:t>
            </a:r>
          </a:p>
          <a:p>
            <a:pPr eaLnBrk="1" hangingPunct="1">
              <a:lnSpc>
                <a:spcPct val="70000"/>
              </a:lnSpc>
            </a:pPr>
            <a:r>
              <a:rPr lang="ru-RU"/>
              <a:t>3) убедиться в отсутствии людей возле груза, между поднимаемым грузом и стенами, колоннами, штабелями, станками и другим оборудованием. </a:t>
            </a:r>
            <a:r>
              <a:rPr lang="ru-RU">
                <a:solidFill>
                  <a:srgbClr val="FFCC00"/>
                </a:solidFill>
              </a:rPr>
              <a:t>Перед подъемом груза стреловым краном стропальщик должен проверить отсутствие людей возле крана, на его поворотной платформе и в зоне опускания стрелы и груза, а затем выйти из опасной зоны.</a:t>
            </a:r>
          </a:p>
        </p:txBody>
      </p:sp>
    </p:spTree>
    <p:extLst>
      <p:ext uri="{BB962C8B-B14F-4D97-AF65-F5344CB8AC3E}">
        <p14:creationId xmlns:p14="http://schemas.microsoft.com/office/powerpoint/2010/main" xmlns="" val="140803124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9D71D6CD-4368-4EDE-9550-07C390FAB976}" type="datetime1">
              <a:rPr lang="ru-RU" smtClean="0"/>
              <a:pPr/>
              <a:t>03.09.2020</a:t>
            </a:fld>
            <a:endParaRPr lang="ru-RU" smtClean="0"/>
          </a:p>
        </p:txBody>
      </p:sp>
      <p:sp>
        <p:nvSpPr>
          <p:cNvPr id="5"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92A01B9E-8015-49C4-BFEC-E8CEA95C3B15}" type="slidenum">
              <a:rPr lang="ru-RU">
                <a:latin typeface="Arial" panose="020B0604020202020204" pitchFamily="34" charset="0"/>
              </a:rPr>
              <a:pPr lvl="1"/>
              <a:t>186</a:t>
            </a:fld>
            <a:endParaRPr lang="ru-RU"/>
          </a:p>
        </p:txBody>
      </p:sp>
      <p:sp>
        <p:nvSpPr>
          <p:cNvPr id="260098" name="Rectangle 2"/>
          <p:cNvSpPr>
            <a:spLocks noGrp="1" noChangeArrowheads="1"/>
          </p:cNvSpPr>
          <p:nvPr>
            <p:ph type="title"/>
          </p:nvPr>
        </p:nvSpPr>
        <p:spPr>
          <a:xfrm>
            <a:off x="1905001" y="228600"/>
            <a:ext cx="8080375" cy="762000"/>
          </a:xfrm>
        </p:spPr>
        <p:txBody>
          <a:bodyPr>
            <a:normAutofit fontScale="90000"/>
          </a:bodyPr>
          <a:lstStyle/>
          <a:p>
            <a:pPr eaLnBrk="1" hangingPunct="1">
              <a:defRPr/>
            </a:pPr>
            <a:r>
              <a:rPr lang="ru-RU" sz="3200" b="1"/>
              <a:t>ОБЯЗАННОСТИ СТРОПАЛЬЩИКА ПРИ ПОДЪЕМЕ И ПЕРЕМЕЩЕНИИ ГРУЗА</a:t>
            </a:r>
          </a:p>
        </p:txBody>
      </p:sp>
      <p:sp>
        <p:nvSpPr>
          <p:cNvPr id="56325" name="Rectangle 3"/>
          <p:cNvSpPr>
            <a:spLocks noGrp="1" noChangeArrowheads="1"/>
          </p:cNvSpPr>
          <p:nvPr>
            <p:ph type="body" idx="1"/>
          </p:nvPr>
        </p:nvSpPr>
        <p:spPr>
          <a:xfrm>
            <a:off x="1752600" y="1447800"/>
            <a:ext cx="8610600" cy="5029200"/>
          </a:xfrm>
        </p:spPr>
        <p:txBody>
          <a:bodyPr>
            <a:normAutofit lnSpcReduction="10000"/>
          </a:bodyPr>
          <a:lstStyle/>
          <a:p>
            <a:pPr algn="ctr" eaLnBrk="1" hangingPunct="1">
              <a:lnSpc>
                <a:spcPct val="70000"/>
              </a:lnSpc>
              <a:buFont typeface="Wingdings" pitchFamily="2" charset="2"/>
              <a:buNone/>
            </a:pPr>
            <a:r>
              <a:rPr lang="ru-RU" sz="2000">
                <a:solidFill>
                  <a:schemeClr val="hlink"/>
                </a:solidFill>
              </a:rPr>
              <a:t>При подъеме и перемещении груза стропальщик должен:</a:t>
            </a:r>
          </a:p>
          <a:p>
            <a:pPr eaLnBrk="1" hangingPunct="1">
              <a:lnSpc>
                <a:spcPct val="70000"/>
              </a:lnSpc>
            </a:pPr>
            <a:r>
              <a:rPr lang="ru-RU" sz="2000"/>
              <a:t>1) подать сигнал для подъема груза на высоту 200-300 мм</a:t>
            </a:r>
            <a:r>
              <a:rPr lang="ru-RU" sz="2000" b="1"/>
              <a:t>,</a:t>
            </a:r>
            <a:r>
              <a:rPr lang="ru-RU" sz="2000"/>
              <a:t> затем проверить правильность строповки, равномерность натяжения стропов, устойчивость крана, действие тормозов и только после этого подать сигнал о подъеме груза на необходимую высоту;</a:t>
            </a:r>
          </a:p>
          <a:p>
            <a:pPr eaLnBrk="1" hangingPunct="1">
              <a:lnSpc>
                <a:spcPct val="70000"/>
              </a:lnSpc>
            </a:pPr>
            <a:r>
              <a:rPr lang="ru-RU" sz="2000"/>
              <a:t>при необходимости перестроповки груз должен быть опущен;</a:t>
            </a:r>
          </a:p>
          <a:p>
            <a:pPr eaLnBrk="1" hangingPunct="1">
              <a:lnSpc>
                <a:spcPct val="70000"/>
              </a:lnSpc>
            </a:pPr>
            <a:r>
              <a:rPr lang="ru-RU" sz="2000"/>
              <a:t>2) при снятии груза с фундаментных болтов следить, чтобы подъем производился с минимальной скоростью, без перекосов, заеданий, с обеспечением вертикального перемещения груза до полного снятия его с болтов;</a:t>
            </a:r>
          </a:p>
          <a:p>
            <a:pPr eaLnBrk="1" hangingPunct="1">
              <a:lnSpc>
                <a:spcPct val="70000"/>
              </a:lnSpc>
            </a:pPr>
            <a:r>
              <a:rPr lang="ru-RU" sz="2000">
                <a:solidFill>
                  <a:srgbClr val="FFCC00"/>
                </a:solidFill>
              </a:rPr>
              <a:t>3) перед подъемом груза стреловыми кранами убедиться (по указателю грузоподъемности) в том, что установленный крановщиком вылет соответствует массе поднимаемого груза;</a:t>
            </a:r>
          </a:p>
          <a:p>
            <a:pPr eaLnBrk="1" hangingPunct="1">
              <a:lnSpc>
                <a:spcPct val="70000"/>
              </a:lnSpc>
            </a:pPr>
            <a:r>
              <a:rPr lang="ru-RU" sz="2000"/>
              <a:t>4) перед горизонтальным перемещением груза или грузозахватных приспособлений убедиться в том, что они подняты не менее чем на 500 мм выше встречающихся на пути предметов;</a:t>
            </a:r>
          </a:p>
          <a:p>
            <a:pPr eaLnBrk="1" hangingPunct="1">
              <a:lnSpc>
                <a:spcPct val="70000"/>
              </a:lnSpc>
            </a:pPr>
            <a:r>
              <a:rPr lang="ru-RU" sz="2000"/>
              <a:t>5) сопровождать при перемещении груз и следить за тем, чтобы он не перемещался над людьми и не мог ни за что зацепиться. Если сопровождать груз не представляется возможным, то за его перемещением должен следить крановщик, второй стропальщик или сигнальщик;</a:t>
            </a:r>
          </a:p>
        </p:txBody>
      </p:sp>
    </p:spTree>
    <p:extLst>
      <p:ext uri="{BB962C8B-B14F-4D97-AF65-F5344CB8AC3E}">
        <p14:creationId xmlns:p14="http://schemas.microsoft.com/office/powerpoint/2010/main" xmlns="" val="144330723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D10A222D-122B-4E91-A033-D6247A9BD859}" type="datetime1">
              <a:rPr lang="ru-RU" smtClean="0"/>
              <a:pPr/>
              <a:t>03.09.2020</a:t>
            </a:fld>
            <a:endParaRPr lang="ru-RU" smtClean="0"/>
          </a:p>
        </p:txBody>
      </p:sp>
      <p:sp>
        <p:nvSpPr>
          <p:cNvPr id="5"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7C2695CF-E98D-4B23-BAC8-CDEFEBE6FD87}" type="slidenum">
              <a:rPr lang="ru-RU">
                <a:latin typeface="Arial" panose="020B0604020202020204" pitchFamily="34" charset="0"/>
              </a:rPr>
              <a:pPr lvl="1"/>
              <a:t>187</a:t>
            </a:fld>
            <a:endParaRPr lang="ru-RU"/>
          </a:p>
        </p:txBody>
      </p:sp>
      <p:sp>
        <p:nvSpPr>
          <p:cNvPr id="261122" name="Rectangle 2"/>
          <p:cNvSpPr>
            <a:spLocks noGrp="1" noChangeArrowheads="1"/>
          </p:cNvSpPr>
          <p:nvPr>
            <p:ph type="title"/>
          </p:nvPr>
        </p:nvSpPr>
        <p:spPr>
          <a:xfrm>
            <a:off x="2057401" y="304800"/>
            <a:ext cx="8080375" cy="762000"/>
          </a:xfrm>
        </p:spPr>
        <p:txBody>
          <a:bodyPr>
            <a:normAutofit fontScale="90000"/>
          </a:bodyPr>
          <a:lstStyle/>
          <a:p>
            <a:pPr eaLnBrk="1" hangingPunct="1">
              <a:defRPr/>
            </a:pPr>
            <a:r>
              <a:rPr lang="ru-RU" sz="3200" b="1"/>
              <a:t>ОБЯЗАННОСТИ СТРОПАЛЬЩИКА ПРИ ПОДЪЕМЕ И ПЕРЕМЕЩЕНИИ ГРУЗА</a:t>
            </a:r>
          </a:p>
        </p:txBody>
      </p:sp>
      <p:sp>
        <p:nvSpPr>
          <p:cNvPr id="57349" name="Rectangle 3"/>
          <p:cNvSpPr>
            <a:spLocks noGrp="1" noChangeArrowheads="1"/>
          </p:cNvSpPr>
          <p:nvPr>
            <p:ph type="body" idx="1"/>
          </p:nvPr>
        </p:nvSpPr>
        <p:spPr>
          <a:xfrm>
            <a:off x="1828800" y="1295400"/>
            <a:ext cx="8534400" cy="5334000"/>
          </a:xfrm>
        </p:spPr>
        <p:txBody>
          <a:bodyPr>
            <a:normAutofit lnSpcReduction="10000"/>
          </a:bodyPr>
          <a:lstStyle/>
          <a:p>
            <a:pPr algn="ctr" eaLnBrk="1" hangingPunct="1">
              <a:lnSpc>
                <a:spcPct val="70000"/>
              </a:lnSpc>
              <a:buFont typeface="Wingdings" pitchFamily="2" charset="2"/>
              <a:buNone/>
            </a:pPr>
            <a:r>
              <a:rPr lang="ru-RU" sz="2000">
                <a:solidFill>
                  <a:schemeClr val="hlink"/>
                </a:solidFill>
              </a:rPr>
              <a:t>Продолжение</a:t>
            </a:r>
          </a:p>
          <a:p>
            <a:pPr eaLnBrk="1" hangingPunct="1">
              <a:lnSpc>
                <a:spcPct val="70000"/>
              </a:lnSpc>
            </a:pPr>
            <a:r>
              <a:rPr lang="ru-RU" sz="2000"/>
              <a:t>6) для предотвращения самопроизвольного разворота длинномерных и громоздких грузов во время их подъема или перемещения применять специальные оттяжки или багры;</a:t>
            </a:r>
          </a:p>
          <a:p>
            <a:pPr eaLnBrk="1" hangingPunct="1">
              <a:lnSpc>
                <a:spcPct val="70000"/>
              </a:lnSpc>
            </a:pPr>
            <a:r>
              <a:rPr lang="ru-RU" sz="2000"/>
              <a:t>7) укладку груза производить равномерно, не нарушая установленные для складирования габариты и не загромождая проходы и проезды </a:t>
            </a:r>
            <a:r>
              <a:rPr lang="ru-RU" sz="2000">
                <a:solidFill>
                  <a:srgbClr val="FFCC00"/>
                </a:solidFill>
              </a:rPr>
              <a:t>(расстояние от выступающих элементов поворотной части стрелового крана до строений, штабелей груза и других сооружений должно быть не менее 1000 мм</a:t>
            </a:r>
            <a:r>
              <a:rPr lang="ru-RU" sz="2000" b="1">
                <a:solidFill>
                  <a:srgbClr val="FFCC00"/>
                </a:solidFill>
              </a:rPr>
              <a:t>,</a:t>
            </a:r>
            <a:r>
              <a:rPr lang="ru-RU" sz="2000">
                <a:solidFill>
                  <a:srgbClr val="FFCC00"/>
                </a:solidFill>
              </a:rPr>
              <a:t> от выступающих элементов башенного, портального и козлового кранов - не менее 700 мм при высоте до 2 м и 400 мм при высоте более 2 м);</a:t>
            </a:r>
          </a:p>
          <a:p>
            <a:pPr eaLnBrk="1" hangingPunct="1">
              <a:lnSpc>
                <a:spcPct val="70000"/>
              </a:lnSpc>
            </a:pPr>
            <a:r>
              <a:rPr lang="ru-RU" sz="2000"/>
              <a:t>8) укладку груза в вагонетки, полувагоны и на платформы, а также снятие его производить, не нарушая равновесия транспортных средств. Сами транспортные средства при этом должны быть укреплены во избежание их произвольного перемещения;</a:t>
            </a:r>
          </a:p>
          <a:p>
            <a:pPr eaLnBrk="1" hangingPunct="1">
              <a:lnSpc>
                <a:spcPct val="70000"/>
              </a:lnSpc>
            </a:pPr>
            <a:r>
              <a:rPr lang="ru-RU" sz="2000"/>
              <a:t>9) подъем сыпучих и мелкоштучных грузов производить в специальной таре; при этом не допускается заполнять тару свыше установленной нормы;</a:t>
            </a:r>
          </a:p>
          <a:p>
            <a:pPr eaLnBrk="1" hangingPunct="1">
              <a:lnSpc>
                <a:spcPct val="70000"/>
              </a:lnSpc>
            </a:pPr>
            <a:r>
              <a:rPr lang="ru-RU" sz="2000"/>
              <a:t>10) кантовку грузов кранами производить на специально отведенных местах (площадках) по технологии, предусматривающей порядок и последовательность выполнения операций, способы строповки груза и указания по безопасному выполнению такой работы.</a:t>
            </a:r>
          </a:p>
          <a:p>
            <a:pPr eaLnBrk="1" hangingPunct="1">
              <a:lnSpc>
                <a:spcPct val="70000"/>
              </a:lnSpc>
            </a:pPr>
            <a:endParaRPr lang="ru-RU" sz="2000"/>
          </a:p>
        </p:txBody>
      </p:sp>
    </p:spTree>
    <p:extLst>
      <p:ext uri="{BB962C8B-B14F-4D97-AF65-F5344CB8AC3E}">
        <p14:creationId xmlns:p14="http://schemas.microsoft.com/office/powerpoint/2010/main" xmlns="" val="131022612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60A57C4D-BB77-4B4E-8375-D76C32D28978}" type="datetime1">
              <a:rPr lang="ru-RU" smtClean="0"/>
              <a:pPr/>
              <a:t>03.09.2020</a:t>
            </a:fld>
            <a:endParaRPr lang="ru-RU" smtClean="0"/>
          </a:p>
        </p:txBody>
      </p:sp>
      <p:sp>
        <p:nvSpPr>
          <p:cNvPr id="5"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7047AB42-8CC8-44E9-8CC0-322DB0472696}" type="slidenum">
              <a:rPr lang="ru-RU">
                <a:latin typeface="Arial" panose="020B0604020202020204" pitchFamily="34" charset="0"/>
              </a:rPr>
              <a:pPr lvl="1"/>
              <a:t>188</a:t>
            </a:fld>
            <a:endParaRPr lang="ru-RU"/>
          </a:p>
        </p:txBody>
      </p:sp>
      <p:sp>
        <p:nvSpPr>
          <p:cNvPr id="262146" name="Rectangle 2"/>
          <p:cNvSpPr>
            <a:spLocks noGrp="1" noChangeArrowheads="1"/>
          </p:cNvSpPr>
          <p:nvPr>
            <p:ph type="title"/>
          </p:nvPr>
        </p:nvSpPr>
        <p:spPr>
          <a:xfrm>
            <a:off x="2209801" y="228600"/>
            <a:ext cx="8080375" cy="914400"/>
          </a:xfrm>
        </p:spPr>
        <p:txBody>
          <a:bodyPr>
            <a:normAutofit fontScale="90000"/>
          </a:bodyPr>
          <a:lstStyle/>
          <a:p>
            <a:pPr algn="ctr" eaLnBrk="1" hangingPunct="1">
              <a:defRPr/>
            </a:pPr>
            <a:r>
              <a:rPr lang="ru-RU" sz="3200" b="1"/>
              <a:t>ОБЯЗАННОСТИ СТРОПАЛЬЩИКА ПРИ ПОДЪЕМЕ И ПЕРЕМЕЩЕНИИ ГРУЗА</a:t>
            </a:r>
          </a:p>
        </p:txBody>
      </p:sp>
      <p:sp>
        <p:nvSpPr>
          <p:cNvPr id="58373" name="Rectangle 3"/>
          <p:cNvSpPr>
            <a:spLocks noGrp="1" noChangeArrowheads="1"/>
          </p:cNvSpPr>
          <p:nvPr>
            <p:ph type="body" idx="1"/>
          </p:nvPr>
        </p:nvSpPr>
        <p:spPr>
          <a:xfrm>
            <a:off x="1752600" y="1219200"/>
            <a:ext cx="8610600" cy="5410200"/>
          </a:xfrm>
        </p:spPr>
        <p:txBody>
          <a:bodyPr>
            <a:normAutofit lnSpcReduction="10000"/>
          </a:bodyPr>
          <a:lstStyle/>
          <a:p>
            <a:pPr algn="ctr" eaLnBrk="1" hangingPunct="1">
              <a:lnSpc>
                <a:spcPct val="80000"/>
              </a:lnSpc>
              <a:buFont typeface="Wingdings" pitchFamily="2" charset="2"/>
              <a:buNone/>
            </a:pPr>
            <a:r>
              <a:rPr lang="ru-RU" sz="2400">
                <a:solidFill>
                  <a:schemeClr val="hlink"/>
                </a:solidFill>
              </a:rPr>
              <a:t>При подъеме и перемещении грузов стропальщику запрещается:</a:t>
            </a:r>
          </a:p>
          <a:p>
            <a:pPr eaLnBrk="1" hangingPunct="1">
              <a:lnSpc>
                <a:spcPct val="80000"/>
              </a:lnSpc>
            </a:pPr>
            <a:r>
              <a:rPr lang="ru-RU" sz="2400"/>
              <a:t>1) находиться под поднятым грузом или допускать нахождение под ним людей (стропальщик может находиться возле груза во время его подъема или опускания, если груз поднят на высоту не более 1000 мм от уровня площадки, на которой он находится);</a:t>
            </a:r>
          </a:p>
          <a:p>
            <a:pPr eaLnBrk="1" hangingPunct="1">
              <a:lnSpc>
                <a:spcPct val="80000"/>
              </a:lnSpc>
            </a:pPr>
            <a:r>
              <a:rPr lang="ru-RU" sz="2400"/>
              <a:t>2) допускать подъем или перемещение груза, если на нем находятся люди;</a:t>
            </a:r>
          </a:p>
          <a:p>
            <a:pPr eaLnBrk="1" hangingPunct="1">
              <a:lnSpc>
                <a:spcPct val="80000"/>
              </a:lnSpc>
            </a:pPr>
            <a:r>
              <a:rPr lang="ru-RU" sz="2400"/>
              <a:t>3) освобождать при помощи крана зажатые грузом стропы;</a:t>
            </a:r>
          </a:p>
          <a:p>
            <a:pPr eaLnBrk="1" hangingPunct="1">
              <a:lnSpc>
                <a:spcPct val="80000"/>
              </a:lnSpc>
            </a:pPr>
            <a:r>
              <a:rPr lang="ru-RU" sz="2400"/>
              <a:t>4) подавать (поправлять) груз в оконные проемы и на балконы без специальных приемных площадок или приспособлений;</a:t>
            </a:r>
          </a:p>
          <a:p>
            <a:pPr eaLnBrk="1" hangingPunct="1">
              <a:lnSpc>
                <a:spcPct val="80000"/>
              </a:lnSpc>
            </a:pPr>
            <a:r>
              <a:rPr lang="ru-RU" sz="2400"/>
              <a:t>5) находиться и допускать нахождение людей в полувагоне, на платформе или в автомашине при подъеме или опускании груза.</a:t>
            </a:r>
          </a:p>
        </p:txBody>
      </p:sp>
    </p:spTree>
    <p:extLst>
      <p:ext uri="{BB962C8B-B14F-4D97-AF65-F5344CB8AC3E}">
        <p14:creationId xmlns:p14="http://schemas.microsoft.com/office/powerpoint/2010/main" xmlns="" val="387519493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54C78D17-B856-4286-B57E-C340D8E58A3E}" type="datetime1">
              <a:rPr lang="ru-RU" smtClean="0"/>
              <a:pPr/>
              <a:t>03.09.2020</a:t>
            </a:fld>
            <a:endParaRPr lang="ru-RU" smtClean="0"/>
          </a:p>
        </p:txBody>
      </p:sp>
      <p:sp>
        <p:nvSpPr>
          <p:cNvPr id="4"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259E110F-E4FA-44A2-9757-2FF263A2AB61}" type="slidenum">
              <a:rPr lang="ru-RU">
                <a:latin typeface="Arial" panose="020B0604020202020204" pitchFamily="34" charset="0"/>
              </a:rPr>
              <a:pPr lvl="1"/>
              <a:t>189</a:t>
            </a:fld>
            <a:endParaRPr lang="ru-RU"/>
          </a:p>
        </p:txBody>
      </p:sp>
      <p:sp>
        <p:nvSpPr>
          <p:cNvPr id="59396" name="Rectangle 3"/>
          <p:cNvSpPr>
            <a:spLocks noGrp="1" noChangeArrowheads="1"/>
          </p:cNvSpPr>
          <p:nvPr>
            <p:ph type="body" idx="1"/>
          </p:nvPr>
        </p:nvSpPr>
        <p:spPr>
          <a:xfrm>
            <a:off x="1752600" y="152400"/>
            <a:ext cx="8610600" cy="6553200"/>
          </a:xfrm>
        </p:spPr>
        <p:txBody>
          <a:bodyPr>
            <a:normAutofit lnSpcReduction="10000"/>
          </a:bodyPr>
          <a:lstStyle/>
          <a:p>
            <a:pPr eaLnBrk="1" hangingPunct="1">
              <a:lnSpc>
                <a:spcPct val="70000"/>
              </a:lnSpc>
            </a:pPr>
            <a:r>
              <a:rPr lang="ru-RU" sz="2800">
                <a:solidFill>
                  <a:schemeClr val="tx2"/>
                </a:solidFill>
              </a:rPr>
              <a:t>При работе стреловых кранов вблизи линии электропередачи во избежание поражения электрическим током стропальщик перед каждой операцией, связанной с необходимостью соприкосновения с грузом, стропами, крюком или элементами крана, должен убедиться в том, что стрела крана или канаты находятся на безопасном расстоянии (в соответствии с нарядом-допуском) от проводов линии электропередачи. При производстве работ кранами необходимо соблюдать меры безопасности.</a:t>
            </a:r>
          </a:p>
          <a:p>
            <a:pPr eaLnBrk="1" hangingPunct="1">
              <a:lnSpc>
                <a:spcPct val="70000"/>
              </a:lnSpc>
            </a:pPr>
            <a:r>
              <a:rPr lang="ru-RU" sz="2800">
                <a:solidFill>
                  <a:schemeClr val="tx2"/>
                </a:solidFill>
              </a:rPr>
              <a:t>При работе стреловых и башенных кранов во избежание зажатия между поворотной и неповоротной частями крана стропальщик не должен находиться в зонах вращающихся частей крана (противовеса, поворотной платформы).</a:t>
            </a:r>
          </a:p>
          <a:p>
            <a:pPr eaLnBrk="1" hangingPunct="1">
              <a:lnSpc>
                <a:spcPct val="70000"/>
              </a:lnSpc>
            </a:pPr>
            <a:r>
              <a:rPr lang="ru-RU" sz="2800"/>
              <a:t>Если во время подъема или перемещения груза стропальщик заметит неисправность крана или кранового пути, он обязан немедленно подать сигнал о прекращении перемещения груза и сообщить о неисправности крановщику.</a:t>
            </a:r>
          </a:p>
        </p:txBody>
      </p:sp>
    </p:spTree>
    <p:extLst>
      <p:ext uri="{BB962C8B-B14F-4D97-AF65-F5344CB8AC3E}">
        <p14:creationId xmlns:p14="http://schemas.microsoft.com/office/powerpoint/2010/main" xmlns="" val="14795692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Порядок учета и расследования несчастных случаев</a:t>
            </a:r>
          </a:p>
        </p:txBody>
      </p:sp>
      <p:sp>
        <p:nvSpPr>
          <p:cNvPr id="3" name="Объект 2"/>
          <p:cNvSpPr>
            <a:spLocks noGrp="1"/>
          </p:cNvSpPr>
          <p:nvPr>
            <p:ph idx="1"/>
          </p:nvPr>
        </p:nvSpPr>
        <p:spPr/>
        <p:txBody>
          <a:bodyPr>
            <a:normAutofit fontScale="85000" lnSpcReduction="20000"/>
          </a:bodyPr>
          <a:lstStyle/>
          <a:p>
            <a:r>
              <a:rPr lang="ru-RU" dirty="0"/>
              <a:t>Расследование несчастного случая на производстве – это выявление в установленном порядке причин, которые привели к несчастному случаю на производстве.</a:t>
            </a:r>
          </a:p>
          <a:p>
            <a:r>
              <a:rPr lang="ru-RU" dirty="0" smtClean="0"/>
              <a:t>Учет </a:t>
            </a:r>
            <a:r>
              <a:rPr lang="ru-RU" dirty="0"/>
              <a:t>несчастных случаев на производстве – это документальная фиксация каждого несчастного случая на производстве.</a:t>
            </a:r>
          </a:p>
          <a:p>
            <a:endParaRPr lang="ru-RU" dirty="0"/>
          </a:p>
          <a:p>
            <a:r>
              <a:rPr lang="ru-RU" dirty="0"/>
              <a:t> </a:t>
            </a:r>
            <a:r>
              <a:rPr lang="ru-RU" dirty="0" smtClean="0"/>
              <a:t>Законодательство </a:t>
            </a:r>
            <a:r>
              <a:rPr lang="ru-RU" dirty="0"/>
              <a:t>по охране груда содействует облегчению и оздоровлению условий труда, предотвращению травматизма и профессиональных заболеваний. Если несчастный случай все же произошел, закон призван содействовать выявлению и устранению его причин, а также возмещению ущерба потерпевшему.</a:t>
            </a:r>
          </a:p>
          <a:p>
            <a:endParaRPr lang="ru-RU" dirty="0"/>
          </a:p>
          <a:p>
            <a:r>
              <a:rPr lang="ru-RU" dirty="0"/>
              <a:t> </a:t>
            </a:r>
            <a:r>
              <a:rPr lang="ru-RU" dirty="0" smtClean="0"/>
              <a:t>Порядок </a:t>
            </a:r>
            <a:r>
              <a:rPr lang="ru-RU" dirty="0"/>
              <a:t>расследования и учета несчастных случаев на производстве определяется ст. 227-231 Трудового кодекса РФ и Положением об особенностях расследования несчастных случаев на производстве в отдельных отраслях и организациях, утвержденным постановлением Минтруда России от 24.10.2002 N 73.</a:t>
            </a:r>
          </a:p>
        </p:txBody>
      </p:sp>
    </p:spTree>
    <p:extLst>
      <p:ext uri="{BB962C8B-B14F-4D97-AF65-F5344CB8AC3E}">
        <p14:creationId xmlns:p14="http://schemas.microsoft.com/office/powerpoint/2010/main" xmlns="" val="130378538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A30AF9C4-70CB-4B4F-B83A-366FB649A3C1}" type="datetime1">
              <a:rPr lang="ru-RU" smtClean="0"/>
              <a:pPr/>
              <a:t>03.09.2020</a:t>
            </a:fld>
            <a:endParaRPr lang="ru-RU" smtClean="0"/>
          </a:p>
        </p:txBody>
      </p:sp>
      <p:sp>
        <p:nvSpPr>
          <p:cNvPr id="5"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C66D0411-B945-4D1D-A649-D446C4AF0230}" type="slidenum">
              <a:rPr lang="ru-RU">
                <a:latin typeface="Arial" panose="020B0604020202020204" pitchFamily="34" charset="0"/>
              </a:rPr>
              <a:pPr lvl="1"/>
              <a:t>190</a:t>
            </a:fld>
            <a:endParaRPr lang="ru-RU"/>
          </a:p>
        </p:txBody>
      </p:sp>
      <p:pic>
        <p:nvPicPr>
          <p:cNvPr id="60420" name="Picture 2" descr="18"/>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676401" y="685800"/>
            <a:ext cx="4202113"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21" name="Picture 3" descr="19"/>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324600" y="762000"/>
            <a:ext cx="4083050"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91188680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722B8D73-7068-4613-B7B1-D74741B4CF71}" type="datetime1">
              <a:rPr lang="ru-RU" smtClean="0"/>
              <a:pPr/>
              <a:t>03.09.2020</a:t>
            </a:fld>
            <a:endParaRPr lang="ru-RU" smtClean="0"/>
          </a:p>
        </p:txBody>
      </p:sp>
      <p:sp>
        <p:nvSpPr>
          <p:cNvPr id="5"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1A6A613F-E5A2-4EE9-AABF-E75B88862201}" type="slidenum">
              <a:rPr lang="ru-RU">
                <a:latin typeface="Arial" panose="020B0604020202020204" pitchFamily="34" charset="0"/>
              </a:rPr>
              <a:pPr lvl="1"/>
              <a:t>191</a:t>
            </a:fld>
            <a:endParaRPr lang="ru-RU"/>
          </a:p>
        </p:txBody>
      </p:sp>
      <p:sp>
        <p:nvSpPr>
          <p:cNvPr id="271362" name="Rectangle 2"/>
          <p:cNvSpPr>
            <a:spLocks noGrp="1" noChangeArrowheads="1"/>
          </p:cNvSpPr>
          <p:nvPr>
            <p:ph type="title"/>
          </p:nvPr>
        </p:nvSpPr>
        <p:spPr>
          <a:xfrm>
            <a:off x="1981201" y="228600"/>
            <a:ext cx="8080375" cy="990600"/>
          </a:xfrm>
        </p:spPr>
        <p:txBody>
          <a:bodyPr/>
          <a:lstStyle/>
          <a:p>
            <a:pPr algn="ctr" eaLnBrk="1" hangingPunct="1">
              <a:defRPr/>
            </a:pPr>
            <a:r>
              <a:rPr lang="ru-RU" sz="3200" b="1"/>
              <a:t>ОБЯЗАННОСТИ СТРОПАЛЬЩИКА ПРИ ОПУСКАНИИ ГРУЗА</a:t>
            </a:r>
          </a:p>
        </p:txBody>
      </p:sp>
      <p:sp>
        <p:nvSpPr>
          <p:cNvPr id="61445" name="Rectangle 3"/>
          <p:cNvSpPr>
            <a:spLocks noGrp="1" noChangeArrowheads="1"/>
          </p:cNvSpPr>
          <p:nvPr>
            <p:ph type="body" idx="1"/>
          </p:nvPr>
        </p:nvSpPr>
        <p:spPr>
          <a:xfrm>
            <a:off x="1752600" y="1524000"/>
            <a:ext cx="8610600" cy="4953000"/>
          </a:xfrm>
        </p:spPr>
        <p:txBody>
          <a:bodyPr>
            <a:normAutofit lnSpcReduction="10000"/>
          </a:bodyPr>
          <a:lstStyle/>
          <a:p>
            <a:pPr algn="ctr" eaLnBrk="1" hangingPunct="1">
              <a:lnSpc>
                <a:spcPct val="80000"/>
              </a:lnSpc>
              <a:buFont typeface="Wingdings" pitchFamily="2" charset="2"/>
              <a:buNone/>
            </a:pPr>
            <a:r>
              <a:rPr lang="ru-RU" sz="2400">
                <a:solidFill>
                  <a:schemeClr val="hlink"/>
                </a:solidFill>
              </a:rPr>
              <a:t>Перед опусканием груза стропальщик обязан:</a:t>
            </a:r>
          </a:p>
          <a:p>
            <a:pPr eaLnBrk="1" hangingPunct="1">
              <a:lnSpc>
                <a:spcPct val="80000"/>
              </a:lnSpc>
            </a:pPr>
            <a:r>
              <a:rPr lang="ru-RU" sz="2400"/>
              <a:t>1) предварительно осмотреть место, на которое необходимо опустить груз, и убедиться в невозможности его падения, опрокидывания или сползания;</a:t>
            </a:r>
          </a:p>
          <a:p>
            <a:pPr eaLnBrk="1" hangingPunct="1">
              <a:lnSpc>
                <a:spcPct val="80000"/>
              </a:lnSpc>
            </a:pPr>
            <a:r>
              <a:rPr lang="ru-RU" sz="2400"/>
              <a:t>2) на место установки груза в случае необходимости предварительно уложить прочные подкладки для удобства извлечения стропов из-под груза;</a:t>
            </a:r>
          </a:p>
          <a:p>
            <a:pPr eaLnBrk="1" hangingPunct="1">
              <a:lnSpc>
                <a:spcPct val="80000"/>
              </a:lnSpc>
            </a:pPr>
            <a:r>
              <a:rPr lang="ru-RU" sz="2400"/>
              <a:t>3) снимать стропы с груза или крюка лишь после того, как груз будет надежно установлен, а при необходимости и закреплен.</a:t>
            </a:r>
          </a:p>
          <a:p>
            <a:pPr eaLnBrk="1" hangingPunct="1">
              <a:lnSpc>
                <a:spcPct val="80000"/>
              </a:lnSpc>
            </a:pPr>
            <a:r>
              <a:rPr lang="ru-RU" sz="2400"/>
              <a:t>Стропальщику запрещается устанавливать груз на временные перекрытия, трубы, кабели и в другие места, не предназначенные для укладки груза.</a:t>
            </a:r>
          </a:p>
          <a:p>
            <a:pPr eaLnBrk="1" hangingPunct="1">
              <a:lnSpc>
                <a:spcPct val="80000"/>
              </a:lnSpc>
            </a:pPr>
            <a:r>
              <a:rPr lang="ru-RU" sz="2400"/>
              <a:t>Стропальщик не должен устанавливать грузы наклонно к стенам зданий, заборам и т.п.</a:t>
            </a:r>
          </a:p>
        </p:txBody>
      </p:sp>
    </p:spTree>
    <p:extLst>
      <p:ext uri="{BB962C8B-B14F-4D97-AF65-F5344CB8AC3E}">
        <p14:creationId xmlns:p14="http://schemas.microsoft.com/office/powerpoint/2010/main" xmlns="" val="344727080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2D647B34-F99D-47DA-B2FE-BFCEE7C6F24A}" type="datetime1">
              <a:rPr lang="ru-RU" smtClean="0"/>
              <a:pPr/>
              <a:t>03.09.2020</a:t>
            </a:fld>
            <a:endParaRPr lang="ru-RU" smtClean="0"/>
          </a:p>
        </p:txBody>
      </p:sp>
      <p:sp>
        <p:nvSpPr>
          <p:cNvPr id="5"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AB16B3BA-DF8D-46B6-B068-94E00FFE9BC4}" type="slidenum">
              <a:rPr lang="ru-RU">
                <a:latin typeface="Arial" panose="020B0604020202020204" pitchFamily="34" charset="0"/>
              </a:rPr>
              <a:pPr lvl="1"/>
              <a:t>192</a:t>
            </a:fld>
            <a:endParaRPr lang="ru-RU"/>
          </a:p>
        </p:txBody>
      </p:sp>
      <p:sp>
        <p:nvSpPr>
          <p:cNvPr id="270338" name="Rectangle 2"/>
          <p:cNvSpPr>
            <a:spLocks noGrp="1" noChangeArrowheads="1"/>
          </p:cNvSpPr>
          <p:nvPr>
            <p:ph type="title"/>
          </p:nvPr>
        </p:nvSpPr>
        <p:spPr>
          <a:xfrm>
            <a:off x="2057401" y="228600"/>
            <a:ext cx="8080375" cy="914400"/>
          </a:xfrm>
        </p:spPr>
        <p:txBody>
          <a:bodyPr>
            <a:normAutofit fontScale="90000"/>
          </a:bodyPr>
          <a:lstStyle/>
          <a:p>
            <a:pPr algn="ctr" eaLnBrk="1" hangingPunct="1">
              <a:defRPr/>
            </a:pPr>
            <a:r>
              <a:rPr lang="ru-RU" sz="3200" b="1"/>
              <a:t>ОБЯЗАННОСТИ СТРОПАЛЬЩИКА В АВАРИЙНЫХ СИТУАЦИЯХ</a:t>
            </a:r>
            <a:endParaRPr lang="ru-RU" sz="3200"/>
          </a:p>
        </p:txBody>
      </p:sp>
      <p:sp>
        <p:nvSpPr>
          <p:cNvPr id="62469" name="Rectangle 3"/>
          <p:cNvSpPr>
            <a:spLocks noGrp="1" noChangeArrowheads="1"/>
          </p:cNvSpPr>
          <p:nvPr>
            <p:ph type="body" idx="1"/>
          </p:nvPr>
        </p:nvSpPr>
        <p:spPr>
          <a:xfrm>
            <a:off x="1752600" y="1219200"/>
            <a:ext cx="8610600" cy="5486400"/>
          </a:xfrm>
        </p:spPr>
        <p:txBody>
          <a:bodyPr>
            <a:normAutofit lnSpcReduction="10000"/>
          </a:bodyPr>
          <a:lstStyle/>
          <a:p>
            <a:pPr eaLnBrk="1" hangingPunct="1">
              <a:lnSpc>
                <a:spcPct val="70000"/>
              </a:lnSpc>
            </a:pPr>
            <a:r>
              <a:rPr lang="ru-RU" sz="2000"/>
              <a:t>При возникновении на участке работ аварийной ситуации (проседание опор стрелового крана, разрушение (проседание) кранового пути, появление стука в механизмах машины, разрушение канатов, поломка грузозахватных органов и тары и т.п.) стропальщик должен немедленно подать сигнал крановщику на остановку грузоподъемной машины и предупредить всех работающих.</a:t>
            </a:r>
          </a:p>
          <a:p>
            <a:pPr eaLnBrk="1" hangingPunct="1">
              <a:lnSpc>
                <a:spcPct val="70000"/>
              </a:lnSpc>
            </a:pPr>
            <a:r>
              <a:rPr lang="ru-RU" sz="2000"/>
              <a:t>Если грузоподъемная машина оказалась под напряжением, стропальщик должен принять меры личной безопасности, предусмотренные производственной инструкцией.</a:t>
            </a:r>
          </a:p>
          <a:p>
            <a:pPr eaLnBrk="1" hangingPunct="1">
              <a:lnSpc>
                <a:spcPct val="70000"/>
              </a:lnSpc>
            </a:pPr>
            <a:r>
              <a:rPr lang="ru-RU" sz="2000"/>
              <a:t>При возникновении стихийных природных явлений (сильный ветер, гроза, туман, ураган, землетрясение и т.п.) стропальщик должен прекратить работу, предупредить крановщика и других работающих об опасности.</a:t>
            </a:r>
          </a:p>
          <a:p>
            <a:pPr eaLnBrk="1" hangingPunct="1">
              <a:lnSpc>
                <a:spcPct val="70000"/>
              </a:lnSpc>
            </a:pPr>
            <a:r>
              <a:rPr lang="ru-RU" sz="2000"/>
              <a:t>При возникновении на грузоподъемной машине пожара стропальщик должен отключить источник электропитания, вызвать пожарную охрану и приступить к тушению пожара, пользуясь имеющимися средствами пожаротушения.</a:t>
            </a:r>
          </a:p>
          <a:p>
            <a:pPr eaLnBrk="1" hangingPunct="1">
              <a:lnSpc>
                <a:spcPct val="70000"/>
              </a:lnSpc>
            </a:pPr>
            <a:r>
              <a:rPr lang="ru-RU" sz="2000"/>
              <a:t>Если во время работы грузоподъемной машины произошли авария или несчастный случай, стропальщик должен немедленно поставить в известность лицо, ответственное за безопасное производство работ кранами, оказать первую помощь пострадавшему и вместе с крановщиком обеспечить сохранность обстановки аварии или несчастного случая, если это не представляет опасности для жизни и здоровья людей и не приведет к осложнению аварийной обстановки.</a:t>
            </a:r>
          </a:p>
        </p:txBody>
      </p:sp>
    </p:spTree>
    <p:extLst>
      <p:ext uri="{BB962C8B-B14F-4D97-AF65-F5344CB8AC3E}">
        <p14:creationId xmlns:p14="http://schemas.microsoft.com/office/powerpoint/2010/main" xmlns="" val="41620046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BB3D0A00-2E64-4968-9A28-4605B7B05C84}" type="datetime1">
              <a:rPr lang="ru-RU" smtClean="0"/>
              <a:pPr/>
              <a:t>03.09.2020</a:t>
            </a:fld>
            <a:endParaRPr lang="ru-RU" smtClean="0"/>
          </a:p>
        </p:txBody>
      </p:sp>
      <p:sp>
        <p:nvSpPr>
          <p:cNvPr id="5"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1BE86B04-D6A4-4018-9E51-7570C6B43445}" type="slidenum">
              <a:rPr lang="ru-RU">
                <a:latin typeface="Arial" panose="020B0604020202020204" pitchFamily="34" charset="0"/>
              </a:rPr>
              <a:pPr lvl="1"/>
              <a:t>193</a:t>
            </a:fld>
            <a:endParaRPr lang="ru-RU"/>
          </a:p>
        </p:txBody>
      </p:sp>
      <p:sp>
        <p:nvSpPr>
          <p:cNvPr id="273410" name="Rectangle 2"/>
          <p:cNvSpPr>
            <a:spLocks noGrp="1" noChangeArrowheads="1"/>
          </p:cNvSpPr>
          <p:nvPr>
            <p:ph type="title"/>
          </p:nvPr>
        </p:nvSpPr>
        <p:spPr>
          <a:xfrm>
            <a:off x="2057401" y="228600"/>
            <a:ext cx="8080375" cy="762000"/>
          </a:xfrm>
        </p:spPr>
        <p:txBody>
          <a:bodyPr/>
          <a:lstStyle/>
          <a:p>
            <a:pPr algn="ctr" eaLnBrk="1" hangingPunct="1">
              <a:defRPr/>
            </a:pPr>
            <a:r>
              <a:rPr lang="ru-RU" b="1" smtClean="0">
                <a:solidFill>
                  <a:schemeClr val="hlink"/>
                </a:solidFill>
              </a:rPr>
              <a:t>ОТВЕТСТВЕННОСТЬ</a:t>
            </a:r>
          </a:p>
        </p:txBody>
      </p:sp>
      <p:sp>
        <p:nvSpPr>
          <p:cNvPr id="63493" name="Rectangle 3"/>
          <p:cNvSpPr>
            <a:spLocks noGrp="1" noChangeArrowheads="1"/>
          </p:cNvSpPr>
          <p:nvPr>
            <p:ph type="body" idx="1"/>
          </p:nvPr>
        </p:nvSpPr>
        <p:spPr>
          <a:xfrm>
            <a:off x="1676400" y="1066800"/>
            <a:ext cx="8686800" cy="5562600"/>
          </a:xfrm>
        </p:spPr>
        <p:txBody>
          <a:bodyPr/>
          <a:lstStyle/>
          <a:p>
            <a:pPr marL="0" indent="12700" algn="ctr">
              <a:buNone/>
            </a:pPr>
            <a:r>
              <a:rPr lang="ru-RU" smtClean="0"/>
              <a:t>Стропальщики, обслуживающие грузоподъемные машины, несут ответственность </a:t>
            </a:r>
            <a:r>
              <a:rPr lang="ru-RU" smtClean="0">
                <a:solidFill>
                  <a:schemeClr val="hlink"/>
                </a:solidFill>
              </a:rPr>
              <a:t>в соответствии с действующим законодательством</a:t>
            </a:r>
            <a:r>
              <a:rPr lang="ru-RU" smtClean="0"/>
              <a:t> за допущенные ими нарушения производственных инструкций, требований безопасности, изложенных в проектах производства работ, технологических регламентах, нарядах-допусках и других документах по безопасному производству работ кранами.</a:t>
            </a:r>
          </a:p>
        </p:txBody>
      </p:sp>
    </p:spTree>
    <p:extLst>
      <p:ext uri="{BB962C8B-B14F-4D97-AF65-F5344CB8AC3E}">
        <p14:creationId xmlns:p14="http://schemas.microsoft.com/office/powerpoint/2010/main" xmlns="" val="324327123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084D1FF6-789E-4182-9954-215BAD3E5657}" type="datetime1">
              <a:rPr lang="ru-RU" smtClean="0"/>
              <a:pPr/>
              <a:t>03.09.2020</a:t>
            </a:fld>
            <a:endParaRPr lang="ru-RU" smtClean="0"/>
          </a:p>
        </p:txBody>
      </p:sp>
      <p:sp>
        <p:nvSpPr>
          <p:cNvPr id="13"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BA73A275-4A7F-43FF-868A-1BE2D76FD5C7}" type="slidenum">
              <a:rPr lang="ru-RU">
                <a:latin typeface="Arial" panose="020B0604020202020204" pitchFamily="34" charset="0"/>
              </a:rPr>
              <a:pPr lvl="1"/>
              <a:t>194</a:t>
            </a:fld>
            <a:endParaRPr lang="ru-RU"/>
          </a:p>
        </p:txBody>
      </p:sp>
      <p:sp>
        <p:nvSpPr>
          <p:cNvPr id="269314" name="Rectangle 2"/>
          <p:cNvSpPr>
            <a:spLocks noGrp="1" noChangeArrowheads="1"/>
          </p:cNvSpPr>
          <p:nvPr>
            <p:ph type="title"/>
          </p:nvPr>
        </p:nvSpPr>
        <p:spPr>
          <a:xfrm>
            <a:off x="1981201" y="304800"/>
            <a:ext cx="8080375" cy="609600"/>
          </a:xfrm>
        </p:spPr>
        <p:txBody>
          <a:bodyPr>
            <a:normAutofit fontScale="90000"/>
          </a:bodyPr>
          <a:lstStyle/>
          <a:p>
            <a:pPr algn="ctr" eaLnBrk="1" hangingPunct="1">
              <a:defRPr/>
            </a:pPr>
            <a:r>
              <a:rPr lang="ru-RU" sz="4000" b="1"/>
              <a:t>Классификация грузов</a:t>
            </a:r>
            <a:endParaRPr lang="ru-RU" sz="4000"/>
          </a:p>
        </p:txBody>
      </p:sp>
      <p:pic>
        <p:nvPicPr>
          <p:cNvPr id="64517" name="Picture 5" descr="istock_000002839963xsmall_42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24001" y="990600"/>
            <a:ext cx="3362325" cy="194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18" name="Picture 6" descr="груз навалом"/>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772400" y="1009650"/>
            <a:ext cx="2819400" cy="2114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19" name="Picture 8" descr="Длиномерный груз"/>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029200" y="990601"/>
            <a:ext cx="2552700" cy="191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20" name="Picture 10" descr="тарно-штучный груз 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505200" y="4876800"/>
            <a:ext cx="2209800" cy="174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21" name="Picture 11" descr="наливной груз"/>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8153401" y="4876800"/>
            <a:ext cx="2466975" cy="184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22" name="Picture 12" descr="контейнеры"/>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5829300" y="3838576"/>
            <a:ext cx="2171700" cy="210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23" name="Picture 13" descr="жд"/>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1714500" y="3505201"/>
            <a:ext cx="1638300" cy="2790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24" name="Picture 14" descr="груз навалом 2"/>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3429000" y="3048000"/>
            <a:ext cx="2286000" cy="171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25" name="Picture 15" descr="бочка наливная"/>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8305800" y="3352800"/>
            <a:ext cx="2286000" cy="1238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27573499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0DC20D21-1B26-4DAE-84BD-5F3265CF9895}" type="datetime1">
              <a:rPr lang="ru-RU" smtClean="0"/>
              <a:pPr/>
              <a:t>03.09.2020</a:t>
            </a:fld>
            <a:endParaRPr lang="ru-RU" smtClean="0"/>
          </a:p>
        </p:txBody>
      </p:sp>
      <p:sp>
        <p:nvSpPr>
          <p:cNvPr id="5"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C25180C2-F8B3-4094-9407-BDD0C07527EB}" type="slidenum">
              <a:rPr lang="ru-RU">
                <a:latin typeface="Arial" panose="020B0604020202020204" pitchFamily="34" charset="0"/>
              </a:rPr>
              <a:pPr lvl="1"/>
              <a:t>195</a:t>
            </a:fld>
            <a:endParaRPr lang="ru-RU"/>
          </a:p>
        </p:txBody>
      </p:sp>
      <p:sp>
        <p:nvSpPr>
          <p:cNvPr id="272386" name="Rectangle 2"/>
          <p:cNvSpPr>
            <a:spLocks noGrp="1" noChangeArrowheads="1"/>
          </p:cNvSpPr>
          <p:nvPr>
            <p:ph type="title"/>
          </p:nvPr>
        </p:nvSpPr>
        <p:spPr>
          <a:xfrm>
            <a:off x="2133601" y="228600"/>
            <a:ext cx="8232775" cy="685800"/>
          </a:xfrm>
        </p:spPr>
        <p:txBody>
          <a:bodyPr/>
          <a:lstStyle/>
          <a:p>
            <a:pPr eaLnBrk="1" hangingPunct="1">
              <a:defRPr/>
            </a:pPr>
            <a:r>
              <a:rPr lang="ru-RU" sz="2000"/>
              <a:t>1. В зависимости от вида, способа складирования и строповки грузы классифицируются на следующие группы:</a:t>
            </a:r>
          </a:p>
        </p:txBody>
      </p:sp>
      <p:sp>
        <p:nvSpPr>
          <p:cNvPr id="65541" name="Rectangle 3"/>
          <p:cNvSpPr>
            <a:spLocks noGrp="1" noChangeArrowheads="1"/>
          </p:cNvSpPr>
          <p:nvPr>
            <p:ph type="body" idx="1"/>
          </p:nvPr>
        </p:nvSpPr>
        <p:spPr>
          <a:xfrm>
            <a:off x="1752600" y="990600"/>
            <a:ext cx="8610600" cy="5638800"/>
          </a:xfrm>
        </p:spPr>
        <p:txBody>
          <a:bodyPr>
            <a:normAutofit lnSpcReduction="10000"/>
          </a:bodyPr>
          <a:lstStyle/>
          <a:p>
            <a:pPr eaLnBrk="1" hangingPunct="1">
              <a:lnSpc>
                <a:spcPct val="80000"/>
              </a:lnSpc>
            </a:pPr>
            <a:r>
              <a:rPr lang="ru-RU" sz="2400"/>
              <a:t>1.1. </a:t>
            </a:r>
            <a:r>
              <a:rPr lang="ru-RU" sz="2400" u="sng">
                <a:solidFill>
                  <a:schemeClr val="hlink"/>
                </a:solidFill>
              </a:rPr>
              <a:t>Штучные нештабелируемые грузы</a:t>
            </a:r>
            <a:r>
              <a:rPr lang="ru-RU" sz="2400"/>
              <a:t> - металлические конструкции, двигатели, станки, машины,, механизмы, крупные железобетонные изделия и т.д. Группа штучных нештабелируемых грузов наиболее многочисленна и разнообразна по форме, поэтому единых типовых способов строповки их, пригодных для всех грузов этой группы, не существует;</a:t>
            </a:r>
          </a:p>
          <a:p>
            <a:pPr eaLnBrk="1" hangingPunct="1">
              <a:lnSpc>
                <a:spcPct val="80000"/>
              </a:lnSpc>
            </a:pPr>
            <a:r>
              <a:rPr lang="ru-RU" sz="2400"/>
              <a:t>1.2. </a:t>
            </a:r>
            <a:r>
              <a:rPr lang="ru-RU" sz="2400" u="sng">
                <a:solidFill>
                  <a:schemeClr val="hlink"/>
                </a:solidFill>
              </a:rPr>
              <a:t>Штучные штабелируемые грузы</a:t>
            </a:r>
            <a:r>
              <a:rPr lang="ru-RU" sz="2400"/>
              <a:t> - прокатная сталь, трубы, лесо- и пиломатериалы, кирпич, шлакоблоки, типовые железобетонные изделия, плиты, панели, блоки, балки, лестничные </a:t>
            </a:r>
            <a:r>
              <a:rPr lang="ru-RU" sz="2400" u="sng"/>
              <a:t>марши, ящики, бочки и др. изделия геометрически правильной формы;</a:t>
            </a:r>
          </a:p>
          <a:p>
            <a:pPr eaLnBrk="1" hangingPunct="1">
              <a:lnSpc>
                <a:spcPct val="80000"/>
              </a:lnSpc>
            </a:pPr>
            <a:r>
              <a:rPr lang="ru-RU" sz="2400" u="sng"/>
              <a:t>1.3. Насыпные грузы</a:t>
            </a:r>
            <a:r>
              <a:rPr lang="ru-RU" sz="2400"/>
              <a:t> транспортируются в таре, грейферами, транспортерами и др. Складируются в штабеля, определяющиеся углом естественного откоса материала и ограничивающих поверхностей (уголь, торф, шлак, песок, щебень, цемент, известь, мелкая металлическая стружка и т.п.);</a:t>
            </a:r>
          </a:p>
          <a:p>
            <a:pPr eaLnBrk="1" hangingPunct="1">
              <a:lnSpc>
                <a:spcPct val="80000"/>
              </a:lnSpc>
            </a:pPr>
            <a:endParaRPr lang="ru-RU" sz="2400"/>
          </a:p>
        </p:txBody>
      </p:sp>
    </p:spTree>
    <p:extLst>
      <p:ext uri="{BB962C8B-B14F-4D97-AF65-F5344CB8AC3E}">
        <p14:creationId xmlns:p14="http://schemas.microsoft.com/office/powerpoint/2010/main" xmlns="" val="385547411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73195D7D-9258-4D26-B1AB-FE8808CE191C}" type="datetime1">
              <a:rPr lang="ru-RU" smtClean="0"/>
              <a:pPr/>
              <a:t>03.09.2020</a:t>
            </a:fld>
            <a:endParaRPr lang="ru-RU" smtClean="0"/>
          </a:p>
        </p:txBody>
      </p:sp>
      <p:sp>
        <p:nvSpPr>
          <p:cNvPr id="5"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B75D7AC9-D7BE-400A-8F1A-634513E33ED4}" type="slidenum">
              <a:rPr lang="ru-RU">
                <a:latin typeface="Arial" panose="020B0604020202020204" pitchFamily="34" charset="0"/>
              </a:rPr>
              <a:pPr lvl="1"/>
              <a:t>196</a:t>
            </a:fld>
            <a:endParaRPr lang="ru-RU"/>
          </a:p>
        </p:txBody>
      </p:sp>
      <p:sp>
        <p:nvSpPr>
          <p:cNvPr id="274434" name="Rectangle 2"/>
          <p:cNvSpPr>
            <a:spLocks noGrp="1" noChangeArrowheads="1"/>
          </p:cNvSpPr>
          <p:nvPr>
            <p:ph type="title"/>
          </p:nvPr>
        </p:nvSpPr>
        <p:spPr>
          <a:xfrm>
            <a:off x="2133601" y="228600"/>
            <a:ext cx="8080375" cy="609600"/>
          </a:xfrm>
        </p:spPr>
        <p:txBody>
          <a:bodyPr>
            <a:normAutofit fontScale="90000"/>
          </a:bodyPr>
          <a:lstStyle/>
          <a:p>
            <a:pPr eaLnBrk="1" hangingPunct="1">
              <a:defRPr/>
            </a:pPr>
            <a:r>
              <a:rPr lang="ru-RU" sz="2000"/>
              <a:t>1. В зависимости от вида, способа складирования и строповки грузы классифицируются на следующие группы:</a:t>
            </a:r>
          </a:p>
        </p:txBody>
      </p:sp>
      <p:sp>
        <p:nvSpPr>
          <p:cNvPr id="66565" name="Rectangle 3"/>
          <p:cNvSpPr>
            <a:spLocks noGrp="1" noChangeArrowheads="1"/>
          </p:cNvSpPr>
          <p:nvPr>
            <p:ph type="body" idx="1"/>
          </p:nvPr>
        </p:nvSpPr>
        <p:spPr>
          <a:xfrm>
            <a:off x="1676400" y="990600"/>
            <a:ext cx="8686800" cy="5638800"/>
          </a:xfrm>
        </p:spPr>
        <p:txBody>
          <a:bodyPr>
            <a:normAutofit lnSpcReduction="10000"/>
          </a:bodyPr>
          <a:lstStyle/>
          <a:p>
            <a:pPr algn="ctr" eaLnBrk="1" hangingPunct="1">
              <a:lnSpc>
                <a:spcPct val="80000"/>
              </a:lnSpc>
              <a:buFont typeface="Wingdings" pitchFamily="2" charset="2"/>
              <a:buNone/>
            </a:pPr>
            <a:r>
              <a:rPr lang="ru-RU" sz="2400">
                <a:solidFill>
                  <a:schemeClr val="hlink"/>
                </a:solidFill>
              </a:rPr>
              <a:t>Продолжение</a:t>
            </a:r>
          </a:p>
          <a:p>
            <a:pPr eaLnBrk="1" hangingPunct="1">
              <a:lnSpc>
                <a:spcPct val="80000"/>
              </a:lnSpc>
            </a:pPr>
            <a:r>
              <a:rPr lang="ru-RU" sz="2400"/>
              <a:t>1.4. </a:t>
            </a:r>
            <a:r>
              <a:rPr lang="ru-RU" sz="2400" u="sng">
                <a:solidFill>
                  <a:schemeClr val="hlink"/>
                </a:solidFill>
              </a:rPr>
              <a:t>Полужидкие пластичные грузы</a:t>
            </a:r>
            <a:r>
              <a:rPr lang="ru-RU" sz="2400"/>
              <a:t> - грузы, обладающие способностью некоторое время сохранять приданную форму или с течением времени затвердевать. К таким грузам относятся бетонные массы, растворы, известковое тесто, битумы, смазывающие вещества и т.п. Вязкость полужидких грузов и зависание их на стенках емкостей транспортирующих средств, способность быстро схватываться и твердеть (бетон, раствор и др. грузы) затрудняют их транспортировку. Такие грузы должны транспортироваться в специальной таре;</a:t>
            </a:r>
          </a:p>
          <a:p>
            <a:pPr eaLnBrk="1" hangingPunct="1">
              <a:lnSpc>
                <a:spcPct val="80000"/>
              </a:lnSpc>
            </a:pPr>
            <a:r>
              <a:rPr lang="ru-RU" sz="2400"/>
              <a:t>1.5. </a:t>
            </a:r>
            <a:r>
              <a:rPr lang="ru-RU" sz="2400" u="sng">
                <a:solidFill>
                  <a:schemeClr val="hlink"/>
                </a:solidFill>
              </a:rPr>
              <a:t>Жидкие грузы</a:t>
            </a:r>
            <a:r>
              <a:rPr lang="ru-RU" sz="2400"/>
              <a:t> - грузы, не имеющие определенной формы, транспортируются в бочках, бидонах, бутылях, цистернах, ковшах и т.д. (вода, жидкие горючие и смазочные вещества, кислоты, щелочи, мастики, и т.д.);</a:t>
            </a:r>
          </a:p>
          <a:p>
            <a:pPr eaLnBrk="1" hangingPunct="1">
              <a:lnSpc>
                <a:spcPct val="80000"/>
              </a:lnSpc>
            </a:pPr>
            <a:r>
              <a:rPr lang="ru-RU" sz="2400"/>
              <a:t>1.6. </a:t>
            </a:r>
            <a:r>
              <a:rPr lang="ru-RU" sz="2400" u="sng">
                <a:solidFill>
                  <a:schemeClr val="hlink"/>
                </a:solidFill>
              </a:rPr>
              <a:t>Газообразные грузы</a:t>
            </a:r>
            <a:r>
              <a:rPr lang="ru-RU" sz="2400"/>
              <a:t> транспортируются обычно под давлением в баллонах, других сосудах и трубопроводным транспортом.</a:t>
            </a:r>
          </a:p>
        </p:txBody>
      </p:sp>
    </p:spTree>
    <p:extLst>
      <p:ext uri="{BB962C8B-B14F-4D97-AF65-F5344CB8AC3E}">
        <p14:creationId xmlns:p14="http://schemas.microsoft.com/office/powerpoint/2010/main" xmlns="" val="4050056544"/>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5B62385F-3640-4762-A1F6-51BB169AE353}" type="datetime1">
              <a:rPr lang="ru-RU" smtClean="0"/>
              <a:pPr/>
              <a:t>03.09.2020</a:t>
            </a:fld>
            <a:endParaRPr lang="ru-RU" smtClean="0"/>
          </a:p>
        </p:txBody>
      </p:sp>
      <p:sp>
        <p:nvSpPr>
          <p:cNvPr id="5"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7773D3EF-042E-448B-A7D9-8D7A18055B30}" type="slidenum">
              <a:rPr lang="ru-RU">
                <a:latin typeface="Arial" panose="020B0604020202020204" pitchFamily="34" charset="0"/>
              </a:rPr>
              <a:pPr lvl="1"/>
              <a:t>197</a:t>
            </a:fld>
            <a:endParaRPr lang="ru-RU"/>
          </a:p>
        </p:txBody>
      </p:sp>
      <p:sp>
        <p:nvSpPr>
          <p:cNvPr id="275458" name="Rectangle 2"/>
          <p:cNvSpPr>
            <a:spLocks noGrp="1" noChangeArrowheads="1"/>
          </p:cNvSpPr>
          <p:nvPr>
            <p:ph type="title"/>
          </p:nvPr>
        </p:nvSpPr>
        <p:spPr>
          <a:xfrm>
            <a:off x="2209801" y="228600"/>
            <a:ext cx="8080375" cy="1143000"/>
          </a:xfrm>
        </p:spPr>
        <p:txBody>
          <a:bodyPr/>
          <a:lstStyle/>
          <a:p>
            <a:pPr algn="ctr" eaLnBrk="1" hangingPunct="1">
              <a:defRPr/>
            </a:pPr>
            <a:r>
              <a:rPr lang="ru-RU" sz="3200" b="1"/>
              <a:t>2.  В зависимости от массы грузы делятся на четыре категории:</a:t>
            </a:r>
          </a:p>
        </p:txBody>
      </p:sp>
      <p:sp>
        <p:nvSpPr>
          <p:cNvPr id="67589" name="Rectangle 3"/>
          <p:cNvSpPr>
            <a:spLocks noGrp="1" noChangeArrowheads="1"/>
          </p:cNvSpPr>
          <p:nvPr>
            <p:ph type="body" idx="1"/>
          </p:nvPr>
        </p:nvSpPr>
        <p:spPr>
          <a:xfrm>
            <a:off x="1752600" y="1905000"/>
            <a:ext cx="8534400" cy="4724400"/>
          </a:xfrm>
        </p:spPr>
        <p:txBody>
          <a:bodyPr>
            <a:normAutofit lnSpcReduction="10000"/>
          </a:bodyPr>
          <a:lstStyle/>
          <a:p>
            <a:pPr marL="0" indent="12700">
              <a:lnSpc>
                <a:spcPct val="70000"/>
              </a:lnSpc>
              <a:buNone/>
              <a:tabLst>
                <a:tab pos="0" algn="l"/>
              </a:tabLst>
            </a:pPr>
            <a:r>
              <a:rPr lang="ru-RU" sz="2400"/>
              <a:t>  2.1. </a:t>
            </a:r>
            <a:r>
              <a:rPr lang="ru-RU" sz="2400" u="sng">
                <a:solidFill>
                  <a:schemeClr val="hlink"/>
                </a:solidFill>
              </a:rPr>
              <a:t>Легковесные грузы</a:t>
            </a:r>
            <a:r>
              <a:rPr lang="ru-RU" sz="2400"/>
              <a:t> - грузы массой не более 250 кг. К ним относятся такие материалы, как войлок, кожа, пакля, фанера, сухая штукатурка, легкие детали машин и др.;</a:t>
            </a:r>
          </a:p>
          <a:p>
            <a:pPr marL="0" indent="12700">
              <a:lnSpc>
                <a:spcPct val="70000"/>
              </a:lnSpc>
              <a:tabLst>
                <a:tab pos="0" algn="l"/>
              </a:tabLst>
            </a:pPr>
            <a:r>
              <a:rPr lang="ru-RU" sz="2400"/>
              <a:t>2.2</a:t>
            </a:r>
            <a:r>
              <a:rPr lang="ru-RU" sz="2400">
                <a:solidFill>
                  <a:schemeClr val="hlink"/>
                </a:solidFill>
              </a:rPr>
              <a:t>. </a:t>
            </a:r>
            <a:r>
              <a:rPr lang="ru-RU" sz="2400" u="sng">
                <a:solidFill>
                  <a:schemeClr val="hlink"/>
                </a:solidFill>
              </a:rPr>
              <a:t>Тяжеловесные грузы</a:t>
            </a:r>
            <a:r>
              <a:rPr lang="ru-RU" sz="2400"/>
              <a:t> - грузы, масса которых находится в пределах от 250 кг до 50 т. К тяжеловесным грузам относятся все штабелируемые, насыпные, полужидкие, жидкие и нештабелируемые грузы, масса которых не превышает 50 т;</a:t>
            </a:r>
          </a:p>
          <a:p>
            <a:pPr marL="0" indent="12700">
              <a:lnSpc>
                <a:spcPct val="70000"/>
              </a:lnSpc>
              <a:tabLst>
                <a:tab pos="0" algn="l"/>
              </a:tabLst>
            </a:pPr>
            <a:r>
              <a:rPr lang="ru-RU" sz="2400"/>
              <a:t>2.3. </a:t>
            </a:r>
            <a:r>
              <a:rPr lang="ru-RU" sz="2400" u="sng">
                <a:solidFill>
                  <a:schemeClr val="hlink"/>
                </a:solidFill>
              </a:rPr>
              <a:t>Весьма тяжелые грузы</a:t>
            </a:r>
            <a:r>
              <a:rPr lang="ru-RU" sz="2400"/>
              <a:t> - грузы, масса которых превышает 50 т. К ним относятся штучные нештабелируемые грузы. Строповка этих грузов разрешается только стропальщикам высокой квалификации;</a:t>
            </a:r>
          </a:p>
          <a:p>
            <a:pPr marL="0" indent="12700">
              <a:lnSpc>
                <a:spcPct val="70000"/>
              </a:lnSpc>
              <a:tabLst>
                <a:tab pos="0" algn="l"/>
              </a:tabLst>
            </a:pPr>
            <a:r>
              <a:rPr lang="ru-RU" sz="2400"/>
              <a:t>2.4. </a:t>
            </a:r>
            <a:r>
              <a:rPr lang="ru-RU" sz="2400" u="sng">
                <a:solidFill>
                  <a:schemeClr val="hlink"/>
                </a:solidFill>
              </a:rPr>
              <a:t>Мертвые грузы</a:t>
            </a:r>
            <a:r>
              <a:rPr lang="ru-RU" sz="2400"/>
              <a:t> - особая категория грузов неизвестной массы. Мертвыми считаются грузы, закрепленные на фундаменте анкерными болтами, зарытые в землю, примерзшие к земле, прижатые другим грузом, а также поднимаемые при косой чалке. Поднимать мертвые грузы краном запрещается.</a:t>
            </a:r>
          </a:p>
        </p:txBody>
      </p:sp>
    </p:spTree>
    <p:extLst>
      <p:ext uri="{BB962C8B-B14F-4D97-AF65-F5344CB8AC3E}">
        <p14:creationId xmlns:p14="http://schemas.microsoft.com/office/powerpoint/2010/main" xmlns="" val="984280425"/>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A2644DCC-185C-4492-BE99-A38EB027AD4C}" type="datetime1">
              <a:rPr lang="ru-RU" smtClean="0"/>
              <a:pPr/>
              <a:t>03.09.2020</a:t>
            </a:fld>
            <a:endParaRPr lang="ru-RU" smtClean="0"/>
          </a:p>
        </p:txBody>
      </p:sp>
      <p:sp>
        <p:nvSpPr>
          <p:cNvPr id="5"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3068FF86-87B1-4BF7-B53C-D63D95A794EC}" type="slidenum">
              <a:rPr lang="ru-RU">
                <a:latin typeface="Arial" panose="020B0604020202020204" pitchFamily="34" charset="0"/>
              </a:rPr>
              <a:pPr lvl="1"/>
              <a:t>198</a:t>
            </a:fld>
            <a:endParaRPr lang="ru-RU"/>
          </a:p>
        </p:txBody>
      </p:sp>
      <p:sp>
        <p:nvSpPr>
          <p:cNvPr id="276482" name="Rectangle 2"/>
          <p:cNvSpPr>
            <a:spLocks noGrp="1" noChangeArrowheads="1"/>
          </p:cNvSpPr>
          <p:nvPr>
            <p:ph type="title"/>
          </p:nvPr>
        </p:nvSpPr>
        <p:spPr>
          <a:xfrm>
            <a:off x="2209801" y="304800"/>
            <a:ext cx="8080375" cy="685800"/>
          </a:xfrm>
        </p:spPr>
        <p:txBody>
          <a:bodyPr>
            <a:normAutofit fontScale="90000"/>
          </a:bodyPr>
          <a:lstStyle/>
          <a:p>
            <a:pPr algn="ctr" eaLnBrk="1" hangingPunct="1">
              <a:defRPr/>
            </a:pPr>
            <a:r>
              <a:rPr lang="ru-RU" sz="2400" b="1"/>
              <a:t>3. В зависимости от формы и размеров грузы делятся на габаритные и негабаритные:</a:t>
            </a:r>
          </a:p>
        </p:txBody>
      </p:sp>
      <p:sp>
        <p:nvSpPr>
          <p:cNvPr id="68613" name="Rectangle 3"/>
          <p:cNvSpPr>
            <a:spLocks noGrp="1" noChangeArrowheads="1"/>
          </p:cNvSpPr>
          <p:nvPr>
            <p:ph type="body" idx="1"/>
          </p:nvPr>
        </p:nvSpPr>
        <p:spPr>
          <a:xfrm>
            <a:off x="1752600" y="1371600"/>
            <a:ext cx="8610600" cy="5105400"/>
          </a:xfrm>
        </p:spPr>
        <p:txBody>
          <a:bodyPr>
            <a:normAutofit lnSpcReduction="10000"/>
          </a:bodyPr>
          <a:lstStyle/>
          <a:p>
            <a:pPr eaLnBrk="1" hangingPunct="1">
              <a:lnSpc>
                <a:spcPct val="70000"/>
              </a:lnSpc>
              <a:buFont typeface="Wingdings" pitchFamily="2" charset="2"/>
              <a:buNone/>
            </a:pPr>
            <a:endParaRPr lang="ru-RU" sz="1800"/>
          </a:p>
          <a:p>
            <a:pPr eaLnBrk="1" hangingPunct="1">
              <a:lnSpc>
                <a:spcPct val="70000"/>
              </a:lnSpc>
            </a:pPr>
            <a:r>
              <a:rPr lang="ru-RU" sz="2300"/>
              <a:t>3.1. </a:t>
            </a:r>
            <a:r>
              <a:rPr lang="ru-RU" sz="2300" u="sng">
                <a:solidFill>
                  <a:schemeClr val="hlink"/>
                </a:solidFill>
              </a:rPr>
              <a:t>Габаритный груз</a:t>
            </a:r>
            <a:r>
              <a:rPr lang="ru-RU" sz="2300"/>
              <a:t> - груз, размеры которого не превышают габариты подвижного состава железных дорог, а для автомобильного и другого вида наземного безрельсового транспорта - норм, установленных Правилами дорожного движения Республики Казахстан;</a:t>
            </a:r>
          </a:p>
          <a:p>
            <a:pPr eaLnBrk="1" hangingPunct="1">
              <a:lnSpc>
                <a:spcPct val="70000"/>
              </a:lnSpc>
            </a:pPr>
            <a:r>
              <a:rPr lang="ru-RU" sz="2300"/>
              <a:t>3.2. </a:t>
            </a:r>
            <a:r>
              <a:rPr lang="ru-RU" sz="2300" u="sng">
                <a:solidFill>
                  <a:schemeClr val="hlink"/>
                </a:solidFill>
              </a:rPr>
              <a:t>Негабаритный груз</a:t>
            </a:r>
            <a:r>
              <a:rPr lang="ru-RU" sz="2300"/>
              <a:t> - груз, размеры которого выходят за габариты подвижного состава железных дорог или наземного безрельсового транспорта. Негабаритными грузами могут быть большие котлы, машины, трансформаторы и т.п. Размеры нарушений габарита не должны превышать определенных величин, при которых еще возможна перевозка груза за счет сокращения зазора между габаритами приближения строений и подвижного состава.</a:t>
            </a:r>
          </a:p>
          <a:p>
            <a:pPr eaLnBrk="1" hangingPunct="1">
              <a:lnSpc>
                <a:spcPct val="70000"/>
              </a:lnSpc>
            </a:pPr>
            <a:r>
              <a:rPr lang="ru-RU" sz="2300">
                <a:solidFill>
                  <a:srgbClr val="FFCC00"/>
                </a:solidFill>
              </a:rPr>
              <a:t>В зависимости от величины нарушения габарита</a:t>
            </a:r>
            <a:r>
              <a:rPr lang="ru-RU" sz="2300"/>
              <a:t> грузы разделяются на пять степеней негабаритности, каждая из которых имеет свои предельные очертания.</a:t>
            </a:r>
          </a:p>
          <a:p>
            <a:pPr eaLnBrk="1" hangingPunct="1">
              <a:lnSpc>
                <a:spcPct val="70000"/>
              </a:lnSpc>
            </a:pPr>
            <a:r>
              <a:rPr lang="ru-RU" sz="2300"/>
              <a:t>На негабаритном грузе при перевозке его по железной дороге указывается соответствующая степень негабаритности.</a:t>
            </a:r>
          </a:p>
        </p:txBody>
      </p:sp>
    </p:spTree>
    <p:extLst>
      <p:ext uri="{BB962C8B-B14F-4D97-AF65-F5344CB8AC3E}">
        <p14:creationId xmlns:p14="http://schemas.microsoft.com/office/powerpoint/2010/main" xmlns="" val="4228187007"/>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38422E7B-806F-4A72-9704-3B1A471C90C7}" type="datetime1">
              <a:rPr lang="ru-RU" smtClean="0"/>
              <a:pPr/>
              <a:t>03.09.2020</a:t>
            </a:fld>
            <a:endParaRPr lang="ru-RU" smtClean="0"/>
          </a:p>
        </p:txBody>
      </p:sp>
      <p:sp>
        <p:nvSpPr>
          <p:cNvPr id="5"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6F68C6CD-048C-4BAD-A32F-D1AC85FDC483}" type="slidenum">
              <a:rPr lang="ru-RU">
                <a:latin typeface="Arial" panose="020B0604020202020204" pitchFamily="34" charset="0"/>
              </a:rPr>
              <a:pPr lvl="1"/>
              <a:t>199</a:t>
            </a:fld>
            <a:endParaRPr lang="ru-RU"/>
          </a:p>
        </p:txBody>
      </p:sp>
      <p:sp>
        <p:nvSpPr>
          <p:cNvPr id="277506" name="Rectangle 2"/>
          <p:cNvSpPr>
            <a:spLocks noGrp="1" noChangeArrowheads="1"/>
          </p:cNvSpPr>
          <p:nvPr>
            <p:ph type="title"/>
          </p:nvPr>
        </p:nvSpPr>
        <p:spPr>
          <a:xfrm>
            <a:off x="2057401" y="228600"/>
            <a:ext cx="8080375" cy="685800"/>
          </a:xfrm>
        </p:spPr>
        <p:txBody>
          <a:bodyPr/>
          <a:lstStyle/>
          <a:p>
            <a:pPr algn="ctr" eaLnBrk="1" hangingPunct="1">
              <a:defRPr/>
            </a:pPr>
            <a:r>
              <a:rPr lang="ru-RU" sz="4000"/>
              <a:t>4. Длинномерные грузы</a:t>
            </a:r>
          </a:p>
        </p:txBody>
      </p:sp>
      <p:sp>
        <p:nvSpPr>
          <p:cNvPr id="69637" name="Rectangle 3"/>
          <p:cNvSpPr>
            <a:spLocks noGrp="1" noChangeArrowheads="1"/>
          </p:cNvSpPr>
          <p:nvPr>
            <p:ph type="body" idx="1"/>
          </p:nvPr>
        </p:nvSpPr>
        <p:spPr>
          <a:xfrm>
            <a:off x="1828800" y="990600"/>
            <a:ext cx="8458200" cy="5562600"/>
          </a:xfrm>
        </p:spPr>
        <p:txBody>
          <a:bodyPr/>
          <a:lstStyle/>
          <a:p>
            <a:pPr eaLnBrk="1" hangingPunct="1"/>
            <a:r>
              <a:rPr lang="ru-RU" u="sng" smtClean="0"/>
              <a:t>Длинномерные грузы</a:t>
            </a:r>
            <a:r>
              <a:rPr lang="ru-RU" smtClean="0"/>
              <a:t> составляют особую группу грузов (детали и узлы крупных машин, оборудование, металлоконструкции и т.п.), которые перевозятся на специальных железнодорожных платформах или трайлерах.</a:t>
            </a:r>
          </a:p>
          <a:p>
            <a:pPr eaLnBrk="1" hangingPunct="1"/>
            <a:r>
              <a:rPr lang="ru-RU" smtClean="0"/>
              <a:t>Негабаритные, сверхгабаритные и длинномерные грузы разрешаются к перевозке в вагонах или на платформах только после утверждения схемы погрузки отделением или управлением железной дороги. </a:t>
            </a:r>
          </a:p>
        </p:txBody>
      </p:sp>
    </p:spTree>
    <p:extLst>
      <p:ext uri="{BB962C8B-B14F-4D97-AF65-F5344CB8AC3E}">
        <p14:creationId xmlns:p14="http://schemas.microsoft.com/office/powerpoint/2010/main" xmlns="" val="3694283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Функциональная карта вида профессиональной деятельности</a:t>
            </a:r>
          </a:p>
        </p:txBody>
      </p:sp>
      <p:graphicFrame>
        <p:nvGraphicFramePr>
          <p:cNvPr id="5" name="Объект 3"/>
          <p:cNvGraphicFramePr>
            <a:graphicFrameLocks noGrp="1"/>
          </p:cNvGraphicFramePr>
          <p:nvPr>
            <p:ph idx="1"/>
            <p:extLst>
              <p:ext uri="{D42A27DB-BD31-4B8C-83A1-F6EECF244321}">
                <p14:modId xmlns:p14="http://schemas.microsoft.com/office/powerpoint/2010/main" xmlns="" val="1557274270"/>
              </p:ext>
            </p:extLst>
          </p:nvPr>
        </p:nvGraphicFramePr>
        <p:xfrm>
          <a:off x="838193" y="1825625"/>
          <a:ext cx="10957566" cy="4758786"/>
        </p:xfrm>
        <a:graphic>
          <a:graphicData uri="http://schemas.openxmlformats.org/drawingml/2006/table">
            <a:tbl>
              <a:tblPr>
                <a:tableStyleId>{3C2FFA5D-87B4-456A-9821-1D502468CF0F}</a:tableStyleId>
              </a:tblPr>
              <a:tblGrid>
                <a:gridCol w="778153"/>
                <a:gridCol w="2874369"/>
                <a:gridCol w="857553"/>
                <a:gridCol w="3170892"/>
                <a:gridCol w="1450338"/>
                <a:gridCol w="1826261"/>
              </a:tblGrid>
              <a:tr h="168984">
                <a:tc gridSpan="3">
                  <a:txBody>
                    <a:bodyPr/>
                    <a:lstStyle/>
                    <a:p>
                      <a:pPr algn="l"/>
                      <a:r>
                        <a:rPr lang="ru-RU" sz="1500" dirty="0">
                          <a:effectLst/>
                        </a:rPr>
                        <a:t>Обобщенные трудовые функции</a:t>
                      </a:r>
                    </a:p>
                  </a:txBody>
                  <a:tcPr marL="42246" marR="42246" marT="21123" marB="21123"/>
                </a:tc>
                <a:tc hMerge="1">
                  <a:txBody>
                    <a:bodyPr/>
                    <a:lstStyle/>
                    <a:p>
                      <a:endParaRPr lang="ru-RU"/>
                    </a:p>
                  </a:txBody>
                  <a:tcPr/>
                </a:tc>
                <a:tc hMerge="1">
                  <a:txBody>
                    <a:bodyPr/>
                    <a:lstStyle/>
                    <a:p>
                      <a:endParaRPr lang="ru-RU"/>
                    </a:p>
                  </a:txBody>
                  <a:tcPr/>
                </a:tc>
                <a:tc gridSpan="3">
                  <a:txBody>
                    <a:bodyPr/>
                    <a:lstStyle/>
                    <a:p>
                      <a:pPr algn="l"/>
                      <a:r>
                        <a:rPr lang="ru-RU" sz="1500">
                          <a:effectLst/>
                        </a:rPr>
                        <a:t>Трудовые функции</a:t>
                      </a:r>
                    </a:p>
                  </a:txBody>
                  <a:tcPr marL="42246" marR="42246" marT="21123" marB="21123"/>
                </a:tc>
                <a:tc hMerge="1">
                  <a:txBody>
                    <a:bodyPr/>
                    <a:lstStyle/>
                    <a:p>
                      <a:endParaRPr lang="ru-RU"/>
                    </a:p>
                  </a:txBody>
                  <a:tcPr/>
                </a:tc>
                <a:tc hMerge="1">
                  <a:txBody>
                    <a:bodyPr/>
                    <a:lstStyle/>
                    <a:p>
                      <a:endParaRPr lang="ru-RU"/>
                    </a:p>
                  </a:txBody>
                  <a:tcPr/>
                </a:tc>
              </a:tr>
              <a:tr h="422460">
                <a:tc>
                  <a:txBody>
                    <a:bodyPr/>
                    <a:lstStyle/>
                    <a:p>
                      <a:pPr algn="l" fontAlgn="t"/>
                      <a:r>
                        <a:rPr lang="ru-RU" sz="1500">
                          <a:effectLst/>
                        </a:rPr>
                        <a:t>код</a:t>
                      </a:r>
                    </a:p>
                  </a:txBody>
                  <a:tcPr marL="42246" marR="42246" marT="21123" marB="21123"/>
                </a:tc>
                <a:tc>
                  <a:txBody>
                    <a:bodyPr/>
                    <a:lstStyle/>
                    <a:p>
                      <a:pPr algn="l" fontAlgn="t"/>
                      <a:r>
                        <a:rPr lang="ru-RU" sz="1500" dirty="0">
                          <a:effectLst/>
                        </a:rPr>
                        <a:t>наименование</a:t>
                      </a:r>
                    </a:p>
                  </a:txBody>
                  <a:tcPr marL="42246" marR="42246" marT="21123" marB="21123"/>
                </a:tc>
                <a:tc>
                  <a:txBody>
                    <a:bodyPr/>
                    <a:lstStyle/>
                    <a:p>
                      <a:pPr algn="l" fontAlgn="t"/>
                      <a:r>
                        <a:rPr lang="ru-RU" sz="1500">
                          <a:effectLst/>
                        </a:rPr>
                        <a:t>уровень квалификации</a:t>
                      </a:r>
                    </a:p>
                  </a:txBody>
                  <a:tcPr marL="42246" marR="42246" marT="21123" marB="21123"/>
                </a:tc>
                <a:tc>
                  <a:txBody>
                    <a:bodyPr/>
                    <a:lstStyle/>
                    <a:p>
                      <a:pPr algn="l" fontAlgn="t"/>
                      <a:r>
                        <a:rPr lang="ru-RU" sz="1500">
                          <a:effectLst/>
                        </a:rPr>
                        <a:t>наименование</a:t>
                      </a:r>
                    </a:p>
                  </a:txBody>
                  <a:tcPr marL="42246" marR="42246" marT="21123" marB="21123"/>
                </a:tc>
                <a:tc>
                  <a:txBody>
                    <a:bodyPr/>
                    <a:lstStyle/>
                    <a:p>
                      <a:pPr algn="l" fontAlgn="t"/>
                      <a:r>
                        <a:rPr lang="ru-RU" sz="1500">
                          <a:effectLst/>
                        </a:rPr>
                        <a:t>код</a:t>
                      </a:r>
                    </a:p>
                  </a:txBody>
                  <a:tcPr marL="42246" marR="42246" marT="21123" marB="21123"/>
                </a:tc>
                <a:tc>
                  <a:txBody>
                    <a:bodyPr/>
                    <a:lstStyle/>
                    <a:p>
                      <a:pPr algn="l" fontAlgn="t"/>
                      <a:r>
                        <a:rPr lang="ru-RU" sz="1500">
                          <a:effectLst/>
                        </a:rPr>
                        <a:t>уровень (подуровень) квалификации</a:t>
                      </a:r>
                    </a:p>
                  </a:txBody>
                  <a:tcPr marL="42246" marR="42246" marT="21123" marB="21123"/>
                </a:tc>
              </a:tr>
              <a:tr h="2577006">
                <a:tc rowSpan="2">
                  <a:txBody>
                    <a:bodyPr/>
                    <a:lstStyle/>
                    <a:p>
                      <a:pPr algn="l" fontAlgn="ctr"/>
                      <a:r>
                        <a:rPr lang="en-US" sz="1500" dirty="0">
                          <a:effectLst/>
                        </a:rPr>
                        <a:t>A</a:t>
                      </a:r>
                    </a:p>
                  </a:txBody>
                  <a:tcPr marL="42246" marR="42246" marT="21123" marB="21123" anchor="ctr"/>
                </a:tc>
                <a:tc rowSpan="2">
                  <a:txBody>
                    <a:bodyPr/>
                    <a:lstStyle/>
                    <a:p>
                      <a:pPr algn="l" fontAlgn="ctr"/>
                      <a:r>
                        <a:rPr lang="ru-RU" sz="1500" dirty="0" err="1">
                          <a:effectLst/>
                        </a:rPr>
                        <a:t>Строповка</a:t>
                      </a:r>
                      <a:r>
                        <a:rPr lang="ru-RU" sz="1500" dirty="0">
                          <a:effectLst/>
                        </a:rPr>
                        <a:t> грузов для перемещения их подъёмными сооружениями</a:t>
                      </a:r>
                    </a:p>
                  </a:txBody>
                  <a:tcPr marL="42246" marR="42246" marT="21123" marB="21123" anchor="ctr"/>
                </a:tc>
                <a:tc rowSpan="2">
                  <a:txBody>
                    <a:bodyPr/>
                    <a:lstStyle/>
                    <a:p>
                      <a:pPr algn="l" fontAlgn="ctr"/>
                      <a:r>
                        <a:rPr lang="ru-RU" sz="1500">
                          <a:effectLst/>
                        </a:rPr>
                        <a:t>3</a:t>
                      </a:r>
                    </a:p>
                  </a:txBody>
                  <a:tcPr marL="42246" marR="42246" marT="21123" marB="21123" anchor="ctr"/>
                </a:tc>
                <a:tc>
                  <a:txBody>
                    <a:bodyPr/>
                    <a:lstStyle/>
                    <a:p>
                      <a:pPr algn="l" fontAlgn="t"/>
                      <a:r>
                        <a:rPr lang="ru-RU" sz="1500" dirty="0">
                          <a:effectLst/>
                        </a:rPr>
                        <a:t>Подвешивание груза на крюк без предварительной обвязки (груз, имеющий петли, рымы, цапфы, находящийся в ковшах, бадьях, контейнерах или в другой таре), а также в случаях, когда груз захватывается полуавтоматическими захватными устройствами</a:t>
                      </a:r>
                    </a:p>
                  </a:txBody>
                  <a:tcPr marL="42246" marR="42246" marT="21123" marB="21123"/>
                </a:tc>
                <a:tc>
                  <a:txBody>
                    <a:bodyPr/>
                    <a:lstStyle/>
                    <a:p>
                      <a:pPr algn="l" fontAlgn="t"/>
                      <a:r>
                        <a:rPr lang="en-US" sz="1500" dirty="0">
                          <a:effectLst/>
                        </a:rPr>
                        <a:t>A/01.3</a:t>
                      </a:r>
                    </a:p>
                  </a:txBody>
                  <a:tcPr marL="42246" marR="42246" marT="21123" marB="21123"/>
                </a:tc>
                <a:tc>
                  <a:txBody>
                    <a:bodyPr/>
                    <a:lstStyle/>
                    <a:p>
                      <a:pPr algn="l" fontAlgn="t"/>
                      <a:r>
                        <a:rPr lang="ru-RU" sz="1500" dirty="0">
                          <a:effectLst/>
                        </a:rPr>
                        <a:t>3</a:t>
                      </a:r>
                    </a:p>
                  </a:txBody>
                  <a:tcPr marL="42246" marR="42246" marT="21123" marB="21123"/>
                </a:tc>
              </a:tr>
              <a:tr h="1182888">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l" fontAlgn="t"/>
                      <a:r>
                        <a:rPr lang="ru-RU" sz="1500">
                          <a:effectLst/>
                        </a:rPr>
                        <a:t>Проведение работ по зацепке, обвязке грузов для перемещения их подъемными сооружениями</a:t>
                      </a:r>
                    </a:p>
                  </a:txBody>
                  <a:tcPr marL="42246" marR="42246" marT="21123" marB="21123"/>
                </a:tc>
                <a:tc>
                  <a:txBody>
                    <a:bodyPr/>
                    <a:lstStyle/>
                    <a:p>
                      <a:pPr algn="l" fontAlgn="t"/>
                      <a:r>
                        <a:rPr lang="en-US" sz="1500">
                          <a:effectLst/>
                        </a:rPr>
                        <a:t>A/02.3</a:t>
                      </a:r>
                    </a:p>
                  </a:txBody>
                  <a:tcPr marL="42246" marR="42246" marT="21123" marB="21123"/>
                </a:tc>
                <a:tc>
                  <a:txBody>
                    <a:bodyPr/>
                    <a:lstStyle/>
                    <a:p>
                      <a:pPr algn="l" fontAlgn="t"/>
                      <a:r>
                        <a:rPr lang="ru-RU" sz="1500" dirty="0">
                          <a:effectLst/>
                        </a:rPr>
                        <a:t>3</a:t>
                      </a:r>
                    </a:p>
                  </a:txBody>
                  <a:tcPr marL="42246" marR="42246" marT="21123" marB="21123"/>
                </a:tc>
              </a:tr>
            </a:tbl>
          </a:graphicData>
        </a:graphic>
      </p:graphicFrame>
    </p:spTree>
    <p:extLst>
      <p:ext uri="{BB962C8B-B14F-4D97-AF65-F5344CB8AC3E}">
        <p14:creationId xmlns:p14="http://schemas.microsoft.com/office/powerpoint/2010/main" xmlns="" val="27438550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Какие несчастные случаи на производстве подлежат расследованию и </a:t>
            </a:r>
            <a:r>
              <a:rPr lang="ru-RU" dirty="0" smtClean="0"/>
              <a:t>учету</a:t>
            </a:r>
            <a:endParaRPr lang="ru-RU" dirty="0"/>
          </a:p>
        </p:txBody>
      </p:sp>
      <p:sp>
        <p:nvSpPr>
          <p:cNvPr id="3" name="Объект 2"/>
          <p:cNvSpPr>
            <a:spLocks noGrp="1"/>
          </p:cNvSpPr>
          <p:nvPr>
            <p:ph idx="1"/>
          </p:nvPr>
        </p:nvSpPr>
        <p:spPr/>
        <p:txBody>
          <a:bodyPr/>
          <a:lstStyle/>
          <a:p>
            <a:r>
              <a:rPr lang="ru-RU" dirty="0"/>
              <a:t>Расследованию и учету в соответствии со ст. 227 ТК РФ подлежат несчастные случаи, происшедшие с работниками и другими лицами, участвующими в производственной деятельности работодателя (в том числе с лицами, подлежащими обязательному социальному страхованию от несчастных случаев на производстве и профессиональных заболеваний), при исполнении ими трудовых обязанностей или выполнении какой-либо работы по поручению работодателя, а также при осуществлении иных правомерных действий, обусловленных трудовыми отношениями с работодателем либо совершаемых в его интересах, повлекшие за собой необходимость перевода пострадавших на другую работу, временную или стойкую утрату ими трудоспособности либо смерть пострадавших.</a:t>
            </a:r>
          </a:p>
        </p:txBody>
      </p:sp>
    </p:spTree>
    <p:extLst>
      <p:ext uri="{BB962C8B-B14F-4D97-AF65-F5344CB8AC3E}">
        <p14:creationId xmlns:p14="http://schemas.microsoft.com/office/powerpoint/2010/main" xmlns="" val="45304567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64F75540-4EF4-44CE-AB55-E6950A0DB344}" type="datetime1">
              <a:rPr lang="ru-RU" smtClean="0"/>
              <a:pPr/>
              <a:t>03.09.2020</a:t>
            </a:fld>
            <a:endParaRPr lang="ru-RU" smtClean="0"/>
          </a:p>
        </p:txBody>
      </p:sp>
      <p:sp>
        <p:nvSpPr>
          <p:cNvPr id="5"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06668A8D-F09A-4FA6-A9FB-6B5AD4092F11}" type="slidenum">
              <a:rPr lang="ru-RU">
                <a:latin typeface="Arial" panose="020B0604020202020204" pitchFamily="34" charset="0"/>
              </a:rPr>
              <a:pPr lvl="1"/>
              <a:t>200</a:t>
            </a:fld>
            <a:endParaRPr lang="ru-RU"/>
          </a:p>
        </p:txBody>
      </p:sp>
      <p:sp>
        <p:nvSpPr>
          <p:cNvPr id="278530" name="Rectangle 2"/>
          <p:cNvSpPr>
            <a:spLocks noGrp="1" noChangeArrowheads="1"/>
          </p:cNvSpPr>
          <p:nvPr>
            <p:ph type="title"/>
          </p:nvPr>
        </p:nvSpPr>
        <p:spPr>
          <a:xfrm>
            <a:off x="2133601" y="0"/>
            <a:ext cx="8080375" cy="533400"/>
          </a:xfrm>
        </p:spPr>
        <p:txBody>
          <a:bodyPr/>
          <a:lstStyle/>
          <a:p>
            <a:pPr algn="ctr" eaLnBrk="1" hangingPunct="1">
              <a:defRPr/>
            </a:pPr>
            <a:r>
              <a:rPr lang="ru-RU" sz="2800" b="1"/>
              <a:t>5. Опасные грузы</a:t>
            </a:r>
          </a:p>
        </p:txBody>
      </p:sp>
      <p:sp>
        <p:nvSpPr>
          <p:cNvPr id="70661" name="Rectangle 3"/>
          <p:cNvSpPr>
            <a:spLocks noGrp="1" noChangeArrowheads="1"/>
          </p:cNvSpPr>
          <p:nvPr>
            <p:ph type="body" idx="1"/>
          </p:nvPr>
        </p:nvSpPr>
        <p:spPr>
          <a:xfrm>
            <a:off x="1676400" y="1219200"/>
            <a:ext cx="8686800" cy="5334000"/>
          </a:xfrm>
        </p:spPr>
        <p:txBody>
          <a:bodyPr>
            <a:normAutofit lnSpcReduction="10000"/>
          </a:bodyPr>
          <a:lstStyle/>
          <a:p>
            <a:pPr eaLnBrk="1" hangingPunct="1">
              <a:lnSpc>
                <a:spcPct val="70000"/>
              </a:lnSpc>
            </a:pPr>
            <a:r>
              <a:rPr lang="ru-RU" sz="2400"/>
              <a:t>Грузы по степени и характеру опасности разделяются в соответствии с ГОСТ 19433 на 9 классов опасности.</a:t>
            </a:r>
          </a:p>
          <a:p>
            <a:pPr eaLnBrk="1" hangingPunct="1">
              <a:lnSpc>
                <a:spcPct val="70000"/>
              </a:lnSpc>
            </a:pPr>
            <a:r>
              <a:rPr lang="ru-RU" sz="2400" b="1">
                <a:solidFill>
                  <a:srgbClr val="FFCC00"/>
                </a:solidFill>
              </a:rPr>
              <a:t>Опасные грузы</a:t>
            </a:r>
            <a:r>
              <a:rPr lang="ru-RU" sz="2400"/>
              <a:t> в соответствии с ГОСТ 19433-88 "Грузы опасные. Классификация и маркировка" разделяются на следующие классы:</a:t>
            </a:r>
            <a:br>
              <a:rPr lang="ru-RU" sz="2400"/>
            </a:br>
            <a:r>
              <a:rPr lang="ru-RU" sz="2400"/>
              <a:t/>
            </a:r>
            <a:br>
              <a:rPr lang="ru-RU" sz="2400"/>
            </a:br>
            <a:r>
              <a:rPr lang="ru-RU" sz="2400">
                <a:hlinkClick r:id="rId2"/>
              </a:rPr>
              <a:t>класс 1</a:t>
            </a:r>
            <a:r>
              <a:rPr lang="ru-RU" sz="2400"/>
              <a:t> - взрывчатые материалы (ВМ);</a:t>
            </a:r>
            <a:br>
              <a:rPr lang="ru-RU" sz="2400"/>
            </a:br>
            <a:r>
              <a:rPr lang="ru-RU" sz="2400">
                <a:hlinkClick r:id="rId3"/>
              </a:rPr>
              <a:t>класс 2 </a:t>
            </a:r>
            <a:r>
              <a:rPr lang="ru-RU" sz="2400"/>
              <a:t>- газы сжатые, сжиженные и растворенные под давлением;</a:t>
            </a:r>
            <a:br>
              <a:rPr lang="ru-RU" sz="2400"/>
            </a:br>
            <a:r>
              <a:rPr lang="ru-RU" sz="2400">
                <a:hlinkClick r:id="rId4"/>
              </a:rPr>
              <a:t>класс 3 </a:t>
            </a:r>
            <a:r>
              <a:rPr lang="ru-RU" sz="2400"/>
              <a:t>- легковоспламеняющиеся жидкости (ЛВЖ);</a:t>
            </a:r>
            <a:br>
              <a:rPr lang="ru-RU" sz="2400"/>
            </a:br>
            <a:r>
              <a:rPr lang="ru-RU" sz="2400">
                <a:hlinkClick r:id="rId5"/>
              </a:rPr>
              <a:t>класс 4 </a:t>
            </a:r>
            <a:r>
              <a:rPr lang="ru-RU" sz="2400"/>
              <a:t>- легковоспламеняющиеся твердые вещества (ЛВТ);</a:t>
            </a:r>
            <a:br>
              <a:rPr lang="ru-RU" sz="2400"/>
            </a:br>
            <a:r>
              <a:rPr lang="ru-RU" sz="2400"/>
              <a:t>самовозгорающиеся вещества (СВ); вещества, выделяющие</a:t>
            </a:r>
            <a:br>
              <a:rPr lang="ru-RU" sz="2400"/>
            </a:br>
            <a:r>
              <a:rPr lang="ru-RU" sz="2400"/>
              <a:t>воспламеняющиеся газы при взаимодействии с водой;</a:t>
            </a:r>
            <a:br>
              <a:rPr lang="ru-RU" sz="2400"/>
            </a:br>
            <a:r>
              <a:rPr lang="ru-RU" sz="2400">
                <a:hlinkClick r:id="rId6"/>
              </a:rPr>
              <a:t>класс 5 </a:t>
            </a:r>
            <a:r>
              <a:rPr lang="ru-RU" sz="2400"/>
              <a:t>- окисляющие вещества (ОК) и органические пероксиды (ОП);</a:t>
            </a:r>
            <a:br>
              <a:rPr lang="ru-RU" sz="2400"/>
            </a:br>
            <a:r>
              <a:rPr lang="ru-RU" sz="2400">
                <a:hlinkClick r:id="rId7"/>
              </a:rPr>
              <a:t>класс 6</a:t>
            </a:r>
            <a:r>
              <a:rPr lang="ru-RU" sz="2400"/>
              <a:t> - ядовитые вещества (ЯВ) и инфекционные вещества (ИВ);</a:t>
            </a:r>
            <a:br>
              <a:rPr lang="ru-RU" sz="2400"/>
            </a:br>
            <a:r>
              <a:rPr lang="ru-RU" sz="2400">
                <a:hlinkClick r:id="rId8"/>
              </a:rPr>
              <a:t>класс 7 </a:t>
            </a:r>
            <a:r>
              <a:rPr lang="ru-RU" sz="2400"/>
              <a:t>- радиоактивные материалы (РМ);</a:t>
            </a:r>
            <a:br>
              <a:rPr lang="ru-RU" sz="2400"/>
            </a:br>
            <a:r>
              <a:rPr lang="ru-RU" sz="2400">
                <a:hlinkClick r:id="rId9"/>
              </a:rPr>
              <a:t>класс 8</a:t>
            </a:r>
            <a:r>
              <a:rPr lang="ru-RU" sz="2400"/>
              <a:t> - едкие и (или) коррозионные вещества (ЕК);</a:t>
            </a:r>
            <a:br>
              <a:rPr lang="ru-RU" sz="2400"/>
            </a:br>
            <a:r>
              <a:rPr lang="ru-RU" sz="2400">
                <a:hlinkClick r:id="rId10"/>
              </a:rPr>
              <a:t>класс 9</a:t>
            </a:r>
            <a:r>
              <a:rPr lang="ru-RU" sz="2400"/>
              <a:t> - прочие опасные вещества.</a:t>
            </a:r>
          </a:p>
        </p:txBody>
      </p:sp>
    </p:spTree>
    <p:extLst>
      <p:ext uri="{BB962C8B-B14F-4D97-AF65-F5344CB8AC3E}">
        <p14:creationId xmlns:p14="http://schemas.microsoft.com/office/powerpoint/2010/main" xmlns="" val="217629283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5F84110C-DFFB-4B1B-B5A3-2571899E07A7}" type="datetime1">
              <a:rPr lang="ru-RU" smtClean="0"/>
              <a:pPr/>
              <a:t>03.09.2020</a:t>
            </a:fld>
            <a:endParaRPr lang="ru-RU" smtClean="0"/>
          </a:p>
        </p:txBody>
      </p:sp>
      <p:sp>
        <p:nvSpPr>
          <p:cNvPr id="4"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889ED22C-8203-493A-A0CB-230148F0A521}" type="slidenum">
              <a:rPr lang="ru-RU">
                <a:latin typeface="Arial" panose="020B0604020202020204" pitchFamily="34" charset="0"/>
              </a:rPr>
              <a:pPr lvl="1"/>
              <a:t>201</a:t>
            </a:fld>
            <a:endParaRPr lang="ru-RU"/>
          </a:p>
        </p:txBody>
      </p:sp>
      <p:pic>
        <p:nvPicPr>
          <p:cNvPr id="71684" name="Picture 5" descr="%D0%A2%D0%A2-%D0%A1%D0%B0%D0%B9%D1%82-%D0%90%D0%94%D0%A0-2"/>
          <p:cNvPicPr>
            <a:picLocks noChangeAspect="1" noChangeArrowheads="1"/>
          </p:cNvPicPr>
          <p:nvPr/>
        </p:nvPicPr>
        <p:blipFill>
          <a:blip r:embed="rId2">
            <a:lum bright="-30000" contrast="24000"/>
            <a:extLst>
              <a:ext uri="{28A0092B-C50C-407E-A947-70E740481C1C}">
                <a14:useLocalDpi xmlns:a14="http://schemas.microsoft.com/office/drawing/2010/main" xmlns="" val="0"/>
              </a:ext>
            </a:extLst>
          </a:blip>
          <a:srcRect/>
          <a:stretch>
            <a:fillRect/>
          </a:stretch>
        </p:blipFill>
        <p:spPr bwMode="auto">
          <a:xfrm>
            <a:off x="2057401" y="152400"/>
            <a:ext cx="5180013" cy="647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05937102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1230E9A2-CBAE-406F-B9DC-407CEEF9627E}" type="datetime1">
              <a:rPr lang="ru-RU" smtClean="0"/>
              <a:pPr/>
              <a:t>03.09.2020</a:t>
            </a:fld>
            <a:endParaRPr lang="ru-RU" smtClean="0"/>
          </a:p>
        </p:txBody>
      </p:sp>
      <p:sp>
        <p:nvSpPr>
          <p:cNvPr id="5"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AB9BB268-1568-4A80-A2CC-580F78C2EE3D}" type="slidenum">
              <a:rPr lang="ru-RU">
                <a:latin typeface="Arial" panose="020B0604020202020204" pitchFamily="34" charset="0"/>
              </a:rPr>
              <a:pPr lvl="1"/>
              <a:t>202</a:t>
            </a:fld>
            <a:endParaRPr lang="ru-RU"/>
          </a:p>
        </p:txBody>
      </p:sp>
      <p:sp>
        <p:nvSpPr>
          <p:cNvPr id="280578" name="Rectangle 2"/>
          <p:cNvSpPr>
            <a:spLocks noGrp="1" noChangeArrowheads="1"/>
          </p:cNvSpPr>
          <p:nvPr>
            <p:ph type="title"/>
          </p:nvPr>
        </p:nvSpPr>
        <p:spPr>
          <a:xfrm>
            <a:off x="2133601" y="228600"/>
            <a:ext cx="8080375" cy="762000"/>
          </a:xfrm>
        </p:spPr>
        <p:txBody>
          <a:bodyPr/>
          <a:lstStyle/>
          <a:p>
            <a:pPr algn="ctr" eaLnBrk="1" hangingPunct="1">
              <a:defRPr/>
            </a:pPr>
            <a:r>
              <a:rPr lang="ru-RU" b="1" smtClean="0"/>
              <a:t>СТРОПОВКА ГРУЗОВ</a:t>
            </a:r>
            <a:r>
              <a:rPr lang="ru-RU" smtClean="0"/>
              <a:t> </a:t>
            </a:r>
          </a:p>
        </p:txBody>
      </p:sp>
      <p:sp>
        <p:nvSpPr>
          <p:cNvPr id="72709" name="Rectangle 3"/>
          <p:cNvSpPr>
            <a:spLocks noGrp="1" noChangeArrowheads="1"/>
          </p:cNvSpPr>
          <p:nvPr>
            <p:ph type="body" idx="1"/>
          </p:nvPr>
        </p:nvSpPr>
        <p:spPr>
          <a:xfrm>
            <a:off x="1676400" y="1295400"/>
            <a:ext cx="8610600" cy="5105400"/>
          </a:xfrm>
        </p:spPr>
        <p:txBody>
          <a:bodyPr>
            <a:normAutofit lnSpcReduction="10000"/>
          </a:bodyPr>
          <a:lstStyle/>
          <a:p>
            <a:pPr eaLnBrk="1" hangingPunct="1">
              <a:lnSpc>
                <a:spcPct val="80000"/>
              </a:lnSpc>
            </a:pPr>
            <a:r>
              <a:rPr lang="ru-RU" sz="2400"/>
              <a:t>Перед строповкой груза стропальщик должен подобрать СГП, соответствующие массе груза для подъема и перемещения.</a:t>
            </a:r>
          </a:p>
          <a:p>
            <a:pPr eaLnBrk="1" hangingPunct="1">
              <a:lnSpc>
                <a:spcPct val="80000"/>
              </a:lnSpc>
            </a:pPr>
            <a:r>
              <a:rPr lang="ru-RU" sz="2400"/>
              <a:t>Вес груза должен указываться в «таблице грузов» или на самом грузе.</a:t>
            </a:r>
          </a:p>
          <a:p>
            <a:pPr eaLnBrk="1" hangingPunct="1">
              <a:lnSpc>
                <a:spcPct val="80000"/>
              </a:lnSpc>
            </a:pPr>
            <a:r>
              <a:rPr lang="ru-RU" sz="2400"/>
              <a:t>Если вес груза неизвестен, то стропальщику </a:t>
            </a:r>
            <a:r>
              <a:rPr lang="ru-RU" sz="2400">
                <a:solidFill>
                  <a:schemeClr val="hlink"/>
                </a:solidFill>
              </a:rPr>
              <a:t>не разрешается</a:t>
            </a:r>
            <a:r>
              <a:rPr lang="ru-RU" sz="2400"/>
              <a:t> его стропить, он должен обратиться к лицу, ответственному за безопасное производство работ кранами для определения его веса.</a:t>
            </a:r>
          </a:p>
          <a:p>
            <a:pPr eaLnBrk="1" hangingPunct="1">
              <a:lnSpc>
                <a:spcPct val="80000"/>
              </a:lnSpc>
            </a:pPr>
            <a:r>
              <a:rPr lang="ru-RU" sz="2400"/>
              <a:t>Для подъема груза должны быть известны его масса, центр тяжести и схема строповки.</a:t>
            </a:r>
          </a:p>
          <a:p>
            <a:pPr eaLnBrk="1" hangingPunct="1">
              <a:lnSpc>
                <a:spcPct val="80000"/>
              </a:lnSpc>
            </a:pPr>
            <a:r>
              <a:rPr lang="ru-RU" sz="2400"/>
              <a:t>При выборе мест строповки груза необходимо определить расположение центра тяжести поднимаемого груза для того, чтобы избежать возможной аварийной перегрузки отдельных ветвей стропов грузоподъемных средств, потерю устойчивости и опрокидывание поднимаемого груза.</a:t>
            </a:r>
          </a:p>
        </p:txBody>
      </p:sp>
    </p:spTree>
    <p:extLst>
      <p:ext uri="{BB962C8B-B14F-4D97-AF65-F5344CB8AC3E}">
        <p14:creationId xmlns:p14="http://schemas.microsoft.com/office/powerpoint/2010/main" xmlns="" val="3454895989"/>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41ACAAA6-B672-4A84-8320-AAAFECC68853}" type="datetime1">
              <a:rPr lang="ru-RU" smtClean="0"/>
              <a:pPr/>
              <a:t>03.09.2020</a:t>
            </a:fld>
            <a:endParaRPr lang="ru-RU" smtClean="0"/>
          </a:p>
        </p:txBody>
      </p:sp>
      <p:sp>
        <p:nvSpPr>
          <p:cNvPr id="5"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ECC943BC-D6DB-4DAA-8669-2F4EE5D1AC03}" type="slidenum">
              <a:rPr lang="ru-RU">
                <a:latin typeface="Arial" panose="020B0604020202020204" pitchFamily="34" charset="0"/>
              </a:rPr>
              <a:pPr lvl="1"/>
              <a:t>203</a:t>
            </a:fld>
            <a:endParaRPr lang="ru-RU"/>
          </a:p>
        </p:txBody>
      </p:sp>
      <p:sp>
        <p:nvSpPr>
          <p:cNvPr id="281602" name="Rectangle 2"/>
          <p:cNvSpPr>
            <a:spLocks noGrp="1" noChangeArrowheads="1"/>
          </p:cNvSpPr>
          <p:nvPr>
            <p:ph type="title"/>
          </p:nvPr>
        </p:nvSpPr>
        <p:spPr>
          <a:xfrm>
            <a:off x="2133601" y="381000"/>
            <a:ext cx="8080375" cy="685800"/>
          </a:xfrm>
        </p:spPr>
        <p:txBody>
          <a:bodyPr/>
          <a:lstStyle/>
          <a:p>
            <a:pPr eaLnBrk="1" hangingPunct="1">
              <a:defRPr/>
            </a:pPr>
            <a:r>
              <a:rPr lang="ru-RU" sz="3200" b="1"/>
              <a:t>ДЛЯ ПОДБОРА СГП НЕОБХОДИМО:</a:t>
            </a:r>
            <a:endParaRPr lang="ru-RU" sz="3200"/>
          </a:p>
        </p:txBody>
      </p:sp>
      <p:sp>
        <p:nvSpPr>
          <p:cNvPr id="73733" name="Rectangle 3"/>
          <p:cNvSpPr>
            <a:spLocks noGrp="1" noChangeArrowheads="1"/>
          </p:cNvSpPr>
          <p:nvPr>
            <p:ph type="body" idx="1"/>
          </p:nvPr>
        </p:nvSpPr>
        <p:spPr>
          <a:xfrm>
            <a:off x="1676400" y="1143000"/>
            <a:ext cx="8763000" cy="5410200"/>
          </a:xfrm>
        </p:spPr>
        <p:txBody>
          <a:bodyPr>
            <a:normAutofit lnSpcReduction="10000"/>
          </a:bodyPr>
          <a:lstStyle/>
          <a:p>
            <a:pPr eaLnBrk="1" hangingPunct="1">
              <a:lnSpc>
                <a:spcPct val="80000"/>
              </a:lnSpc>
            </a:pPr>
            <a:r>
              <a:rPr lang="ru-RU" sz="2800"/>
              <a:t>Определить массу груза;</a:t>
            </a:r>
          </a:p>
          <a:p>
            <a:pPr eaLnBrk="1" hangingPunct="1">
              <a:lnSpc>
                <a:spcPct val="80000"/>
              </a:lnSpc>
            </a:pPr>
            <a:r>
              <a:rPr lang="ru-RU" sz="2800"/>
              <a:t>Найти схему строповки и определить вид СГП;</a:t>
            </a:r>
          </a:p>
          <a:p>
            <a:pPr eaLnBrk="1" hangingPunct="1">
              <a:lnSpc>
                <a:spcPct val="80000"/>
              </a:lnSpc>
            </a:pPr>
            <a:r>
              <a:rPr lang="ru-RU" sz="2800"/>
              <a:t>Найти на грузе наличие монтажных петель, рымов, цапф или мест строповки на "петлю-удавку";</a:t>
            </a:r>
          </a:p>
          <a:p>
            <a:pPr eaLnBrk="1" hangingPunct="1">
              <a:lnSpc>
                <a:spcPct val="80000"/>
              </a:lnSpc>
            </a:pPr>
            <a:r>
              <a:rPr lang="ru-RU" sz="2800"/>
              <a:t>Подобрать СГП грузоподъемностью равной или большей массе груза.</a:t>
            </a:r>
          </a:p>
          <a:p>
            <a:pPr eaLnBrk="1" hangingPunct="1">
              <a:lnSpc>
                <a:spcPct val="80000"/>
              </a:lnSpc>
            </a:pPr>
            <a:r>
              <a:rPr lang="ru-RU" sz="2800"/>
              <a:t>Изучить по технологической карте процесс производства работ;</a:t>
            </a:r>
          </a:p>
          <a:p>
            <a:pPr eaLnBrk="1" hangingPunct="1">
              <a:lnSpc>
                <a:spcPct val="80000"/>
              </a:lnSpc>
            </a:pPr>
            <a:r>
              <a:rPr lang="ru-RU" sz="2800"/>
              <a:t>При подборе стропов типа 2СК, 3СК или 4СК необходимо, чтобы угол между ветвями не превышал 90</a:t>
            </a:r>
            <a:r>
              <a:rPr lang="ru-RU" sz="2800">
                <a:sym typeface="Symbol" panose="05050102010706020507" pitchFamily="18" charset="2"/>
              </a:rPr>
              <a:t></a:t>
            </a:r>
            <a:r>
              <a:rPr lang="ru-RU" sz="2800"/>
              <a:t>;</a:t>
            </a:r>
          </a:p>
          <a:p>
            <a:pPr eaLnBrk="1" hangingPunct="1">
              <a:lnSpc>
                <a:spcPct val="80000"/>
              </a:lnSpc>
            </a:pPr>
            <a:r>
              <a:rPr lang="ru-RU" sz="2800"/>
              <a:t>Тару и траверсы необходимо подбирать так, чтобы вес тары и траверсы вместе с весом груза не превышал грузоподъемность крана.</a:t>
            </a:r>
          </a:p>
        </p:txBody>
      </p:sp>
    </p:spTree>
    <p:extLst>
      <p:ext uri="{BB962C8B-B14F-4D97-AF65-F5344CB8AC3E}">
        <p14:creationId xmlns:p14="http://schemas.microsoft.com/office/powerpoint/2010/main" xmlns="" val="1806173317"/>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5F4D6D04-F9F0-472B-BEB8-2C5991CC90F1}" type="datetime1">
              <a:rPr lang="ru-RU" smtClean="0"/>
              <a:pPr/>
              <a:t>03.09.2020</a:t>
            </a:fld>
            <a:endParaRPr lang="ru-RU" smtClean="0"/>
          </a:p>
        </p:txBody>
      </p:sp>
      <p:sp>
        <p:nvSpPr>
          <p:cNvPr id="5"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2A726C0A-5471-4FF9-919E-C0213E089BBD}" type="slidenum">
              <a:rPr lang="ru-RU">
                <a:latin typeface="Arial" panose="020B0604020202020204" pitchFamily="34" charset="0"/>
              </a:rPr>
              <a:pPr lvl="1"/>
              <a:t>204</a:t>
            </a:fld>
            <a:endParaRPr lang="ru-RU"/>
          </a:p>
        </p:txBody>
      </p:sp>
      <p:sp>
        <p:nvSpPr>
          <p:cNvPr id="282626" name="Rectangle 2"/>
          <p:cNvSpPr>
            <a:spLocks noGrp="1" noChangeArrowheads="1"/>
          </p:cNvSpPr>
          <p:nvPr>
            <p:ph type="title"/>
          </p:nvPr>
        </p:nvSpPr>
        <p:spPr>
          <a:xfrm>
            <a:off x="1981201" y="228600"/>
            <a:ext cx="8080375" cy="457200"/>
          </a:xfrm>
        </p:spPr>
        <p:txBody>
          <a:bodyPr>
            <a:normAutofit fontScale="90000"/>
          </a:bodyPr>
          <a:lstStyle/>
          <a:p>
            <a:pPr algn="ctr" eaLnBrk="1" hangingPunct="1">
              <a:defRPr/>
            </a:pPr>
            <a:r>
              <a:rPr lang="ru-RU" sz="4000" b="1"/>
              <a:t>Определение массы груза</a:t>
            </a:r>
          </a:p>
        </p:txBody>
      </p:sp>
      <p:sp>
        <p:nvSpPr>
          <p:cNvPr id="74757" name="Rectangle 3"/>
          <p:cNvSpPr>
            <a:spLocks noGrp="1" noChangeArrowheads="1"/>
          </p:cNvSpPr>
          <p:nvPr>
            <p:ph type="body" idx="1"/>
          </p:nvPr>
        </p:nvSpPr>
        <p:spPr>
          <a:xfrm>
            <a:off x="1828800" y="1447800"/>
            <a:ext cx="8305800" cy="5257800"/>
          </a:xfrm>
        </p:spPr>
        <p:txBody>
          <a:bodyPr/>
          <a:lstStyle/>
          <a:p>
            <a:pPr marL="0" indent="12700" algn="ctr">
              <a:buNone/>
            </a:pPr>
            <a:r>
              <a:rPr lang="ru-RU" smtClean="0"/>
              <a:t>Определение массы груза может быть произведено по формулам:</a:t>
            </a:r>
          </a:p>
          <a:p>
            <a:pPr marL="0" indent="12700"/>
            <a:r>
              <a:rPr lang="ru-RU" smtClean="0"/>
              <a:t>для простых грузов - </a:t>
            </a:r>
            <a:r>
              <a:rPr lang="en-US" smtClean="0"/>
              <a:t>Q</a:t>
            </a:r>
            <a:r>
              <a:rPr lang="ru-RU" smtClean="0"/>
              <a:t> = </a:t>
            </a:r>
            <a:r>
              <a:rPr lang="en-US" smtClean="0"/>
              <a:t>m V</a:t>
            </a:r>
            <a:r>
              <a:rPr lang="ru-RU" smtClean="0"/>
              <a:t>;</a:t>
            </a:r>
          </a:p>
          <a:p>
            <a:pPr marL="0" indent="12700"/>
            <a:r>
              <a:rPr lang="ru-RU" smtClean="0"/>
              <a:t>для сложных грузов - </a:t>
            </a:r>
            <a:r>
              <a:rPr lang="en-US" smtClean="0"/>
              <a:t>Q</a:t>
            </a:r>
            <a:r>
              <a:rPr lang="ru-RU" smtClean="0"/>
              <a:t> = </a:t>
            </a:r>
            <a:r>
              <a:rPr lang="en-US" smtClean="0"/>
              <a:t>m</a:t>
            </a:r>
            <a:r>
              <a:rPr lang="en-US" smtClean="0">
                <a:sym typeface="Symbol" panose="05050102010706020507" pitchFamily="18" charset="2"/>
              </a:rPr>
              <a:t></a:t>
            </a:r>
            <a:r>
              <a:rPr lang="en-US" smtClean="0"/>
              <a:t>Vi</a:t>
            </a:r>
            <a:r>
              <a:rPr lang="ru-RU" smtClean="0"/>
              <a:t>; </a:t>
            </a:r>
          </a:p>
          <a:p>
            <a:pPr marL="0" indent="12700">
              <a:buNone/>
            </a:pPr>
            <a:endParaRPr lang="ru-RU" smtClean="0"/>
          </a:p>
          <a:p>
            <a:pPr marL="0" indent="12700">
              <a:buNone/>
            </a:pPr>
            <a:r>
              <a:rPr lang="ru-RU" smtClean="0"/>
              <a:t>где: </a:t>
            </a:r>
            <a:r>
              <a:rPr lang="en-US" smtClean="0"/>
              <a:t>Q</a:t>
            </a:r>
            <a:r>
              <a:rPr lang="ru-RU" smtClean="0"/>
              <a:t> - масса груза,</a:t>
            </a:r>
            <a:endParaRPr lang="en-US" smtClean="0"/>
          </a:p>
          <a:p>
            <a:pPr marL="0" indent="12700">
              <a:buNone/>
            </a:pPr>
            <a:r>
              <a:rPr lang="ru-RU" smtClean="0"/>
              <a:t>      </a:t>
            </a:r>
            <a:r>
              <a:rPr lang="en-US" smtClean="0"/>
              <a:t>m</a:t>
            </a:r>
            <a:r>
              <a:rPr lang="ru-RU" smtClean="0"/>
              <a:t> - удельная масса (численно равна плотности) материала,</a:t>
            </a:r>
            <a:endParaRPr lang="en-US" smtClean="0"/>
          </a:p>
          <a:p>
            <a:pPr marL="0" indent="12700">
              <a:buNone/>
            </a:pPr>
            <a:r>
              <a:rPr lang="ru-RU" smtClean="0"/>
              <a:t>     </a:t>
            </a:r>
            <a:r>
              <a:rPr lang="en-US" smtClean="0"/>
              <a:t>V</a:t>
            </a:r>
            <a:r>
              <a:rPr lang="ru-RU" smtClean="0"/>
              <a:t> - объем груза,</a:t>
            </a:r>
            <a:endParaRPr lang="en-US" smtClean="0">
              <a:sym typeface="Symbol" panose="05050102010706020507" pitchFamily="18" charset="2"/>
            </a:endParaRPr>
          </a:p>
          <a:p>
            <a:pPr marL="0" indent="12700">
              <a:buNone/>
            </a:pPr>
            <a:r>
              <a:rPr lang="ru-RU" smtClean="0">
                <a:sym typeface="Symbol" panose="05050102010706020507" pitchFamily="18" charset="2"/>
              </a:rPr>
              <a:t>     </a:t>
            </a:r>
            <a:r>
              <a:rPr lang="en-US" smtClean="0">
                <a:sym typeface="Symbol" panose="05050102010706020507" pitchFamily="18" charset="2"/>
              </a:rPr>
              <a:t></a:t>
            </a:r>
            <a:r>
              <a:rPr lang="en-US" smtClean="0"/>
              <a:t>Vi</a:t>
            </a:r>
            <a:r>
              <a:rPr lang="ru-RU" smtClean="0"/>
              <a:t> - сумма всех частей объемов груза.</a:t>
            </a:r>
          </a:p>
        </p:txBody>
      </p:sp>
    </p:spTree>
    <p:extLst>
      <p:ext uri="{BB962C8B-B14F-4D97-AF65-F5344CB8AC3E}">
        <p14:creationId xmlns:p14="http://schemas.microsoft.com/office/powerpoint/2010/main" xmlns="" val="204009515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7F9E7FF4-283F-42C5-B96F-14F0EE7C2A94}" type="datetime1">
              <a:rPr lang="ru-RU" smtClean="0"/>
              <a:pPr/>
              <a:t>03.09.2020</a:t>
            </a:fld>
            <a:endParaRPr lang="ru-RU" smtClean="0"/>
          </a:p>
        </p:txBody>
      </p:sp>
      <p:sp>
        <p:nvSpPr>
          <p:cNvPr id="71"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219AF7C9-B41C-4AD1-A0B4-90F33D902CA7}" type="slidenum">
              <a:rPr lang="ru-RU">
                <a:latin typeface="Arial" panose="020B0604020202020204" pitchFamily="34" charset="0"/>
              </a:rPr>
              <a:pPr lvl="1"/>
              <a:t>205</a:t>
            </a:fld>
            <a:endParaRPr lang="ru-RU"/>
          </a:p>
        </p:txBody>
      </p:sp>
      <p:sp>
        <p:nvSpPr>
          <p:cNvPr id="75780" name="Rectangle 2"/>
          <p:cNvSpPr>
            <a:spLocks noGrp="1" noChangeArrowheads="1"/>
          </p:cNvSpPr>
          <p:nvPr>
            <p:ph type="title"/>
          </p:nvPr>
        </p:nvSpPr>
        <p:spPr>
          <a:xfrm>
            <a:off x="1981201" y="228600"/>
            <a:ext cx="8080375" cy="1143000"/>
          </a:xfrm>
        </p:spPr>
        <p:txBody>
          <a:bodyPr/>
          <a:lstStyle/>
          <a:p>
            <a:pPr algn="ctr" eaLnBrk="1" hangingPunct="1"/>
            <a:r>
              <a:rPr kumimoji="1" lang="ru-RU" sz="3200"/>
              <a:t>Удельная масса часто встречающихся материалов приведена в таблице</a:t>
            </a:r>
          </a:p>
        </p:txBody>
      </p:sp>
      <p:graphicFrame>
        <p:nvGraphicFramePr>
          <p:cNvPr id="283968" name="Group 320"/>
          <p:cNvGraphicFramePr>
            <a:graphicFrameLocks noGrp="1"/>
          </p:cNvGraphicFramePr>
          <p:nvPr/>
        </p:nvGraphicFramePr>
        <p:xfrm>
          <a:off x="1752600" y="1752600"/>
          <a:ext cx="8610600" cy="4413344"/>
        </p:xfrm>
        <a:graphic>
          <a:graphicData uri="http://schemas.openxmlformats.org/drawingml/2006/table">
            <a:tbl>
              <a:tblPr/>
              <a:tblGrid>
                <a:gridCol w="2149475"/>
                <a:gridCol w="2289175"/>
                <a:gridCol w="2084388"/>
                <a:gridCol w="2087562"/>
              </a:tblGrid>
              <a:tr h="37781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ru-RU" sz="1400" b="1" i="0" u="none" strike="noStrike" cap="none" normalizeH="0" baseline="0" smtClean="0">
                          <a:ln>
                            <a:noFill/>
                          </a:ln>
                          <a:solidFill>
                            <a:schemeClr val="hlink"/>
                          </a:solidFill>
                          <a:effectLst/>
                          <a:latin typeface="Times New Roman" pitchFamily="18" charset="0"/>
                          <a:cs typeface="Times New Roman" pitchFamily="18" charset="0"/>
                        </a:rPr>
                        <a:t>Материалы</a:t>
                      </a:r>
                      <a:endParaRPr kumimoji="1" lang="ru-RU" sz="1200" b="1" i="0" u="none" strike="noStrike" cap="none" normalizeH="0" baseline="0" smtClean="0">
                        <a:ln>
                          <a:noFill/>
                        </a:ln>
                        <a:solidFill>
                          <a:schemeClr val="hlink"/>
                        </a:solidFill>
                        <a:effectLst/>
                        <a:latin typeface="Times New Roman" pitchFamily="18" charset="0"/>
                        <a:cs typeface="Times New Roman" pitchFamily="18" charset="0"/>
                      </a:endParaRPr>
                    </a:p>
                  </a:txBody>
                  <a:tcPr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ru-RU" sz="1400" b="1" i="0" u="none" strike="noStrike" cap="none" normalizeH="0" baseline="0" smtClean="0">
                          <a:ln>
                            <a:noFill/>
                          </a:ln>
                          <a:solidFill>
                            <a:schemeClr val="hlink"/>
                          </a:solidFill>
                          <a:effectLst/>
                          <a:latin typeface="Times New Roman" pitchFamily="18" charset="0"/>
                          <a:cs typeface="Times New Roman" pitchFamily="18" charset="0"/>
                        </a:rPr>
                        <a:t>Удельная масса, кг/м</a:t>
                      </a:r>
                      <a:r>
                        <a:rPr kumimoji="1" lang="ru-RU" sz="1400" b="1" i="0" u="none" strike="noStrike" cap="none" normalizeH="0" baseline="30000" smtClean="0">
                          <a:ln>
                            <a:noFill/>
                          </a:ln>
                          <a:solidFill>
                            <a:schemeClr val="hlink"/>
                          </a:solidFill>
                          <a:effectLst/>
                          <a:latin typeface="Times New Roman" pitchFamily="18" charset="0"/>
                          <a:cs typeface="Times New Roman" pitchFamily="18" charset="0"/>
                        </a:rPr>
                        <a:t>3</a:t>
                      </a:r>
                      <a:endParaRPr kumimoji="1" lang="ru-RU" sz="2400" b="0" i="0" u="none" strike="noStrike" cap="none" normalizeH="0" baseline="0" smtClean="0">
                        <a:ln>
                          <a:noFill/>
                        </a:ln>
                        <a:solidFill>
                          <a:schemeClr val="hlink"/>
                        </a:solidFill>
                        <a:effectLst/>
                        <a:latin typeface="Times New Roman" pitchFamily="18" charset="0"/>
                      </a:endParaRPr>
                    </a:p>
                  </a:txBody>
                  <a:tcPr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ru-RU" sz="1400" b="1" i="0" u="none" strike="noStrike" cap="none" normalizeH="0" baseline="0" smtClean="0">
                          <a:ln>
                            <a:noFill/>
                          </a:ln>
                          <a:solidFill>
                            <a:schemeClr val="hlink"/>
                          </a:solidFill>
                          <a:effectLst/>
                          <a:latin typeface="Times New Roman" pitchFamily="18" charset="0"/>
                          <a:cs typeface="Times New Roman" pitchFamily="18" charset="0"/>
                        </a:rPr>
                        <a:t>Материалы</a:t>
                      </a:r>
                      <a:endParaRPr kumimoji="1" lang="ru-RU" sz="2400" b="0" i="0" u="none" strike="noStrike" cap="none" normalizeH="0" baseline="0" smtClean="0">
                        <a:ln>
                          <a:noFill/>
                        </a:ln>
                        <a:solidFill>
                          <a:schemeClr val="hlink"/>
                        </a:solidFill>
                        <a:effectLst/>
                        <a:latin typeface="Times New Roman" pitchFamily="18" charset="0"/>
                      </a:endParaRPr>
                    </a:p>
                  </a:txBody>
                  <a:tcPr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ru-RU" sz="1400" b="1" i="0" u="none" strike="noStrike" cap="none" normalizeH="0" baseline="0" smtClean="0">
                          <a:ln>
                            <a:noFill/>
                          </a:ln>
                          <a:solidFill>
                            <a:schemeClr val="hlink"/>
                          </a:solidFill>
                          <a:effectLst/>
                          <a:latin typeface="Times New Roman" pitchFamily="18" charset="0"/>
                          <a:cs typeface="Times New Roman" pitchFamily="18" charset="0"/>
                        </a:rPr>
                        <a:t>Удельная масса, кг/м</a:t>
                      </a:r>
                      <a:r>
                        <a:rPr kumimoji="1" lang="ru-RU" sz="1400" b="1" i="0" u="none" strike="noStrike" cap="none" normalizeH="0" baseline="30000" smtClean="0">
                          <a:ln>
                            <a:noFill/>
                          </a:ln>
                          <a:solidFill>
                            <a:schemeClr val="hlink"/>
                          </a:solidFill>
                          <a:effectLst/>
                          <a:latin typeface="Times New Roman" pitchFamily="18" charset="0"/>
                          <a:cs typeface="Times New Roman" pitchFamily="18" charset="0"/>
                        </a:rPr>
                        <a:t>3</a:t>
                      </a:r>
                      <a:endParaRPr kumimoji="1" lang="ru-RU" sz="2400" b="0" i="0" u="none" strike="noStrike" cap="none" normalizeH="0" baseline="0" smtClean="0">
                        <a:ln>
                          <a:noFill/>
                        </a:ln>
                        <a:solidFill>
                          <a:schemeClr val="hlink"/>
                        </a:solidFill>
                        <a:effectLst/>
                        <a:latin typeface="Times New Roman" pitchFamily="18" charset="0"/>
                      </a:endParaRPr>
                    </a:p>
                  </a:txBody>
                  <a:tcPr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4791">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ru-RU" sz="1400" b="0" i="0" u="none" strike="noStrike" cap="none" normalizeH="0" baseline="0" smtClean="0">
                          <a:ln>
                            <a:noFill/>
                          </a:ln>
                          <a:solidFill>
                            <a:schemeClr val="hlink"/>
                          </a:solidFill>
                          <a:effectLst/>
                          <a:latin typeface="Times New Roman" pitchFamily="18" charset="0"/>
                          <a:cs typeface="Times New Roman" pitchFamily="18" charset="0"/>
                        </a:rPr>
                        <a:t>Бетон</a:t>
                      </a:r>
                      <a:endParaRPr kumimoji="1" lang="ru-RU" sz="2400" b="0" i="0" u="none" strike="noStrike" cap="none" normalizeH="0" baseline="0" smtClean="0">
                        <a:ln>
                          <a:noFill/>
                        </a:ln>
                        <a:solidFill>
                          <a:schemeClr val="hlink"/>
                        </a:solidFill>
                        <a:effectLst/>
                        <a:latin typeface="Times New Roman"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ru-RU" sz="1400" b="0" i="0" u="none" strike="noStrike" cap="none" normalizeH="0" baseline="0" smtClean="0">
                          <a:ln>
                            <a:noFill/>
                          </a:ln>
                          <a:solidFill>
                            <a:schemeClr val="hlink"/>
                          </a:solidFill>
                          <a:effectLst/>
                          <a:latin typeface="Times New Roman" pitchFamily="18" charset="0"/>
                          <a:cs typeface="Times New Roman" pitchFamily="18" charset="0"/>
                        </a:rPr>
                        <a:t>2200</a:t>
                      </a:r>
                      <a:endParaRPr kumimoji="1" lang="ru-RU" sz="2400" b="0" i="0" u="none" strike="noStrike" cap="none" normalizeH="0" baseline="0" smtClean="0">
                        <a:ln>
                          <a:noFill/>
                        </a:ln>
                        <a:solidFill>
                          <a:schemeClr val="hlink"/>
                        </a:solidFill>
                        <a:effectLst/>
                        <a:latin typeface="Times New Roman"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ru-RU" sz="1400" b="0" i="0" u="none" strike="noStrike" cap="none" normalizeH="0" baseline="0" smtClean="0">
                          <a:ln>
                            <a:noFill/>
                          </a:ln>
                          <a:solidFill>
                            <a:schemeClr val="hlink"/>
                          </a:solidFill>
                          <a:effectLst/>
                          <a:latin typeface="Times New Roman" pitchFamily="18" charset="0"/>
                          <a:cs typeface="Times New Roman" pitchFamily="18" charset="0"/>
                        </a:rPr>
                        <a:t>Песчаник</a:t>
                      </a:r>
                      <a:endParaRPr kumimoji="1" lang="ru-RU" sz="2400" b="0" i="0" u="none" strike="noStrike" cap="none" normalizeH="0" baseline="0" smtClean="0">
                        <a:ln>
                          <a:noFill/>
                        </a:ln>
                        <a:solidFill>
                          <a:schemeClr val="hlink"/>
                        </a:solidFill>
                        <a:effectLst/>
                        <a:latin typeface="Times New Roman"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ru-RU" sz="1400" b="0" i="0" u="none" strike="noStrike" cap="none" normalizeH="0" baseline="0" smtClean="0">
                          <a:ln>
                            <a:noFill/>
                          </a:ln>
                          <a:solidFill>
                            <a:schemeClr val="hlink"/>
                          </a:solidFill>
                          <a:effectLst/>
                          <a:latin typeface="Times New Roman" pitchFamily="18" charset="0"/>
                          <a:cs typeface="Times New Roman" pitchFamily="18" charset="0"/>
                        </a:rPr>
                        <a:t>2200 - 2500</a:t>
                      </a:r>
                      <a:endParaRPr kumimoji="1" lang="ru-RU" sz="2400" b="0" i="0" u="none" strike="noStrike" cap="none" normalizeH="0" baseline="0" smtClean="0">
                        <a:ln>
                          <a:noFill/>
                        </a:ln>
                        <a:solidFill>
                          <a:schemeClr val="hlink"/>
                        </a:solidFill>
                        <a:effectLst/>
                        <a:latin typeface="Times New Roman"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4791">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ru-RU" sz="1400" b="0" i="0" u="none" strike="noStrike" cap="none" normalizeH="0" baseline="0" smtClean="0">
                          <a:ln>
                            <a:noFill/>
                          </a:ln>
                          <a:solidFill>
                            <a:schemeClr val="hlink"/>
                          </a:solidFill>
                          <a:effectLst/>
                          <a:latin typeface="Times New Roman" pitchFamily="18" charset="0"/>
                          <a:cs typeface="Times New Roman" pitchFamily="18" charset="0"/>
                        </a:rPr>
                        <a:t>Вода</a:t>
                      </a:r>
                      <a:endParaRPr kumimoji="1" lang="ru-RU" sz="2400" b="0" i="0" u="none" strike="noStrike" cap="none" normalizeH="0" baseline="0" smtClean="0">
                        <a:ln>
                          <a:noFill/>
                        </a:ln>
                        <a:solidFill>
                          <a:schemeClr val="hlink"/>
                        </a:solidFill>
                        <a:effectLst/>
                        <a:latin typeface="Times New Roman"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ru-RU" sz="1400" b="0" i="0" u="none" strike="noStrike" cap="none" normalizeH="0" baseline="0" smtClean="0">
                          <a:ln>
                            <a:noFill/>
                          </a:ln>
                          <a:solidFill>
                            <a:schemeClr val="hlink"/>
                          </a:solidFill>
                          <a:effectLst/>
                          <a:latin typeface="Times New Roman" pitchFamily="18" charset="0"/>
                          <a:cs typeface="Times New Roman" pitchFamily="18" charset="0"/>
                        </a:rPr>
                        <a:t>1000</a:t>
                      </a:r>
                      <a:endParaRPr kumimoji="1" lang="ru-RU" sz="2400" b="0" i="0" u="none" strike="noStrike" cap="none" normalizeH="0" baseline="0" smtClean="0">
                        <a:ln>
                          <a:noFill/>
                        </a:ln>
                        <a:solidFill>
                          <a:schemeClr val="hlink"/>
                        </a:solidFill>
                        <a:effectLst/>
                        <a:latin typeface="Times New Roman"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ru-RU" sz="1400" b="0" i="0" u="none" strike="noStrike" cap="none" normalizeH="0" baseline="0" smtClean="0">
                          <a:ln>
                            <a:noFill/>
                          </a:ln>
                          <a:solidFill>
                            <a:schemeClr val="hlink"/>
                          </a:solidFill>
                          <a:effectLst/>
                          <a:latin typeface="Times New Roman" pitchFamily="18" charset="0"/>
                          <a:cs typeface="Times New Roman" pitchFamily="18" charset="0"/>
                        </a:rPr>
                        <a:t>Кокс</a:t>
                      </a:r>
                      <a:endParaRPr kumimoji="1" lang="ru-RU" sz="2400" b="0" i="0" u="none" strike="noStrike" cap="none" normalizeH="0" baseline="0" smtClean="0">
                        <a:ln>
                          <a:noFill/>
                        </a:ln>
                        <a:solidFill>
                          <a:schemeClr val="hlink"/>
                        </a:solidFill>
                        <a:effectLst/>
                        <a:latin typeface="Times New Roman"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ru-RU" sz="1400" b="0" i="0" u="none" strike="noStrike" cap="none" normalizeH="0" baseline="0" smtClean="0">
                          <a:ln>
                            <a:noFill/>
                          </a:ln>
                          <a:solidFill>
                            <a:schemeClr val="hlink"/>
                          </a:solidFill>
                          <a:effectLst/>
                          <a:latin typeface="Times New Roman" pitchFamily="18" charset="0"/>
                          <a:cs typeface="Times New Roman" pitchFamily="18" charset="0"/>
                        </a:rPr>
                        <a:t>450</a:t>
                      </a:r>
                      <a:endParaRPr kumimoji="1" lang="ru-RU" sz="2400" b="0" i="0" u="none" strike="noStrike" cap="none" normalizeH="0" baseline="0" smtClean="0">
                        <a:ln>
                          <a:noFill/>
                        </a:ln>
                        <a:solidFill>
                          <a:schemeClr val="hlink"/>
                        </a:solidFill>
                        <a:effectLst/>
                        <a:latin typeface="Times New Roman"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5474">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ru-RU" sz="1400" b="0" i="0" u="none" strike="noStrike" cap="none" normalizeH="0" baseline="0" smtClean="0">
                          <a:ln>
                            <a:noFill/>
                          </a:ln>
                          <a:solidFill>
                            <a:schemeClr val="hlink"/>
                          </a:solidFill>
                          <a:effectLst/>
                          <a:latin typeface="Times New Roman" pitchFamily="18" charset="0"/>
                          <a:cs typeface="Times New Roman" pitchFamily="18" charset="0"/>
                        </a:rPr>
                        <a:t>Лед</a:t>
                      </a:r>
                      <a:endParaRPr kumimoji="1" lang="ru-RU" sz="2400" b="0" i="0" u="none" strike="noStrike" cap="none" normalizeH="0" baseline="0" smtClean="0">
                        <a:ln>
                          <a:noFill/>
                        </a:ln>
                        <a:solidFill>
                          <a:schemeClr val="hlink"/>
                        </a:solidFill>
                        <a:effectLst/>
                        <a:latin typeface="Times New Roman"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ru-RU" sz="1400" b="0" i="0" u="none" strike="noStrike" cap="none" normalizeH="0" baseline="0" smtClean="0">
                          <a:ln>
                            <a:noFill/>
                          </a:ln>
                          <a:solidFill>
                            <a:schemeClr val="hlink"/>
                          </a:solidFill>
                          <a:effectLst/>
                          <a:latin typeface="Times New Roman" pitchFamily="18" charset="0"/>
                          <a:cs typeface="Times New Roman" pitchFamily="18" charset="0"/>
                        </a:rPr>
                        <a:t>900</a:t>
                      </a:r>
                      <a:endParaRPr kumimoji="1" lang="ru-RU" sz="2400" b="0" i="0" u="none" strike="noStrike" cap="none" normalizeH="0" baseline="0" smtClean="0">
                        <a:ln>
                          <a:noFill/>
                        </a:ln>
                        <a:solidFill>
                          <a:schemeClr val="hlink"/>
                        </a:solidFill>
                        <a:effectLst/>
                        <a:latin typeface="Times New Roman"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ru-RU" sz="1400" b="0" i="0" u="none" strike="noStrike" cap="none" normalizeH="0" baseline="0" smtClean="0">
                          <a:ln>
                            <a:noFill/>
                          </a:ln>
                          <a:solidFill>
                            <a:schemeClr val="hlink"/>
                          </a:solidFill>
                          <a:effectLst/>
                          <a:latin typeface="Times New Roman" pitchFamily="18" charset="0"/>
                          <a:cs typeface="Times New Roman" pitchFamily="18" charset="0"/>
                        </a:rPr>
                        <a:t>Сталь:</a:t>
                      </a:r>
                      <a:endParaRPr kumimoji="1" lang="ru-RU" sz="2400" b="0" i="0" u="none" strike="noStrike" cap="none" normalizeH="0" baseline="0" smtClean="0">
                        <a:ln>
                          <a:noFill/>
                        </a:ln>
                        <a:solidFill>
                          <a:schemeClr val="hlink"/>
                        </a:solidFill>
                        <a:effectLst/>
                        <a:latin typeface="Times New Roman"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tx2"/>
                        </a:buClr>
                        <a:buSzPct val="75000"/>
                        <a:buFont typeface="Wingdings" pitchFamily="2" charset="2"/>
                        <a:buNone/>
                        <a:tabLst/>
                      </a:pPr>
                      <a:endParaRPr kumimoji="0" lang="ru-RU" sz="2800" b="0" i="0" u="none" strike="noStrike" cap="none" normalizeH="0" baseline="0" smtClean="0">
                        <a:ln>
                          <a:noFill/>
                        </a:ln>
                        <a:solidFill>
                          <a:schemeClr val="hlink"/>
                        </a:solidFill>
                        <a:effectLst/>
                        <a:latin typeface="Times New Roman"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5474">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ru-RU" sz="1400" b="0" i="0" u="none" strike="noStrike" cap="none" normalizeH="0" baseline="0" smtClean="0">
                          <a:ln>
                            <a:noFill/>
                          </a:ln>
                          <a:solidFill>
                            <a:schemeClr val="hlink"/>
                          </a:solidFill>
                          <a:effectLst/>
                          <a:latin typeface="Times New Roman" pitchFamily="18" charset="0"/>
                          <a:cs typeface="Times New Roman" pitchFamily="18" charset="0"/>
                        </a:rPr>
                        <a:t>Древесина:</a:t>
                      </a:r>
                      <a:endParaRPr kumimoji="1" lang="ru-RU" sz="2400" b="0" i="0" u="none" strike="noStrike" cap="none" normalizeH="0" baseline="0" smtClean="0">
                        <a:ln>
                          <a:noFill/>
                        </a:ln>
                        <a:solidFill>
                          <a:schemeClr val="hlink"/>
                        </a:solidFill>
                        <a:effectLst/>
                        <a:latin typeface="Times New Roman"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tx2"/>
                        </a:buClr>
                        <a:buSzPct val="75000"/>
                        <a:buFont typeface="Wingdings" pitchFamily="2" charset="2"/>
                        <a:buNone/>
                        <a:tabLst/>
                      </a:pPr>
                      <a:endParaRPr kumimoji="0" lang="ru-RU" sz="2800" b="0" i="0" u="none" strike="noStrike" cap="none" normalizeH="0" baseline="0" smtClean="0">
                        <a:ln>
                          <a:noFill/>
                        </a:ln>
                        <a:solidFill>
                          <a:schemeClr val="hlink"/>
                        </a:solidFill>
                        <a:effectLst/>
                        <a:latin typeface="Times New Roman"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ru-RU" sz="1400" b="0" i="0" u="none" strike="noStrike" cap="none" normalizeH="0" baseline="0" smtClean="0">
                          <a:ln>
                            <a:noFill/>
                          </a:ln>
                          <a:solidFill>
                            <a:schemeClr val="hlink"/>
                          </a:solidFill>
                          <a:effectLst/>
                          <a:latin typeface="Times New Roman" pitchFamily="18" charset="0"/>
                          <a:cs typeface="Times New Roman" pitchFamily="18" charset="0"/>
                        </a:rPr>
                        <a:t>- твердая</a:t>
                      </a:r>
                      <a:endParaRPr kumimoji="1" lang="ru-RU" sz="2400" b="0" i="0" u="none" strike="noStrike" cap="none" normalizeH="0" baseline="0" smtClean="0">
                        <a:ln>
                          <a:noFill/>
                        </a:ln>
                        <a:solidFill>
                          <a:schemeClr val="hlink"/>
                        </a:solidFill>
                        <a:effectLst/>
                        <a:latin typeface="Times New Roman"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ru-RU" sz="1400" b="0" i="0" u="none" strike="noStrike" cap="none" normalizeH="0" baseline="0" smtClean="0">
                          <a:ln>
                            <a:noFill/>
                          </a:ln>
                          <a:solidFill>
                            <a:schemeClr val="hlink"/>
                          </a:solidFill>
                          <a:effectLst/>
                          <a:latin typeface="Times New Roman" pitchFamily="18" charset="0"/>
                          <a:cs typeface="Times New Roman" pitchFamily="18" charset="0"/>
                        </a:rPr>
                        <a:t>7300</a:t>
                      </a:r>
                      <a:endParaRPr kumimoji="1" lang="ru-RU" sz="2400" b="0" i="0" u="none" strike="noStrike" cap="none" normalizeH="0" baseline="0" smtClean="0">
                        <a:ln>
                          <a:noFill/>
                        </a:ln>
                        <a:solidFill>
                          <a:schemeClr val="hlink"/>
                        </a:solidFill>
                        <a:effectLst/>
                        <a:latin typeface="Times New Roman"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4791">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ru-RU" sz="1400" b="0" i="0" u="none" strike="noStrike" cap="none" normalizeH="0" baseline="0" smtClean="0">
                          <a:ln>
                            <a:noFill/>
                          </a:ln>
                          <a:solidFill>
                            <a:schemeClr val="hlink"/>
                          </a:solidFill>
                          <a:effectLst/>
                          <a:latin typeface="Times New Roman" pitchFamily="18" charset="0"/>
                          <a:cs typeface="Times New Roman" pitchFamily="18" charset="0"/>
                        </a:rPr>
                        <a:t>- береза</a:t>
                      </a:r>
                      <a:endParaRPr kumimoji="1" lang="ru-RU" sz="2400" b="0" i="0" u="none" strike="noStrike" cap="none" normalizeH="0" baseline="0" smtClean="0">
                        <a:ln>
                          <a:noFill/>
                        </a:ln>
                        <a:solidFill>
                          <a:schemeClr val="hlink"/>
                        </a:solidFill>
                        <a:effectLst/>
                        <a:latin typeface="Times New Roman"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ru-RU" sz="1400" b="0" i="0" u="none" strike="noStrike" cap="none" normalizeH="0" baseline="0" smtClean="0">
                          <a:ln>
                            <a:noFill/>
                          </a:ln>
                          <a:solidFill>
                            <a:schemeClr val="hlink"/>
                          </a:solidFill>
                          <a:effectLst/>
                          <a:latin typeface="Times New Roman" pitchFamily="18" charset="0"/>
                          <a:cs typeface="Times New Roman" pitchFamily="18" charset="0"/>
                        </a:rPr>
                        <a:t>700</a:t>
                      </a:r>
                      <a:endParaRPr kumimoji="1" lang="ru-RU" sz="2400" b="0" i="0" u="none" strike="noStrike" cap="none" normalizeH="0" baseline="0" smtClean="0">
                        <a:ln>
                          <a:noFill/>
                        </a:ln>
                        <a:solidFill>
                          <a:schemeClr val="hlink"/>
                        </a:solidFill>
                        <a:effectLst/>
                        <a:latin typeface="Times New Roman"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ru-RU" sz="1400" b="0" i="0" u="none" strike="noStrike" cap="none" normalizeH="0" baseline="0" smtClean="0">
                          <a:ln>
                            <a:noFill/>
                          </a:ln>
                          <a:solidFill>
                            <a:schemeClr val="hlink"/>
                          </a:solidFill>
                          <a:effectLst/>
                          <a:latin typeface="Times New Roman" pitchFamily="18" charset="0"/>
                          <a:cs typeface="Times New Roman" pitchFamily="18" charset="0"/>
                        </a:rPr>
                        <a:t>- расплавленная</a:t>
                      </a:r>
                      <a:endParaRPr kumimoji="1" lang="ru-RU" sz="2400" b="0" i="0" u="none" strike="noStrike" cap="none" normalizeH="0" baseline="0" smtClean="0">
                        <a:ln>
                          <a:noFill/>
                        </a:ln>
                        <a:solidFill>
                          <a:schemeClr val="hlink"/>
                        </a:solidFill>
                        <a:effectLst/>
                        <a:latin typeface="Times New Roman"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ru-RU" sz="1400" b="0" i="0" u="none" strike="noStrike" cap="none" normalizeH="0" baseline="0" smtClean="0">
                          <a:ln>
                            <a:noFill/>
                          </a:ln>
                          <a:solidFill>
                            <a:schemeClr val="hlink"/>
                          </a:solidFill>
                          <a:effectLst/>
                          <a:latin typeface="Times New Roman" pitchFamily="18" charset="0"/>
                          <a:cs typeface="Times New Roman" pitchFamily="18" charset="0"/>
                        </a:rPr>
                        <a:t>7500</a:t>
                      </a:r>
                      <a:endParaRPr kumimoji="1" lang="ru-RU" sz="2400" b="0" i="0" u="none" strike="noStrike" cap="none" normalizeH="0" baseline="0" smtClean="0">
                        <a:ln>
                          <a:noFill/>
                        </a:ln>
                        <a:solidFill>
                          <a:schemeClr val="hlink"/>
                        </a:solidFill>
                        <a:effectLst/>
                        <a:latin typeface="Times New Roman"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4791">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ru-RU" sz="1400" b="0" i="0" u="none" strike="noStrike" cap="none" normalizeH="0" baseline="0" smtClean="0">
                          <a:ln>
                            <a:noFill/>
                          </a:ln>
                          <a:solidFill>
                            <a:schemeClr val="hlink"/>
                          </a:solidFill>
                          <a:effectLst/>
                          <a:latin typeface="Times New Roman" pitchFamily="18" charset="0"/>
                          <a:cs typeface="Times New Roman" pitchFamily="18" charset="0"/>
                        </a:rPr>
                        <a:t>- дуб</a:t>
                      </a:r>
                      <a:endParaRPr kumimoji="1" lang="ru-RU" sz="2400" b="0" i="0" u="none" strike="noStrike" cap="none" normalizeH="0" baseline="0" smtClean="0">
                        <a:ln>
                          <a:noFill/>
                        </a:ln>
                        <a:solidFill>
                          <a:schemeClr val="hlink"/>
                        </a:solidFill>
                        <a:effectLst/>
                        <a:latin typeface="Times New Roman"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ru-RU" sz="1400" b="0" i="0" u="none" strike="noStrike" cap="none" normalizeH="0" baseline="0" smtClean="0">
                          <a:ln>
                            <a:noFill/>
                          </a:ln>
                          <a:solidFill>
                            <a:schemeClr val="hlink"/>
                          </a:solidFill>
                          <a:effectLst/>
                          <a:latin typeface="Times New Roman" pitchFamily="18" charset="0"/>
                          <a:cs typeface="Times New Roman" pitchFamily="18" charset="0"/>
                        </a:rPr>
                        <a:t>800</a:t>
                      </a:r>
                      <a:endParaRPr kumimoji="1" lang="ru-RU" sz="2400" b="0" i="0" u="none" strike="noStrike" cap="none" normalizeH="0" baseline="0" smtClean="0">
                        <a:ln>
                          <a:noFill/>
                        </a:ln>
                        <a:solidFill>
                          <a:schemeClr val="hlink"/>
                        </a:solidFill>
                        <a:effectLst/>
                        <a:latin typeface="Times New Roman"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ru-RU" sz="1400" b="0" i="0" u="none" strike="noStrike" cap="none" normalizeH="0" baseline="0" smtClean="0">
                          <a:ln>
                            <a:noFill/>
                          </a:ln>
                          <a:solidFill>
                            <a:schemeClr val="hlink"/>
                          </a:solidFill>
                          <a:effectLst/>
                          <a:latin typeface="Times New Roman" pitchFamily="18" charset="0"/>
                          <a:cs typeface="Times New Roman" pitchFamily="18" charset="0"/>
                        </a:rPr>
                        <a:t>Уголь</a:t>
                      </a:r>
                      <a:endParaRPr kumimoji="1" lang="ru-RU" sz="2400" b="0" i="0" u="none" strike="noStrike" cap="none" normalizeH="0" baseline="0" smtClean="0">
                        <a:ln>
                          <a:noFill/>
                        </a:ln>
                        <a:solidFill>
                          <a:schemeClr val="hlink"/>
                        </a:solidFill>
                        <a:effectLst/>
                        <a:latin typeface="Times New Roman"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ru-RU" sz="1400" b="0" i="0" u="none" strike="noStrike" cap="none" normalizeH="0" baseline="0" smtClean="0">
                          <a:ln>
                            <a:noFill/>
                          </a:ln>
                          <a:solidFill>
                            <a:schemeClr val="hlink"/>
                          </a:solidFill>
                          <a:effectLst/>
                          <a:latin typeface="Times New Roman" pitchFamily="18" charset="0"/>
                          <a:cs typeface="Times New Roman" pitchFamily="18" charset="0"/>
                        </a:rPr>
                        <a:t>900</a:t>
                      </a:r>
                      <a:endParaRPr kumimoji="1" lang="ru-RU" sz="2400" b="0" i="0" u="none" strike="noStrike" cap="none" normalizeH="0" baseline="0" smtClean="0">
                        <a:ln>
                          <a:noFill/>
                        </a:ln>
                        <a:solidFill>
                          <a:schemeClr val="hlink"/>
                        </a:solidFill>
                        <a:effectLst/>
                        <a:latin typeface="Times New Roman"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5474">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ru-RU" sz="1400" b="0" i="0" u="none" strike="noStrike" cap="none" normalizeH="0" baseline="0" smtClean="0">
                          <a:ln>
                            <a:noFill/>
                          </a:ln>
                          <a:solidFill>
                            <a:schemeClr val="hlink"/>
                          </a:solidFill>
                          <a:effectLst/>
                          <a:latin typeface="Times New Roman" pitchFamily="18" charset="0"/>
                          <a:cs typeface="Times New Roman" pitchFamily="18" charset="0"/>
                        </a:rPr>
                        <a:t>- сосна</a:t>
                      </a:r>
                      <a:endParaRPr kumimoji="1" lang="ru-RU" sz="2400" b="0" i="0" u="none" strike="noStrike" cap="none" normalizeH="0" baseline="0" smtClean="0">
                        <a:ln>
                          <a:noFill/>
                        </a:ln>
                        <a:solidFill>
                          <a:schemeClr val="hlink"/>
                        </a:solidFill>
                        <a:effectLst/>
                        <a:latin typeface="Times New Roman"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ru-RU" sz="1400" b="0" i="0" u="none" strike="noStrike" cap="none" normalizeH="0" baseline="0" smtClean="0">
                          <a:ln>
                            <a:noFill/>
                          </a:ln>
                          <a:solidFill>
                            <a:schemeClr val="hlink"/>
                          </a:solidFill>
                          <a:effectLst/>
                          <a:latin typeface="Times New Roman" pitchFamily="18" charset="0"/>
                          <a:cs typeface="Times New Roman" pitchFamily="18" charset="0"/>
                        </a:rPr>
                        <a:t>500</a:t>
                      </a:r>
                      <a:endParaRPr kumimoji="1" lang="ru-RU" sz="2400" b="0" i="0" u="none" strike="noStrike" cap="none" normalizeH="0" baseline="0" smtClean="0">
                        <a:ln>
                          <a:noFill/>
                        </a:ln>
                        <a:solidFill>
                          <a:schemeClr val="hlink"/>
                        </a:solidFill>
                        <a:effectLst/>
                        <a:latin typeface="Times New Roman"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ru-RU" sz="1400" b="0" i="0" u="none" strike="noStrike" cap="none" normalizeH="0" baseline="0" smtClean="0">
                          <a:ln>
                            <a:noFill/>
                          </a:ln>
                          <a:solidFill>
                            <a:schemeClr val="hlink"/>
                          </a:solidFill>
                          <a:effectLst/>
                          <a:latin typeface="Times New Roman" pitchFamily="18" charset="0"/>
                          <a:cs typeface="Times New Roman" pitchFamily="18" charset="0"/>
                        </a:rPr>
                        <a:t>Чугуны:</a:t>
                      </a:r>
                      <a:endParaRPr kumimoji="1" lang="ru-RU" sz="2400" b="0" i="0" u="none" strike="noStrike" cap="none" normalizeH="0" baseline="0" smtClean="0">
                        <a:ln>
                          <a:noFill/>
                        </a:ln>
                        <a:solidFill>
                          <a:schemeClr val="hlink"/>
                        </a:solidFill>
                        <a:effectLst/>
                        <a:latin typeface="Times New Roman"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tx2"/>
                        </a:buClr>
                        <a:buSzPct val="75000"/>
                        <a:buFont typeface="Wingdings" pitchFamily="2" charset="2"/>
                        <a:buNone/>
                        <a:tabLst/>
                      </a:pPr>
                      <a:endParaRPr kumimoji="0" lang="ru-RU" sz="2800" b="0" i="0" u="none" strike="noStrike" cap="none" normalizeH="0" baseline="0" smtClean="0">
                        <a:ln>
                          <a:noFill/>
                        </a:ln>
                        <a:solidFill>
                          <a:schemeClr val="hlink"/>
                        </a:solidFill>
                        <a:effectLst/>
                        <a:latin typeface="Times New Roman"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4791">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ru-RU" sz="1400" b="0" i="0" u="none" strike="noStrike" cap="none" normalizeH="0" baseline="0" smtClean="0">
                          <a:ln>
                            <a:noFill/>
                          </a:ln>
                          <a:solidFill>
                            <a:schemeClr val="hlink"/>
                          </a:solidFill>
                          <a:effectLst/>
                          <a:latin typeface="Times New Roman" pitchFamily="18" charset="0"/>
                          <a:cs typeface="Times New Roman" pitchFamily="18" charset="0"/>
                        </a:rPr>
                        <a:t>Земля глина</a:t>
                      </a:r>
                      <a:endParaRPr kumimoji="1" lang="ru-RU" sz="2400" b="0" i="0" u="none" strike="noStrike" cap="none" normalizeH="0" baseline="0" smtClean="0">
                        <a:ln>
                          <a:noFill/>
                        </a:ln>
                        <a:solidFill>
                          <a:schemeClr val="hlink"/>
                        </a:solidFill>
                        <a:effectLst/>
                        <a:latin typeface="Times New Roman"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ru-RU" sz="1400" b="0" i="0" u="none" strike="noStrike" cap="none" normalizeH="0" baseline="0" smtClean="0">
                          <a:ln>
                            <a:noFill/>
                          </a:ln>
                          <a:solidFill>
                            <a:schemeClr val="hlink"/>
                          </a:solidFill>
                          <a:effectLst/>
                          <a:latin typeface="Times New Roman" pitchFamily="18" charset="0"/>
                          <a:cs typeface="Times New Roman" pitchFamily="18" charset="0"/>
                        </a:rPr>
                        <a:t>1300-2500</a:t>
                      </a:r>
                      <a:endParaRPr kumimoji="1" lang="ru-RU" sz="2400" b="0" i="0" u="none" strike="noStrike" cap="none" normalizeH="0" baseline="0" smtClean="0">
                        <a:ln>
                          <a:noFill/>
                        </a:ln>
                        <a:solidFill>
                          <a:schemeClr val="hlink"/>
                        </a:solidFill>
                        <a:effectLst/>
                        <a:latin typeface="Times New Roman"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ru-RU" sz="1400" b="0" i="0" u="none" strike="noStrike" cap="none" normalizeH="0" baseline="0" smtClean="0">
                          <a:ln>
                            <a:noFill/>
                          </a:ln>
                          <a:solidFill>
                            <a:schemeClr val="hlink"/>
                          </a:solidFill>
                          <a:effectLst/>
                          <a:latin typeface="Times New Roman" pitchFamily="18" charset="0"/>
                          <a:cs typeface="Times New Roman" pitchFamily="18" charset="0"/>
                        </a:rPr>
                        <a:t>белый</a:t>
                      </a:r>
                      <a:endParaRPr kumimoji="1" lang="ru-RU" sz="2400" b="0" i="0" u="none" strike="noStrike" cap="none" normalizeH="0" baseline="0" smtClean="0">
                        <a:ln>
                          <a:noFill/>
                        </a:ln>
                        <a:solidFill>
                          <a:schemeClr val="hlink"/>
                        </a:solidFill>
                        <a:effectLst/>
                        <a:latin typeface="Times New Roman"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ru-RU" sz="1400" b="0" i="0" u="none" strike="noStrike" cap="none" normalizeH="0" baseline="0" smtClean="0">
                          <a:ln>
                            <a:noFill/>
                          </a:ln>
                          <a:solidFill>
                            <a:schemeClr val="hlink"/>
                          </a:solidFill>
                          <a:effectLst/>
                          <a:latin typeface="Times New Roman" pitchFamily="18" charset="0"/>
                          <a:cs typeface="Times New Roman" pitchFamily="18" charset="0"/>
                        </a:rPr>
                        <a:t>7650</a:t>
                      </a:r>
                      <a:endParaRPr kumimoji="1" lang="ru-RU" sz="2400" b="0" i="0" u="none" strike="noStrike" cap="none" normalizeH="0" baseline="0" smtClean="0">
                        <a:ln>
                          <a:noFill/>
                        </a:ln>
                        <a:solidFill>
                          <a:schemeClr val="hlink"/>
                        </a:solidFill>
                        <a:effectLst/>
                        <a:latin typeface="Times New Roman"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5474">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ru-RU" sz="1400" b="0" i="0" u="none" strike="noStrike" cap="none" normalizeH="0" baseline="0" smtClean="0">
                          <a:ln>
                            <a:noFill/>
                          </a:ln>
                          <a:solidFill>
                            <a:schemeClr val="hlink"/>
                          </a:solidFill>
                          <a:effectLst/>
                          <a:latin typeface="Times New Roman" pitchFamily="18" charset="0"/>
                          <a:cs typeface="Times New Roman" pitchFamily="18" charset="0"/>
                        </a:rPr>
                        <a:t>Песок:</a:t>
                      </a:r>
                      <a:endParaRPr kumimoji="1" lang="ru-RU" sz="2400" b="0" i="0" u="none" strike="noStrike" cap="none" normalizeH="0" baseline="0" smtClean="0">
                        <a:ln>
                          <a:noFill/>
                        </a:ln>
                        <a:solidFill>
                          <a:schemeClr val="hlink"/>
                        </a:solidFill>
                        <a:effectLst/>
                        <a:latin typeface="Times New Roman"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tx2"/>
                        </a:buClr>
                        <a:buSzPct val="75000"/>
                        <a:buFont typeface="Wingdings" pitchFamily="2" charset="2"/>
                        <a:buNone/>
                        <a:tabLst/>
                      </a:pPr>
                      <a:endParaRPr kumimoji="0" lang="ru-RU" sz="2800" b="0" i="0" u="none" strike="noStrike" cap="none" normalizeH="0" baseline="0" smtClean="0">
                        <a:ln>
                          <a:noFill/>
                        </a:ln>
                        <a:solidFill>
                          <a:schemeClr val="hlink"/>
                        </a:solidFill>
                        <a:effectLst/>
                        <a:latin typeface="Times New Roman"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ru-RU" sz="1400" b="0" i="0" u="none" strike="noStrike" cap="none" normalizeH="0" baseline="0" smtClean="0">
                          <a:ln>
                            <a:noFill/>
                          </a:ln>
                          <a:solidFill>
                            <a:schemeClr val="hlink"/>
                          </a:solidFill>
                          <a:effectLst/>
                          <a:latin typeface="Times New Roman" pitchFamily="18" charset="0"/>
                          <a:cs typeface="Times New Roman" pitchFamily="18" charset="0"/>
                        </a:rPr>
                        <a:t>ковкий</a:t>
                      </a:r>
                      <a:endParaRPr kumimoji="1" lang="ru-RU" sz="2400" b="0" i="0" u="none" strike="noStrike" cap="none" normalizeH="0" baseline="0" smtClean="0">
                        <a:ln>
                          <a:noFill/>
                        </a:ln>
                        <a:solidFill>
                          <a:schemeClr val="hlink"/>
                        </a:solidFill>
                        <a:effectLst/>
                        <a:latin typeface="Times New Roman"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ru-RU" sz="1400" b="0" i="0" u="none" strike="noStrike" cap="none" normalizeH="0" baseline="0" smtClean="0">
                          <a:ln>
                            <a:noFill/>
                          </a:ln>
                          <a:solidFill>
                            <a:schemeClr val="hlink"/>
                          </a:solidFill>
                          <a:effectLst/>
                          <a:latin typeface="Times New Roman" pitchFamily="18" charset="0"/>
                          <a:cs typeface="Times New Roman" pitchFamily="18" charset="0"/>
                        </a:rPr>
                        <a:t>7300</a:t>
                      </a:r>
                      <a:endParaRPr kumimoji="1" lang="ru-RU" sz="2400" b="0" i="0" u="none" strike="noStrike" cap="none" normalizeH="0" baseline="0" smtClean="0">
                        <a:ln>
                          <a:noFill/>
                        </a:ln>
                        <a:solidFill>
                          <a:schemeClr val="hlink"/>
                        </a:solidFill>
                        <a:effectLst/>
                        <a:latin typeface="Times New Roman"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4791">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ru-RU" sz="1400" b="0" i="0" u="none" strike="noStrike" cap="none" normalizeH="0" baseline="0" smtClean="0">
                          <a:ln>
                            <a:noFill/>
                          </a:ln>
                          <a:solidFill>
                            <a:schemeClr val="hlink"/>
                          </a:solidFill>
                          <a:effectLst/>
                          <a:latin typeface="Times New Roman" pitchFamily="18" charset="0"/>
                          <a:cs typeface="Times New Roman" pitchFamily="18" charset="0"/>
                        </a:rPr>
                        <a:t>- сухой</a:t>
                      </a:r>
                      <a:endParaRPr kumimoji="1" lang="ru-RU" sz="2400" b="0" i="0" u="none" strike="noStrike" cap="none" normalizeH="0" baseline="0" smtClean="0">
                        <a:ln>
                          <a:noFill/>
                        </a:ln>
                        <a:solidFill>
                          <a:schemeClr val="hlink"/>
                        </a:solidFill>
                        <a:effectLst/>
                        <a:latin typeface="Times New Roman"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ru-RU" sz="1400" b="0" i="0" u="none" strike="noStrike" cap="none" normalizeH="0" baseline="0" smtClean="0">
                          <a:ln>
                            <a:noFill/>
                          </a:ln>
                          <a:solidFill>
                            <a:schemeClr val="hlink"/>
                          </a:solidFill>
                          <a:effectLst/>
                          <a:latin typeface="Times New Roman" pitchFamily="18" charset="0"/>
                          <a:cs typeface="Times New Roman" pitchFamily="18" charset="0"/>
                        </a:rPr>
                        <a:t>1400-1600</a:t>
                      </a:r>
                      <a:endParaRPr kumimoji="1" lang="ru-RU" sz="2400" b="0" i="0" u="none" strike="noStrike" cap="none" normalizeH="0" baseline="0" smtClean="0">
                        <a:ln>
                          <a:noFill/>
                        </a:ln>
                        <a:solidFill>
                          <a:schemeClr val="hlink"/>
                        </a:solidFill>
                        <a:effectLst/>
                        <a:latin typeface="Times New Roman"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ru-RU" sz="1400" b="0" i="0" u="none" strike="noStrike" cap="none" normalizeH="0" baseline="0" smtClean="0">
                          <a:ln>
                            <a:noFill/>
                          </a:ln>
                          <a:solidFill>
                            <a:schemeClr val="hlink"/>
                          </a:solidFill>
                          <a:effectLst/>
                          <a:latin typeface="Times New Roman" pitchFamily="18" charset="0"/>
                          <a:cs typeface="Times New Roman" pitchFamily="18" charset="0"/>
                        </a:rPr>
                        <a:t>серый</a:t>
                      </a:r>
                      <a:endParaRPr kumimoji="1" lang="ru-RU" sz="2400" b="0" i="0" u="none" strike="noStrike" cap="none" normalizeH="0" baseline="0" smtClean="0">
                        <a:ln>
                          <a:noFill/>
                        </a:ln>
                        <a:solidFill>
                          <a:schemeClr val="hlink"/>
                        </a:solidFill>
                        <a:effectLst/>
                        <a:latin typeface="Times New Roman"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ru-RU" sz="1400" b="0" i="0" u="none" strike="noStrike" cap="none" normalizeH="0" baseline="0" smtClean="0">
                          <a:ln>
                            <a:noFill/>
                          </a:ln>
                          <a:solidFill>
                            <a:schemeClr val="hlink"/>
                          </a:solidFill>
                          <a:effectLst/>
                          <a:latin typeface="Times New Roman" pitchFamily="18" charset="0"/>
                          <a:cs typeface="Times New Roman" pitchFamily="18" charset="0"/>
                        </a:rPr>
                        <a:t>7550</a:t>
                      </a:r>
                      <a:endParaRPr kumimoji="1" lang="ru-RU" sz="2400" b="0" i="0" u="none" strike="noStrike" cap="none" normalizeH="0" baseline="0" smtClean="0">
                        <a:ln>
                          <a:noFill/>
                        </a:ln>
                        <a:solidFill>
                          <a:schemeClr val="hlink"/>
                        </a:solidFill>
                        <a:effectLst/>
                        <a:latin typeface="Times New Roman"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4791">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ru-RU" sz="1400" b="0" i="0" u="none" strike="noStrike" cap="none" normalizeH="0" baseline="0" smtClean="0">
                          <a:ln>
                            <a:noFill/>
                          </a:ln>
                          <a:solidFill>
                            <a:schemeClr val="hlink"/>
                          </a:solidFill>
                          <a:effectLst/>
                          <a:latin typeface="Times New Roman" pitchFamily="18" charset="0"/>
                          <a:cs typeface="Times New Roman" pitchFamily="18" charset="0"/>
                        </a:rPr>
                        <a:t>- влажный</a:t>
                      </a:r>
                      <a:endParaRPr kumimoji="1" lang="ru-RU" sz="2400" b="0" i="0" u="none" strike="noStrike" cap="none" normalizeH="0" baseline="0" smtClean="0">
                        <a:ln>
                          <a:noFill/>
                        </a:ln>
                        <a:solidFill>
                          <a:schemeClr val="hlink"/>
                        </a:solidFill>
                        <a:effectLst/>
                        <a:latin typeface="Times New Roman"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ru-RU" sz="1400" b="0" i="0" u="none" strike="noStrike" cap="none" normalizeH="0" baseline="0" smtClean="0">
                          <a:ln>
                            <a:noFill/>
                          </a:ln>
                          <a:solidFill>
                            <a:schemeClr val="hlink"/>
                          </a:solidFill>
                          <a:effectLst/>
                          <a:latin typeface="Times New Roman" pitchFamily="18" charset="0"/>
                          <a:cs typeface="Times New Roman" pitchFamily="18" charset="0"/>
                        </a:rPr>
                        <a:t>1900-2000</a:t>
                      </a:r>
                      <a:endParaRPr kumimoji="1" lang="ru-RU" sz="2400" b="0" i="0" u="none" strike="noStrike" cap="none" normalizeH="0" baseline="0" smtClean="0">
                        <a:ln>
                          <a:noFill/>
                        </a:ln>
                        <a:solidFill>
                          <a:schemeClr val="hlink"/>
                        </a:solidFill>
                        <a:effectLst/>
                        <a:latin typeface="Times New Roman"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ru-RU" sz="1400" b="0" i="0" u="none" strike="noStrike" cap="none" normalizeH="0" baseline="0" smtClean="0">
                          <a:ln>
                            <a:noFill/>
                          </a:ln>
                          <a:solidFill>
                            <a:schemeClr val="hlink"/>
                          </a:solidFill>
                          <a:effectLst/>
                          <a:latin typeface="Times New Roman" pitchFamily="18" charset="0"/>
                          <a:cs typeface="Times New Roman" pitchFamily="18" charset="0"/>
                        </a:rPr>
                        <a:t>Бензин</a:t>
                      </a:r>
                      <a:endParaRPr kumimoji="1" lang="ru-RU" sz="2400" b="0" i="0" u="none" strike="noStrike" cap="none" normalizeH="0" baseline="0" smtClean="0">
                        <a:ln>
                          <a:noFill/>
                        </a:ln>
                        <a:solidFill>
                          <a:schemeClr val="hlink"/>
                        </a:solidFill>
                        <a:effectLst/>
                        <a:latin typeface="Times New Roman"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ru-RU" sz="1400" b="0" i="0" u="none" strike="noStrike" cap="none" normalizeH="0" baseline="0" smtClean="0">
                          <a:ln>
                            <a:noFill/>
                          </a:ln>
                          <a:solidFill>
                            <a:schemeClr val="hlink"/>
                          </a:solidFill>
                          <a:effectLst/>
                          <a:latin typeface="Times New Roman" pitchFamily="18" charset="0"/>
                          <a:cs typeface="Times New Roman" pitchFamily="18" charset="0"/>
                        </a:rPr>
                        <a:t>700</a:t>
                      </a:r>
                      <a:endParaRPr kumimoji="1" lang="ru-RU" sz="2400" b="0" i="0" u="none" strike="noStrike" cap="none" normalizeH="0" baseline="0" smtClean="0">
                        <a:ln>
                          <a:noFill/>
                        </a:ln>
                        <a:solidFill>
                          <a:schemeClr val="hlink"/>
                        </a:solidFill>
                        <a:effectLst/>
                        <a:latin typeface="Times New Roman"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xmlns="" val="218641584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EF3AFFA9-998D-4C38-AFFC-A56BA9FAB210}" type="datetime1">
              <a:rPr lang="ru-RU" smtClean="0"/>
              <a:pPr/>
              <a:t>03.09.2020</a:t>
            </a:fld>
            <a:endParaRPr lang="ru-RU" smtClean="0"/>
          </a:p>
        </p:txBody>
      </p:sp>
      <p:sp>
        <p:nvSpPr>
          <p:cNvPr id="4"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AD301D3B-68F6-4693-9862-9516C44A6023}" type="slidenum">
              <a:rPr lang="ru-RU">
                <a:latin typeface="Arial" panose="020B0604020202020204" pitchFamily="34" charset="0"/>
              </a:rPr>
              <a:pPr lvl="1"/>
              <a:t>206</a:t>
            </a:fld>
            <a:endParaRPr lang="ru-RU"/>
          </a:p>
        </p:txBody>
      </p:sp>
      <p:sp>
        <p:nvSpPr>
          <p:cNvPr id="76804" name="Rectangle 3"/>
          <p:cNvSpPr>
            <a:spLocks noGrp="1" noChangeArrowheads="1"/>
          </p:cNvSpPr>
          <p:nvPr>
            <p:ph type="body" idx="1"/>
          </p:nvPr>
        </p:nvSpPr>
        <p:spPr>
          <a:xfrm>
            <a:off x="1752600" y="152400"/>
            <a:ext cx="8610600" cy="6477000"/>
          </a:xfrm>
        </p:spPr>
        <p:txBody>
          <a:bodyPr>
            <a:normAutofit lnSpcReduction="10000"/>
          </a:bodyPr>
          <a:lstStyle/>
          <a:p>
            <a:pPr algn="ctr" eaLnBrk="1" hangingPunct="1">
              <a:lnSpc>
                <a:spcPct val="80000"/>
              </a:lnSpc>
              <a:buFont typeface="Wingdings" pitchFamily="2" charset="2"/>
              <a:buNone/>
            </a:pPr>
            <a:r>
              <a:rPr lang="ru-RU" sz="2400">
                <a:solidFill>
                  <a:schemeClr val="hlink"/>
                </a:solidFill>
              </a:rPr>
              <a:t>В целях предупреждения падения грузов во время подъема и перемещения их кранами следует соблюдать следующие правила строповки:</a:t>
            </a:r>
          </a:p>
          <a:p>
            <a:pPr eaLnBrk="1" hangingPunct="1">
              <a:lnSpc>
                <a:spcPct val="80000"/>
              </a:lnSpc>
            </a:pPr>
            <a:r>
              <a:rPr lang="ru-RU" sz="2400"/>
              <a:t>1. Строповка грузов должна производиться в соответствии со схемами строповки. Для строповки предназначенного к подъему груза должны применяться стропы, соответствующие массе и характеру поднимаемого груза, с учетом числа ветвей и угла их наклона; стропы общего назначения следует подбирать так, чтобы угол между их ветвями не превышал 90° (по диагонали).</a:t>
            </a:r>
          </a:p>
          <a:p>
            <a:pPr eaLnBrk="1" hangingPunct="1">
              <a:lnSpc>
                <a:spcPct val="80000"/>
              </a:lnSpc>
            </a:pPr>
            <a:r>
              <a:rPr lang="ru-RU" sz="2400"/>
              <a:t>2. Схемы строповок разрабатывают на все грузы. Строповка грузов должна производиться за все имеющиеся специальные устройства (петли, цапфы, рымы).</a:t>
            </a:r>
          </a:p>
          <a:p>
            <a:pPr eaLnBrk="1" hangingPunct="1">
              <a:lnSpc>
                <a:spcPct val="80000"/>
              </a:lnSpc>
            </a:pPr>
            <a:r>
              <a:rPr lang="ru-RU" sz="2400"/>
              <a:t>3. Перемещение грузов, на которые не разработаны схемы строповок, необходимо производить в присутствии и под руководством лица, ответственного за безопасное производство работ кранами.</a:t>
            </a:r>
          </a:p>
          <a:p>
            <a:pPr eaLnBrk="1" hangingPunct="1">
              <a:lnSpc>
                <a:spcPct val="80000"/>
              </a:lnSpc>
            </a:pPr>
            <a:r>
              <a:rPr lang="ru-RU" sz="2400"/>
              <a:t>4. Перемещение груза, масса которого неизвестна, должно производиться только после определения его фактической массы.</a:t>
            </a:r>
          </a:p>
        </p:txBody>
      </p:sp>
    </p:spTree>
    <p:extLst>
      <p:ext uri="{BB962C8B-B14F-4D97-AF65-F5344CB8AC3E}">
        <p14:creationId xmlns:p14="http://schemas.microsoft.com/office/powerpoint/2010/main" xmlns="" val="4246304467"/>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9E44DCE0-9C45-4FF5-B53F-13E13797C026}" type="datetime1">
              <a:rPr lang="ru-RU" smtClean="0"/>
              <a:pPr/>
              <a:t>03.09.2020</a:t>
            </a:fld>
            <a:endParaRPr lang="ru-RU" smtClean="0"/>
          </a:p>
        </p:txBody>
      </p:sp>
      <p:sp>
        <p:nvSpPr>
          <p:cNvPr id="4"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905BDB3D-3C87-4E57-8F8D-32AE48114D45}" type="slidenum">
              <a:rPr lang="ru-RU">
                <a:latin typeface="Arial" panose="020B0604020202020204" pitchFamily="34" charset="0"/>
              </a:rPr>
              <a:pPr lvl="1"/>
              <a:t>207</a:t>
            </a:fld>
            <a:endParaRPr lang="ru-RU"/>
          </a:p>
        </p:txBody>
      </p:sp>
      <p:sp>
        <p:nvSpPr>
          <p:cNvPr id="77828" name="Rectangle 3"/>
          <p:cNvSpPr>
            <a:spLocks noGrp="1" noChangeArrowheads="1"/>
          </p:cNvSpPr>
          <p:nvPr>
            <p:ph type="body" idx="1"/>
          </p:nvPr>
        </p:nvSpPr>
        <p:spPr>
          <a:xfrm>
            <a:off x="1752600" y="304800"/>
            <a:ext cx="8686800" cy="6248400"/>
          </a:xfrm>
        </p:spPr>
        <p:txBody>
          <a:bodyPr>
            <a:normAutofit lnSpcReduction="10000"/>
          </a:bodyPr>
          <a:lstStyle/>
          <a:p>
            <a:pPr algn="ctr" eaLnBrk="1" hangingPunct="1">
              <a:lnSpc>
                <a:spcPct val="80000"/>
              </a:lnSpc>
              <a:buFont typeface="Wingdings" pitchFamily="2" charset="2"/>
              <a:buNone/>
            </a:pPr>
            <a:r>
              <a:rPr lang="ru-RU" sz="2400">
                <a:solidFill>
                  <a:schemeClr val="hlink"/>
                </a:solidFill>
              </a:rPr>
              <a:t>В целях предупреждения падения грузов во время подъема и перемещения их кранами следует соблюдать следующие правила строповки:</a:t>
            </a:r>
          </a:p>
          <a:p>
            <a:pPr algn="ctr" eaLnBrk="1" hangingPunct="1">
              <a:lnSpc>
                <a:spcPct val="80000"/>
              </a:lnSpc>
              <a:buFont typeface="Wingdings" pitchFamily="2" charset="2"/>
              <a:buNone/>
            </a:pPr>
            <a:endParaRPr lang="ru-RU" sz="2400">
              <a:solidFill>
                <a:schemeClr val="hlink"/>
              </a:solidFill>
            </a:endParaRPr>
          </a:p>
          <a:p>
            <a:pPr algn="ctr" eaLnBrk="1" hangingPunct="1">
              <a:lnSpc>
                <a:spcPct val="80000"/>
              </a:lnSpc>
              <a:buFont typeface="Wingdings" pitchFamily="2" charset="2"/>
              <a:buNone/>
            </a:pPr>
            <a:r>
              <a:rPr lang="ru-RU" sz="2400">
                <a:solidFill>
                  <a:schemeClr val="hlink"/>
                </a:solidFill>
              </a:rPr>
              <a:t>Продолжение</a:t>
            </a:r>
          </a:p>
          <a:p>
            <a:pPr eaLnBrk="1" hangingPunct="1">
              <a:lnSpc>
                <a:spcPct val="80000"/>
              </a:lnSpc>
            </a:pPr>
            <a:r>
              <a:rPr lang="ru-RU" sz="2400"/>
              <a:t>5. Схемы строповки, графическое изображение способов строповки и зацепки грузов должны быть выданы на руки стропальщикам и крановщикам или вывешены в местах производства работ.</a:t>
            </a:r>
          </a:p>
          <a:p>
            <a:pPr eaLnBrk="1" hangingPunct="1">
              <a:lnSpc>
                <a:spcPct val="80000"/>
              </a:lnSpc>
            </a:pPr>
            <a:r>
              <a:rPr lang="ru-RU" sz="2400"/>
              <a:t>6. Владельцем крана или эксплуатирующей организацией должны быть разработаны способы обвязки деталей и узлов машин, перемещаемых кранами во время их монтажа, демонтажа и ремонта, с указанием применяемых при этом приспособлений, а также способов безопасной кантовки грузов, когда такая операция производится с применением крана.</a:t>
            </a:r>
          </a:p>
          <a:p>
            <a:pPr eaLnBrk="1" hangingPunct="1">
              <a:lnSpc>
                <a:spcPct val="80000"/>
              </a:lnSpc>
            </a:pPr>
            <a:r>
              <a:rPr lang="ru-RU" sz="2400"/>
              <a:t>7. Грузозахватные приспособления (стропы, траверсы, захваты и т.д.) подбирают в зависимости от характеристики поднимаемого груза и разработанной схемы строповки.</a:t>
            </a:r>
          </a:p>
          <a:p>
            <a:pPr eaLnBrk="1" hangingPunct="1">
              <a:lnSpc>
                <a:spcPct val="80000"/>
              </a:lnSpc>
            </a:pPr>
            <a:endParaRPr lang="ru-RU" sz="2400"/>
          </a:p>
        </p:txBody>
      </p:sp>
    </p:spTree>
    <p:extLst>
      <p:ext uri="{BB962C8B-B14F-4D97-AF65-F5344CB8AC3E}">
        <p14:creationId xmlns:p14="http://schemas.microsoft.com/office/powerpoint/2010/main" xmlns="" val="31823252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497361B4-B642-4539-A967-2614BC5F1C74}" type="datetime1">
              <a:rPr lang="ru-RU" smtClean="0"/>
              <a:pPr/>
              <a:t>03.09.2020</a:t>
            </a:fld>
            <a:endParaRPr lang="ru-RU" smtClean="0"/>
          </a:p>
        </p:txBody>
      </p:sp>
      <p:sp>
        <p:nvSpPr>
          <p:cNvPr id="4"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CFF1C77A-81BF-48E0-8A08-35A44C0957E8}" type="slidenum">
              <a:rPr lang="ru-RU">
                <a:latin typeface="Arial" panose="020B0604020202020204" pitchFamily="34" charset="0"/>
              </a:rPr>
              <a:pPr lvl="1"/>
              <a:t>208</a:t>
            </a:fld>
            <a:endParaRPr lang="ru-RU"/>
          </a:p>
        </p:txBody>
      </p:sp>
      <p:sp>
        <p:nvSpPr>
          <p:cNvPr id="78852" name="Rectangle 3"/>
          <p:cNvSpPr>
            <a:spLocks noGrp="1" noChangeArrowheads="1"/>
          </p:cNvSpPr>
          <p:nvPr>
            <p:ph type="body" idx="1"/>
          </p:nvPr>
        </p:nvSpPr>
        <p:spPr>
          <a:xfrm>
            <a:off x="1676400" y="304800"/>
            <a:ext cx="8610600" cy="6324600"/>
          </a:xfrm>
        </p:spPr>
        <p:txBody>
          <a:bodyPr>
            <a:normAutofit lnSpcReduction="10000"/>
          </a:bodyPr>
          <a:lstStyle/>
          <a:p>
            <a:pPr algn="ctr" eaLnBrk="1" hangingPunct="1">
              <a:lnSpc>
                <a:spcPct val="70000"/>
              </a:lnSpc>
              <a:buFont typeface="Wingdings" pitchFamily="2" charset="2"/>
              <a:buNone/>
            </a:pPr>
            <a:r>
              <a:rPr lang="ru-RU" sz="2400">
                <a:solidFill>
                  <a:schemeClr val="hlink"/>
                </a:solidFill>
              </a:rPr>
              <a:t>Продолжение</a:t>
            </a:r>
          </a:p>
          <a:p>
            <a:pPr algn="ctr" eaLnBrk="1" hangingPunct="1">
              <a:lnSpc>
                <a:spcPct val="70000"/>
              </a:lnSpc>
              <a:buFont typeface="Wingdings" pitchFamily="2" charset="2"/>
              <a:buNone/>
            </a:pPr>
            <a:endParaRPr lang="ru-RU" sz="2400"/>
          </a:p>
          <a:p>
            <a:pPr eaLnBrk="1" hangingPunct="1">
              <a:lnSpc>
                <a:spcPct val="70000"/>
              </a:lnSpc>
            </a:pPr>
            <a:r>
              <a:rPr lang="ru-RU" sz="2400"/>
              <a:t>8. При обвязке груза стропы должны накладываться без узлов и перекруток.</a:t>
            </a:r>
          </a:p>
          <a:p>
            <a:pPr eaLnBrk="1" hangingPunct="1">
              <a:lnSpc>
                <a:spcPct val="70000"/>
              </a:lnSpc>
            </a:pPr>
            <a:r>
              <a:rPr lang="ru-RU" sz="2400"/>
              <a:t>9. Не использованные для зацепки концы многоветвевого стропа должны быть укреплены так, чтобы при перемещении груза краном исключалась возможность задевания этими концами за встречающиеся на пути предметы.</a:t>
            </a:r>
          </a:p>
          <a:p>
            <a:pPr eaLnBrk="1" hangingPunct="1">
              <a:lnSpc>
                <a:spcPct val="70000"/>
              </a:lnSpc>
            </a:pPr>
            <a:r>
              <a:rPr lang="ru-RU" sz="2400"/>
              <a:t>10. При этом необходимо учитывать расположение центра тяжести груза.</a:t>
            </a:r>
          </a:p>
          <a:p>
            <a:pPr eaLnBrk="1" hangingPunct="1">
              <a:lnSpc>
                <a:spcPct val="70000"/>
              </a:lnSpc>
            </a:pPr>
            <a:r>
              <a:rPr lang="ru-RU" sz="2400"/>
              <a:t>11. Подводить строп под груз следует так, чтобы исключить возможность его выскальзывания во время подъема груза.</a:t>
            </a:r>
          </a:p>
          <a:p>
            <a:pPr eaLnBrk="1" hangingPunct="1">
              <a:lnSpc>
                <a:spcPct val="70000"/>
              </a:lnSpc>
            </a:pPr>
            <a:r>
              <a:rPr lang="ru-RU" sz="2400"/>
              <a:t>12. Обвязывать груз нужно таким образом, чтобы во время его перемещения исключалось падение его отдельных частей и обеспечивалось устойчивое положение груза при перемещении.</a:t>
            </a:r>
          </a:p>
          <a:p>
            <a:pPr eaLnBrk="1" hangingPunct="1">
              <a:lnSpc>
                <a:spcPct val="70000"/>
              </a:lnSpc>
            </a:pPr>
            <a:r>
              <a:rPr lang="ru-RU" sz="2400"/>
              <a:t>13. Для этого строповка длинномерных грузов (столбов, бревен, труб) должна производиться не менее чем в двух местах. При строповке длинномерных грузов методом обвязки ветви стропов располагать на расстоянии равном ¼ длины элемента от его концов;</a:t>
            </a:r>
          </a:p>
        </p:txBody>
      </p:sp>
    </p:spTree>
    <p:extLst>
      <p:ext uri="{BB962C8B-B14F-4D97-AF65-F5344CB8AC3E}">
        <p14:creationId xmlns:p14="http://schemas.microsoft.com/office/powerpoint/2010/main" xmlns="" val="854104637"/>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3D68DF7D-1461-440C-8B27-F902F163596E}" type="datetime1">
              <a:rPr lang="ru-RU" smtClean="0"/>
              <a:pPr/>
              <a:t>03.09.2020</a:t>
            </a:fld>
            <a:endParaRPr lang="ru-RU" smtClean="0"/>
          </a:p>
        </p:txBody>
      </p:sp>
      <p:sp>
        <p:nvSpPr>
          <p:cNvPr id="4"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31FE0043-B563-4F05-A4C7-B32D0C796080}" type="slidenum">
              <a:rPr lang="ru-RU">
                <a:latin typeface="Arial" panose="020B0604020202020204" pitchFamily="34" charset="0"/>
              </a:rPr>
              <a:pPr lvl="1"/>
              <a:t>209</a:t>
            </a:fld>
            <a:endParaRPr lang="ru-RU"/>
          </a:p>
        </p:txBody>
      </p:sp>
      <p:sp>
        <p:nvSpPr>
          <p:cNvPr id="79876" name="Rectangle 3"/>
          <p:cNvSpPr>
            <a:spLocks noGrp="1" noChangeArrowheads="1"/>
          </p:cNvSpPr>
          <p:nvPr>
            <p:ph type="body" idx="1"/>
          </p:nvPr>
        </p:nvSpPr>
        <p:spPr>
          <a:xfrm>
            <a:off x="1752600" y="228600"/>
            <a:ext cx="8610600" cy="6400800"/>
          </a:xfrm>
        </p:spPr>
        <p:txBody>
          <a:bodyPr/>
          <a:lstStyle/>
          <a:p>
            <a:pPr eaLnBrk="1" hangingPunct="1">
              <a:lnSpc>
                <a:spcPct val="70000"/>
              </a:lnSpc>
            </a:pPr>
            <a:r>
              <a:rPr lang="ru-RU" sz="2800"/>
              <a:t>14. При строповке конструкций с острыми ребрами методом обвязки необходимо между ребрами элементов и канатом установить прокладки, предохраняющие канат от перетирания. Прокладки должны быть прикреплены к грузу или в качестве инвентарных постоянно закреплены на стропе.</a:t>
            </a:r>
          </a:p>
          <a:p>
            <a:pPr eaLnBrk="1" hangingPunct="1">
              <a:lnSpc>
                <a:spcPct val="70000"/>
              </a:lnSpc>
            </a:pPr>
            <a:r>
              <a:rPr lang="ru-RU" sz="2800"/>
              <a:t>15. Для изготовления подкладок под острые углы металлических грузов могут быть использованы самые разнообразные материалы и отходы производства: дерево, резиновые трубы и согнутые угольники, отходы резинотканевых шлангов, плоских ремней, транспортерной ленты.</a:t>
            </a:r>
          </a:p>
          <a:p>
            <a:pPr eaLnBrk="1" hangingPunct="1">
              <a:lnSpc>
                <a:spcPct val="70000"/>
              </a:lnSpc>
            </a:pPr>
            <a:r>
              <a:rPr lang="ru-RU" sz="2800"/>
              <a:t>16. При регулярном использовании канатных стропов для обвязки грузов с закруглениями, радиусы которых составляют менее 10 диаметров каната, рекомендуется снижать допускаемую нагрузку на ветви стропа в соответствии с таблицей.</a:t>
            </a:r>
          </a:p>
        </p:txBody>
      </p:sp>
    </p:spTree>
    <p:extLst>
      <p:ext uri="{BB962C8B-B14F-4D97-AF65-F5344CB8AC3E}">
        <p14:creationId xmlns:p14="http://schemas.microsoft.com/office/powerpoint/2010/main" xmlns="" val="27684720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К лицам, участвующим в производственной деятельности работодателя относятся:</a:t>
            </a:r>
          </a:p>
        </p:txBody>
      </p:sp>
      <p:sp>
        <p:nvSpPr>
          <p:cNvPr id="3" name="Объект 2"/>
          <p:cNvSpPr>
            <a:spLocks noGrp="1"/>
          </p:cNvSpPr>
          <p:nvPr>
            <p:ph idx="1"/>
          </p:nvPr>
        </p:nvSpPr>
        <p:spPr/>
        <p:txBody>
          <a:bodyPr>
            <a:normAutofit fontScale="92500" lnSpcReduction="20000"/>
          </a:bodyPr>
          <a:lstStyle/>
          <a:p>
            <a:r>
              <a:rPr lang="ru-RU" dirty="0"/>
              <a:t>Работники, исполняющие свои обязанности по трудовому договору.</a:t>
            </a:r>
          </a:p>
          <a:p>
            <a:r>
              <a:rPr lang="ru-RU" dirty="0"/>
              <a:t>Работники и другие лица, получающие образование в соответст­вии с ученическим договором.</a:t>
            </a:r>
          </a:p>
          <a:p>
            <a:r>
              <a:rPr lang="ru-RU" dirty="0"/>
              <a:t>Обучающиеся, проходящие производственную практику.</a:t>
            </a:r>
          </a:p>
          <a:p>
            <a:r>
              <a:rPr lang="ru-RU" dirty="0"/>
              <a:t>Лица, страдающие психическими расстройствами, участвующие в производительном труде на лечебно-производственных предприятиях в порядке трудовой терапии в соответствии с медицинскими рекомендациями.</a:t>
            </a:r>
          </a:p>
          <a:p>
            <a:r>
              <a:rPr lang="ru-RU" dirty="0"/>
              <a:t>Лица, осужденные к лишению свободы и привлекаемые к труду.</a:t>
            </a:r>
          </a:p>
          <a:p>
            <a:r>
              <a:rPr lang="ru-RU" dirty="0"/>
              <a:t>лица, привлекаемые в установленном порядке к выполнению общественно-полезных работ.</a:t>
            </a:r>
          </a:p>
          <a:p>
            <a:r>
              <a:rPr lang="ru-RU" dirty="0"/>
              <a:t>Члены производственных кооперативов и члены крестьянских (фермерских) хозяйств, принимающие личное трудовое участие в их деятельности.</a:t>
            </a:r>
          </a:p>
        </p:txBody>
      </p:sp>
    </p:spTree>
    <p:extLst>
      <p:ext uri="{BB962C8B-B14F-4D97-AF65-F5344CB8AC3E}">
        <p14:creationId xmlns:p14="http://schemas.microsoft.com/office/powerpoint/2010/main" xmlns="" val="90301017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46914682-58F1-4681-BC39-E6359491A39D}" type="datetime1">
              <a:rPr lang="ru-RU" smtClean="0"/>
              <a:pPr/>
              <a:t>03.09.2020</a:t>
            </a:fld>
            <a:endParaRPr lang="ru-RU" smtClean="0"/>
          </a:p>
        </p:txBody>
      </p:sp>
      <p:sp>
        <p:nvSpPr>
          <p:cNvPr id="18"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AACC8754-FF18-412C-870D-9E57AD941B8A}" type="slidenum">
              <a:rPr lang="ru-RU">
                <a:latin typeface="Arial" panose="020B0604020202020204" pitchFamily="34" charset="0"/>
              </a:rPr>
              <a:pPr lvl="1"/>
              <a:t>210</a:t>
            </a:fld>
            <a:endParaRPr lang="ru-RU"/>
          </a:p>
        </p:txBody>
      </p:sp>
      <p:sp>
        <p:nvSpPr>
          <p:cNvPr id="80900" name="Rectangle 2"/>
          <p:cNvSpPr>
            <a:spLocks noGrp="1" noChangeArrowheads="1"/>
          </p:cNvSpPr>
          <p:nvPr>
            <p:ph type="title"/>
          </p:nvPr>
        </p:nvSpPr>
        <p:spPr>
          <a:xfrm>
            <a:off x="2209801" y="228600"/>
            <a:ext cx="8080375" cy="1143000"/>
          </a:xfrm>
        </p:spPr>
        <p:txBody>
          <a:bodyPr/>
          <a:lstStyle/>
          <a:p>
            <a:pPr algn="ctr" eaLnBrk="1" hangingPunct="1"/>
            <a:r>
              <a:rPr kumimoji="1" lang="ru-RU" sz="2800" b="1">
                <a:solidFill>
                  <a:srgbClr val="FFCC00"/>
                </a:solidFill>
              </a:rPr>
              <a:t>Рекомендуемое снижение допускаемой нагрузки на ветви стропа</a:t>
            </a:r>
          </a:p>
        </p:txBody>
      </p:sp>
      <p:sp>
        <p:nvSpPr>
          <p:cNvPr id="80901" name="Rectangle 4"/>
          <p:cNvSpPr>
            <a:spLocks noChangeArrowheads="1"/>
          </p:cNvSpPr>
          <p:nvPr/>
        </p:nvSpPr>
        <p:spPr bwMode="auto">
          <a:xfrm>
            <a:off x="2730501" y="2293894"/>
            <a:ext cx="184731" cy="600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kumimoji="1" lang="ru-RU" sz="900"/>
          </a:p>
          <a:p>
            <a:endParaRPr kumimoji="1" lang="ru-RU" sz="2400"/>
          </a:p>
        </p:txBody>
      </p:sp>
      <p:graphicFrame>
        <p:nvGraphicFramePr>
          <p:cNvPr id="288812" name="Group 44"/>
          <p:cNvGraphicFramePr>
            <a:graphicFrameLocks noGrp="1"/>
          </p:cNvGraphicFramePr>
          <p:nvPr/>
        </p:nvGraphicFramePr>
        <p:xfrm>
          <a:off x="1828800" y="3886200"/>
          <a:ext cx="4495800" cy="2522538"/>
        </p:xfrm>
        <a:graphic>
          <a:graphicData uri="http://schemas.openxmlformats.org/drawingml/2006/table">
            <a:tbl>
              <a:tblPr/>
              <a:tblGrid>
                <a:gridCol w="2092325"/>
                <a:gridCol w="2403475"/>
              </a:tblGrid>
              <a:tr h="70121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ru-RU" sz="2000" b="0" i="0" u="none" strike="noStrike" cap="none" normalizeH="0" baseline="0" smtClean="0">
                          <a:ln>
                            <a:noFill/>
                          </a:ln>
                          <a:solidFill>
                            <a:schemeClr val="tx1"/>
                          </a:solidFill>
                          <a:effectLst/>
                          <a:latin typeface="Times New Roman" pitchFamily="18" charset="0"/>
                          <a:cs typeface="Times New Roman" pitchFamily="18" charset="0"/>
                        </a:rPr>
                        <a:t>r/d</a:t>
                      </a:r>
                      <a:endParaRPr kumimoji="1" lang="ru-RU" sz="2000" b="0" i="0" u="none" strike="noStrike" cap="none" normalizeH="0" baseline="0" smtClean="0">
                        <a:ln>
                          <a:noFill/>
                        </a:ln>
                        <a:solidFill>
                          <a:schemeClr val="tx1"/>
                        </a:solidFill>
                        <a:effectLst/>
                        <a:latin typeface="Times New Roman" pitchFamily="18"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ru-RU" sz="2000" b="0" i="0" u="none" strike="noStrike" cap="none" normalizeH="0" baseline="0" smtClean="0">
                          <a:ln>
                            <a:noFill/>
                          </a:ln>
                          <a:solidFill>
                            <a:schemeClr val="tx1"/>
                          </a:solidFill>
                          <a:effectLst/>
                          <a:latin typeface="Times New Roman" pitchFamily="18" charset="0"/>
                          <a:cs typeface="Times New Roman" pitchFamily="18" charset="0"/>
                        </a:rPr>
                        <a:t>Снижение нагрузки, %</a:t>
                      </a:r>
                      <a:endParaRPr kumimoji="1" lang="ru-RU" sz="2000" b="0" i="0" u="none" strike="noStrike" cap="none" normalizeH="0" baseline="0" smtClean="0">
                        <a:ln>
                          <a:noFill/>
                        </a:ln>
                        <a:solidFill>
                          <a:schemeClr val="tx1"/>
                        </a:solidFill>
                        <a:effectLst/>
                        <a:latin typeface="Times New Roman" pitchFamily="18"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21321">
                <a:tc>
                  <a:txBody>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1" lang="ru-RU" sz="2000" b="0" i="0" u="none" strike="noStrike" cap="none" normalizeH="0" baseline="0" smtClean="0">
                          <a:ln>
                            <a:noFill/>
                          </a:ln>
                          <a:solidFill>
                            <a:schemeClr val="tx1"/>
                          </a:solidFill>
                          <a:effectLst/>
                          <a:latin typeface="Times New Roman" pitchFamily="18" charset="0"/>
                          <a:cs typeface="Times New Roman" pitchFamily="18" charset="0"/>
                        </a:rPr>
                        <a:t>Менее 0,5</a:t>
                      </a:r>
                    </a:p>
                    <a:p>
                      <a:pPr marL="0" marR="0" lvl="0" indent="450850" algn="just" defTabSz="914400" rtl="0" eaLnBrk="0" fontAlgn="base" latinLnBrk="0" hangingPunct="0">
                        <a:lnSpc>
                          <a:spcPct val="100000"/>
                        </a:lnSpc>
                        <a:spcBef>
                          <a:spcPct val="0"/>
                        </a:spcBef>
                        <a:spcAft>
                          <a:spcPct val="0"/>
                        </a:spcAft>
                        <a:buClrTx/>
                        <a:buSzTx/>
                        <a:buFontTx/>
                        <a:buNone/>
                        <a:tabLst/>
                      </a:pPr>
                      <a:r>
                        <a:rPr kumimoji="1" lang="ru-RU" sz="2000" b="0" i="0" u="none" strike="noStrike" cap="none" normalizeH="0" baseline="0" smtClean="0">
                          <a:ln>
                            <a:noFill/>
                          </a:ln>
                          <a:solidFill>
                            <a:schemeClr val="tx1"/>
                          </a:solidFill>
                          <a:effectLst/>
                          <a:latin typeface="Times New Roman" pitchFamily="18" charset="0"/>
                          <a:cs typeface="Times New Roman" pitchFamily="18" charset="0"/>
                        </a:rPr>
                        <a:t>От 0,5 до 1,0</a:t>
                      </a:r>
                    </a:p>
                    <a:p>
                      <a:pPr marL="0" marR="0" lvl="0" indent="450850" algn="just" defTabSz="914400" rtl="0" eaLnBrk="0" fontAlgn="base" latinLnBrk="0" hangingPunct="0">
                        <a:lnSpc>
                          <a:spcPct val="100000"/>
                        </a:lnSpc>
                        <a:spcBef>
                          <a:spcPct val="0"/>
                        </a:spcBef>
                        <a:spcAft>
                          <a:spcPct val="0"/>
                        </a:spcAft>
                        <a:buClrTx/>
                        <a:buSzTx/>
                        <a:buFontTx/>
                        <a:buNone/>
                        <a:tabLst/>
                      </a:pPr>
                      <a:r>
                        <a:rPr kumimoji="1" lang="ru-RU" sz="2000" b="0" i="0" u="none" strike="noStrike" cap="none" normalizeH="0" baseline="0" smtClean="0">
                          <a:ln>
                            <a:noFill/>
                          </a:ln>
                          <a:solidFill>
                            <a:schemeClr val="tx1"/>
                          </a:solidFill>
                          <a:effectLst/>
                          <a:latin typeface="Times New Roman" pitchFamily="18" charset="0"/>
                          <a:cs typeface="Times New Roman" pitchFamily="18" charset="0"/>
                        </a:rPr>
                        <a:t>От 1,0 до 2,0</a:t>
                      </a:r>
                    </a:p>
                    <a:p>
                      <a:pPr marL="0" marR="0" lvl="0" indent="450850" algn="just" defTabSz="914400" rtl="0" eaLnBrk="0" fontAlgn="base" latinLnBrk="0" hangingPunct="0">
                        <a:lnSpc>
                          <a:spcPct val="100000"/>
                        </a:lnSpc>
                        <a:spcBef>
                          <a:spcPct val="0"/>
                        </a:spcBef>
                        <a:spcAft>
                          <a:spcPct val="0"/>
                        </a:spcAft>
                        <a:buClrTx/>
                        <a:buSzTx/>
                        <a:buFontTx/>
                        <a:buNone/>
                        <a:tabLst/>
                      </a:pPr>
                      <a:r>
                        <a:rPr kumimoji="1" lang="ru-RU" sz="2000" b="0" i="0" u="none" strike="noStrike" cap="none" normalizeH="0" baseline="0" smtClean="0">
                          <a:ln>
                            <a:noFill/>
                          </a:ln>
                          <a:solidFill>
                            <a:schemeClr val="tx1"/>
                          </a:solidFill>
                          <a:effectLst/>
                          <a:latin typeface="Times New Roman" pitchFamily="18" charset="0"/>
                          <a:cs typeface="Times New Roman" pitchFamily="18" charset="0"/>
                        </a:rPr>
                        <a:t>От 2,0 до 2,5</a:t>
                      </a:r>
                    </a:p>
                    <a:p>
                      <a:pPr marL="0" marR="0" lvl="0" indent="450850" algn="just" defTabSz="914400" rtl="0" eaLnBrk="0" fontAlgn="base" latinLnBrk="0" hangingPunct="0">
                        <a:lnSpc>
                          <a:spcPct val="100000"/>
                        </a:lnSpc>
                        <a:spcBef>
                          <a:spcPct val="0"/>
                        </a:spcBef>
                        <a:spcAft>
                          <a:spcPct val="0"/>
                        </a:spcAft>
                        <a:buClrTx/>
                        <a:buSzTx/>
                        <a:buFontTx/>
                        <a:buNone/>
                        <a:tabLst/>
                      </a:pPr>
                      <a:r>
                        <a:rPr kumimoji="1" lang="ru-RU" sz="2000" b="0" i="0" u="none" strike="noStrike" cap="none" normalizeH="0" baseline="0" smtClean="0">
                          <a:ln>
                            <a:noFill/>
                          </a:ln>
                          <a:solidFill>
                            <a:schemeClr val="tx1"/>
                          </a:solidFill>
                          <a:effectLst/>
                          <a:latin typeface="Times New Roman" pitchFamily="18" charset="0"/>
                          <a:cs typeface="Times New Roman" pitchFamily="18" charset="0"/>
                        </a:rPr>
                        <a:t>Свыше 2,5</a:t>
                      </a:r>
                      <a:endParaRPr kumimoji="1" lang="ru-RU" sz="2000" b="0" i="0" u="none" strike="noStrike" cap="none" normalizeH="0" baseline="0" smtClean="0">
                        <a:ln>
                          <a:noFill/>
                        </a:ln>
                        <a:solidFill>
                          <a:schemeClr val="tx1"/>
                        </a:solidFill>
                        <a:effectLst/>
                        <a:latin typeface="Times New Roman" pitchFamily="18"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1" lang="ru-RU" sz="2000" b="0" i="0" u="none" strike="noStrike" cap="none" normalizeH="0" baseline="0" smtClean="0">
                          <a:ln>
                            <a:noFill/>
                          </a:ln>
                          <a:solidFill>
                            <a:schemeClr val="tx1"/>
                          </a:solidFill>
                          <a:effectLst/>
                          <a:latin typeface="Times New Roman" pitchFamily="18" charset="0"/>
                          <a:cs typeface="Times New Roman" pitchFamily="18" charset="0"/>
                        </a:rPr>
                        <a:t>Не допускается</a:t>
                      </a:r>
                    </a:p>
                    <a:p>
                      <a:pPr marL="0" marR="0" lvl="0" indent="450850" algn="just" defTabSz="914400" rtl="0" eaLnBrk="0" fontAlgn="base" latinLnBrk="0" hangingPunct="0">
                        <a:lnSpc>
                          <a:spcPct val="100000"/>
                        </a:lnSpc>
                        <a:spcBef>
                          <a:spcPct val="0"/>
                        </a:spcBef>
                        <a:spcAft>
                          <a:spcPct val="0"/>
                        </a:spcAft>
                        <a:buClrTx/>
                        <a:buSzTx/>
                        <a:buFontTx/>
                        <a:buNone/>
                        <a:tabLst/>
                      </a:pPr>
                      <a:r>
                        <a:rPr kumimoji="1" lang="ru-RU" sz="2000" b="0" i="0" u="none" strike="noStrike" cap="none" normalizeH="0" baseline="0" smtClean="0">
                          <a:ln>
                            <a:noFill/>
                          </a:ln>
                          <a:solidFill>
                            <a:schemeClr val="tx1"/>
                          </a:solidFill>
                          <a:effectLst/>
                          <a:latin typeface="Times New Roman" pitchFamily="18" charset="0"/>
                          <a:cs typeface="Times New Roman" pitchFamily="18" charset="0"/>
                        </a:rPr>
                        <a:t>50</a:t>
                      </a:r>
                    </a:p>
                    <a:p>
                      <a:pPr marL="0" marR="0" lvl="0" indent="450850" algn="just" defTabSz="914400" rtl="0" eaLnBrk="0" fontAlgn="base" latinLnBrk="0" hangingPunct="0">
                        <a:lnSpc>
                          <a:spcPct val="100000"/>
                        </a:lnSpc>
                        <a:spcBef>
                          <a:spcPct val="0"/>
                        </a:spcBef>
                        <a:spcAft>
                          <a:spcPct val="0"/>
                        </a:spcAft>
                        <a:buClrTx/>
                        <a:buSzTx/>
                        <a:buFontTx/>
                        <a:buNone/>
                        <a:tabLst/>
                      </a:pPr>
                      <a:r>
                        <a:rPr kumimoji="1" lang="ru-RU" sz="2000" b="0" i="0" u="none" strike="noStrike" cap="none" normalizeH="0" baseline="0" smtClean="0">
                          <a:ln>
                            <a:noFill/>
                          </a:ln>
                          <a:solidFill>
                            <a:schemeClr val="tx1"/>
                          </a:solidFill>
                          <a:effectLst/>
                          <a:latin typeface="Times New Roman" pitchFamily="18" charset="0"/>
                          <a:cs typeface="Times New Roman" pitchFamily="18" charset="0"/>
                        </a:rPr>
                        <a:t>35</a:t>
                      </a:r>
                    </a:p>
                    <a:p>
                      <a:pPr marL="0" marR="0" lvl="0" indent="450850" algn="just" defTabSz="914400" rtl="0" eaLnBrk="0" fontAlgn="base" latinLnBrk="0" hangingPunct="0">
                        <a:lnSpc>
                          <a:spcPct val="100000"/>
                        </a:lnSpc>
                        <a:spcBef>
                          <a:spcPct val="0"/>
                        </a:spcBef>
                        <a:spcAft>
                          <a:spcPct val="0"/>
                        </a:spcAft>
                        <a:buClrTx/>
                        <a:buSzTx/>
                        <a:buFontTx/>
                        <a:buNone/>
                        <a:tabLst/>
                      </a:pPr>
                      <a:r>
                        <a:rPr kumimoji="1" lang="ru-RU" sz="2000" b="0" i="0" u="none" strike="noStrike" cap="none" normalizeH="0" baseline="0" smtClean="0">
                          <a:ln>
                            <a:noFill/>
                          </a:ln>
                          <a:solidFill>
                            <a:schemeClr val="tx1"/>
                          </a:solidFill>
                          <a:effectLst/>
                          <a:latin typeface="Times New Roman" pitchFamily="18" charset="0"/>
                          <a:cs typeface="Times New Roman" pitchFamily="18" charset="0"/>
                        </a:rPr>
                        <a:t>20</a:t>
                      </a:r>
                    </a:p>
                    <a:p>
                      <a:pPr marL="0" marR="0" lvl="0" indent="450850" algn="just" defTabSz="914400" rtl="0" eaLnBrk="0" fontAlgn="base" latinLnBrk="0" hangingPunct="0">
                        <a:lnSpc>
                          <a:spcPct val="100000"/>
                        </a:lnSpc>
                        <a:spcBef>
                          <a:spcPct val="0"/>
                        </a:spcBef>
                        <a:spcAft>
                          <a:spcPct val="0"/>
                        </a:spcAft>
                        <a:buClrTx/>
                        <a:buSzTx/>
                        <a:buFontTx/>
                        <a:buNone/>
                        <a:tabLst/>
                      </a:pPr>
                      <a:r>
                        <a:rPr kumimoji="1" lang="ru-RU" sz="2000" b="0" i="0" u="none" strike="noStrike" cap="none" normalizeH="0" baseline="0" smtClean="0">
                          <a:ln>
                            <a:noFill/>
                          </a:ln>
                          <a:solidFill>
                            <a:schemeClr val="tx1"/>
                          </a:solidFill>
                          <a:effectLst/>
                          <a:latin typeface="Times New Roman" pitchFamily="18" charset="0"/>
                          <a:cs typeface="Times New Roman" pitchFamily="18" charset="0"/>
                        </a:rPr>
                        <a:t>0</a:t>
                      </a:r>
                      <a:endParaRPr kumimoji="1" lang="ru-RU" sz="2000" b="0" i="0" u="none" strike="noStrike" cap="none" normalizeH="0" baseline="0" smtClean="0">
                        <a:ln>
                          <a:noFill/>
                        </a:ln>
                        <a:solidFill>
                          <a:schemeClr val="tx1"/>
                        </a:solidFill>
                        <a:effectLst/>
                        <a:latin typeface="Times New Roman" pitchFamily="18"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80913" name="Picture 38" descr="17"/>
          <p:cNvPicPr>
            <a:picLocks noChangeAspect="1" noChangeArrowheads="1"/>
          </p:cNvPicPr>
          <p:nvPr/>
        </p:nvPicPr>
        <p:blipFill>
          <a:blip r:embed="rId2">
            <a:extLst>
              <a:ext uri="{28A0092B-C50C-407E-A947-70E740481C1C}">
                <a14:useLocalDpi xmlns:a14="http://schemas.microsoft.com/office/drawing/2010/main" xmlns="" val="0"/>
              </a:ext>
            </a:extLst>
          </a:blip>
          <a:srcRect l="-381"/>
          <a:stretch>
            <a:fillRect/>
          </a:stretch>
        </p:blipFill>
        <p:spPr bwMode="auto">
          <a:xfrm>
            <a:off x="6553201" y="1371600"/>
            <a:ext cx="3732213"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914" name="Picture 4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905000" y="1447801"/>
            <a:ext cx="3200400" cy="229076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90612527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Дата 4"/>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4AD7C4DD-2EFC-4B64-AD6C-71A946EE86DF}" type="datetime1">
              <a:rPr lang="ru-RU" smtClean="0"/>
              <a:pPr/>
              <a:t>03.09.2020</a:t>
            </a:fld>
            <a:endParaRPr lang="ru-RU" smtClean="0"/>
          </a:p>
        </p:txBody>
      </p:sp>
      <p:sp>
        <p:nvSpPr>
          <p:cNvPr id="6" name="Номер слайда 6"/>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D68E8999-7067-4391-9910-5A24D7F14BB8}" type="slidenum">
              <a:rPr lang="ru-RU">
                <a:latin typeface="Arial" panose="020B0604020202020204" pitchFamily="34" charset="0"/>
              </a:rPr>
              <a:pPr lvl="1"/>
              <a:t>211</a:t>
            </a:fld>
            <a:endParaRPr lang="ru-RU"/>
          </a:p>
        </p:txBody>
      </p:sp>
      <p:sp>
        <p:nvSpPr>
          <p:cNvPr id="1029" name="Rectangle 3"/>
          <p:cNvSpPr>
            <a:spLocks noGrp="1" noChangeArrowheads="1"/>
          </p:cNvSpPr>
          <p:nvPr>
            <p:ph type="body" sz="half" idx="1"/>
          </p:nvPr>
        </p:nvSpPr>
        <p:spPr>
          <a:xfrm>
            <a:off x="1752600" y="228600"/>
            <a:ext cx="8382000" cy="2514600"/>
          </a:xfrm>
        </p:spPr>
        <p:txBody>
          <a:bodyPr>
            <a:normAutofit lnSpcReduction="10000"/>
          </a:bodyPr>
          <a:lstStyle/>
          <a:p>
            <a:pPr eaLnBrk="1" hangingPunct="1"/>
            <a:r>
              <a:rPr lang="ru-RU" sz="2800"/>
              <a:t>17. При строповке крюки стропов должны быть направлены от центра груза. Крюки должны иметь предохранительные замки.</a:t>
            </a:r>
          </a:p>
          <a:p>
            <a:pPr eaLnBrk="1" hangingPunct="1"/>
            <a:r>
              <a:rPr lang="ru-RU" sz="2800"/>
              <a:t>18. При строповке груза с его затяжкой петлей канатного стропа рекомендуется снижать его грузоподъемность на 20 %.</a:t>
            </a:r>
          </a:p>
        </p:txBody>
      </p:sp>
      <p:graphicFrame>
        <p:nvGraphicFramePr>
          <p:cNvPr id="1026" name="Object 4"/>
          <p:cNvGraphicFramePr>
            <a:graphicFrameLocks noChangeAspect="1"/>
          </p:cNvGraphicFramePr>
          <p:nvPr>
            <p:ph sz="half" idx="2"/>
          </p:nvPr>
        </p:nvGraphicFramePr>
        <p:xfrm>
          <a:off x="2743200" y="2819400"/>
          <a:ext cx="6477000" cy="3175000"/>
        </p:xfrm>
        <a:graphic>
          <a:graphicData uri="http://schemas.openxmlformats.org/presentationml/2006/ole">
            <p:oleObj spid="_x0000_s12291" r:id="rId3" imgW="1924319" imgH="942857" progId="">
              <p:embed/>
            </p:oleObj>
          </a:graphicData>
        </a:graphic>
      </p:graphicFrame>
      <p:sp>
        <p:nvSpPr>
          <p:cNvPr id="1030" name="Rectangle 7"/>
          <p:cNvSpPr>
            <a:spLocks noChangeArrowheads="1"/>
          </p:cNvSpPr>
          <p:nvPr/>
        </p:nvSpPr>
        <p:spPr bwMode="auto">
          <a:xfrm>
            <a:off x="2895600" y="5943601"/>
            <a:ext cx="64008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ru-RU" sz="2800"/>
              <a:t>Строповка грузов с затяжкой петле</a:t>
            </a:r>
          </a:p>
        </p:txBody>
      </p:sp>
    </p:spTree>
    <p:extLst>
      <p:ext uri="{BB962C8B-B14F-4D97-AF65-F5344CB8AC3E}">
        <p14:creationId xmlns:p14="http://schemas.microsoft.com/office/powerpoint/2010/main" xmlns="" val="103561379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F3962DB4-BF2B-463E-9E34-EA317AA0766F}" type="datetime1">
              <a:rPr lang="ru-RU" smtClean="0"/>
              <a:pPr/>
              <a:t>03.09.2020</a:t>
            </a:fld>
            <a:endParaRPr lang="ru-RU" smtClean="0"/>
          </a:p>
        </p:txBody>
      </p:sp>
      <p:sp>
        <p:nvSpPr>
          <p:cNvPr id="7"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9EED9101-E1CD-4ADC-A0CD-3D91CD2B1193}" type="slidenum">
              <a:rPr lang="ru-RU">
                <a:latin typeface="Arial" panose="020B0604020202020204" pitchFamily="34" charset="0"/>
              </a:rPr>
              <a:pPr lvl="1"/>
              <a:t>212</a:t>
            </a:fld>
            <a:endParaRPr lang="ru-RU"/>
          </a:p>
        </p:txBody>
      </p:sp>
      <p:sp>
        <p:nvSpPr>
          <p:cNvPr id="81924" name="Rectangle 3"/>
          <p:cNvSpPr>
            <a:spLocks noGrp="1" noChangeArrowheads="1"/>
          </p:cNvSpPr>
          <p:nvPr>
            <p:ph type="body" idx="1"/>
          </p:nvPr>
        </p:nvSpPr>
        <p:spPr>
          <a:xfrm>
            <a:off x="1828800" y="304800"/>
            <a:ext cx="8610600" cy="2895600"/>
          </a:xfrm>
        </p:spPr>
        <p:txBody>
          <a:bodyPr/>
          <a:lstStyle/>
          <a:p>
            <a:pPr eaLnBrk="1" hangingPunct="1"/>
            <a:r>
              <a:rPr lang="ru-RU" smtClean="0"/>
              <a:t>19. Перемещение грузов со свободной укладкой их на петлевые стропы вне зависимости от числа петель допускается только при наличии на грузе элементов, надежно предотвращающих его от смещения в продольном направлении.</a:t>
            </a:r>
          </a:p>
        </p:txBody>
      </p:sp>
      <p:pic>
        <p:nvPicPr>
          <p:cNvPr id="81925"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057400" y="3124200"/>
            <a:ext cx="4800600" cy="26987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81926" name="Rectangle 5"/>
          <p:cNvSpPr>
            <a:spLocks noChangeArrowheads="1"/>
          </p:cNvSpPr>
          <p:nvPr/>
        </p:nvSpPr>
        <p:spPr bwMode="auto">
          <a:xfrm>
            <a:off x="2057401" y="6031340"/>
            <a:ext cx="792956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kumimoji="1" lang="ru-RU" sz="2400"/>
              <a:t>Транспортирование грузов со свободной укладкой на петлевые стропы</a:t>
            </a:r>
          </a:p>
        </p:txBody>
      </p:sp>
      <p:pic>
        <p:nvPicPr>
          <p:cNvPr id="81927" name="Picture 6" descr="17"/>
          <p:cNvPicPr>
            <a:picLocks noChangeAspect="1" noChangeArrowheads="1"/>
          </p:cNvPicPr>
          <p:nvPr/>
        </p:nvPicPr>
        <p:blipFill>
          <a:blip r:embed="rId3">
            <a:extLst>
              <a:ext uri="{28A0092B-C50C-407E-A947-70E740481C1C}">
                <a14:useLocalDpi xmlns:a14="http://schemas.microsoft.com/office/drawing/2010/main" xmlns="" val="0"/>
              </a:ext>
            </a:extLst>
          </a:blip>
          <a:srcRect l="-381" t="66667" r="45045"/>
          <a:stretch>
            <a:fillRect/>
          </a:stretch>
        </p:blipFill>
        <p:spPr bwMode="auto">
          <a:xfrm>
            <a:off x="7848600" y="3505200"/>
            <a:ext cx="20574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23586353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738DFD2E-7F3D-4911-83B0-C3827C8D2192}" type="datetime1">
              <a:rPr lang="ru-RU" smtClean="0"/>
              <a:pPr/>
              <a:t>03.09.2020</a:t>
            </a:fld>
            <a:endParaRPr lang="ru-RU" smtClean="0"/>
          </a:p>
        </p:txBody>
      </p:sp>
      <p:sp>
        <p:nvSpPr>
          <p:cNvPr id="7"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C0BD342B-F044-44F4-8BE7-21758AF81EA2}" type="slidenum">
              <a:rPr lang="ru-RU">
                <a:latin typeface="Arial" panose="020B0604020202020204" pitchFamily="34" charset="0"/>
              </a:rPr>
              <a:pPr lvl="1"/>
              <a:t>213</a:t>
            </a:fld>
            <a:endParaRPr lang="ru-RU"/>
          </a:p>
        </p:txBody>
      </p:sp>
      <p:sp>
        <p:nvSpPr>
          <p:cNvPr id="82948" name="Rectangle 3"/>
          <p:cNvSpPr>
            <a:spLocks noGrp="1" noChangeArrowheads="1"/>
          </p:cNvSpPr>
          <p:nvPr>
            <p:ph type="body" idx="1"/>
          </p:nvPr>
        </p:nvSpPr>
        <p:spPr>
          <a:xfrm>
            <a:off x="1981200" y="990600"/>
            <a:ext cx="8382000" cy="1524000"/>
          </a:xfrm>
        </p:spPr>
        <p:txBody>
          <a:bodyPr/>
          <a:lstStyle/>
          <a:p>
            <a:pPr eaLnBrk="1" hangingPunct="1"/>
            <a:r>
              <a:rPr lang="ru-RU" smtClean="0"/>
              <a:t>20. При обвязке грузов цепными стропами не следует допускать изгиба звеньев на ребрах груза.</a:t>
            </a:r>
          </a:p>
        </p:txBody>
      </p:sp>
      <p:pic>
        <p:nvPicPr>
          <p:cNvPr id="82949"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057401" y="2819400"/>
            <a:ext cx="4105275" cy="25146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82950" name="Picture 5" descr="17"/>
          <p:cNvPicPr>
            <a:picLocks noChangeAspect="1" noChangeArrowheads="1"/>
          </p:cNvPicPr>
          <p:nvPr/>
        </p:nvPicPr>
        <p:blipFill>
          <a:blip r:embed="rId3">
            <a:extLst>
              <a:ext uri="{28A0092B-C50C-407E-A947-70E740481C1C}">
                <a14:useLocalDpi xmlns:a14="http://schemas.microsoft.com/office/drawing/2010/main" xmlns="" val="0"/>
              </a:ext>
            </a:extLst>
          </a:blip>
          <a:srcRect l="-381" t="46378" r="45045" b="34782"/>
          <a:stretch>
            <a:fillRect/>
          </a:stretch>
        </p:blipFill>
        <p:spPr bwMode="auto">
          <a:xfrm>
            <a:off x="6705600" y="2819400"/>
            <a:ext cx="373380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951" name="Rectangle 6"/>
          <p:cNvSpPr>
            <a:spLocks noChangeArrowheads="1"/>
          </p:cNvSpPr>
          <p:nvPr/>
        </p:nvSpPr>
        <p:spPr bwMode="auto">
          <a:xfrm>
            <a:off x="2792377" y="5941547"/>
            <a:ext cx="5916684"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kumimoji="1" lang="ru-RU" sz="2800"/>
              <a:t>Строповка грузов цепными стропами</a:t>
            </a:r>
          </a:p>
        </p:txBody>
      </p:sp>
    </p:spTree>
    <p:extLst>
      <p:ext uri="{BB962C8B-B14F-4D97-AF65-F5344CB8AC3E}">
        <p14:creationId xmlns:p14="http://schemas.microsoft.com/office/powerpoint/2010/main" xmlns="" val="4107003750"/>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878CEB7F-F8FF-47F4-99A1-FDD77708A922}" type="datetime1">
              <a:rPr lang="ru-RU" smtClean="0"/>
              <a:pPr/>
              <a:t>03.09.2020</a:t>
            </a:fld>
            <a:endParaRPr lang="ru-RU" smtClean="0"/>
          </a:p>
        </p:txBody>
      </p:sp>
      <p:sp>
        <p:nvSpPr>
          <p:cNvPr id="8"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9804483B-B9D9-4CF4-803D-3129A1BC5918}" type="slidenum">
              <a:rPr lang="ru-RU">
                <a:latin typeface="Arial" panose="020B0604020202020204" pitchFamily="34" charset="0"/>
              </a:rPr>
              <a:pPr lvl="1"/>
              <a:t>214</a:t>
            </a:fld>
            <a:endParaRPr lang="ru-RU"/>
          </a:p>
        </p:txBody>
      </p:sp>
      <p:sp>
        <p:nvSpPr>
          <p:cNvPr id="83972" name="Rectangle 3"/>
          <p:cNvSpPr>
            <a:spLocks noGrp="1" noChangeArrowheads="1"/>
          </p:cNvSpPr>
          <p:nvPr>
            <p:ph type="body" idx="1"/>
          </p:nvPr>
        </p:nvSpPr>
        <p:spPr>
          <a:xfrm>
            <a:off x="1752600" y="381000"/>
            <a:ext cx="4114800" cy="6019800"/>
          </a:xfrm>
        </p:spPr>
        <p:txBody>
          <a:bodyPr/>
          <a:lstStyle/>
          <a:p>
            <a:pPr eaLnBrk="1" hangingPunct="1">
              <a:lnSpc>
                <a:spcPct val="70000"/>
              </a:lnSpc>
            </a:pPr>
            <a:r>
              <a:rPr lang="ru-RU" sz="2800"/>
              <a:t>21. Перемещение груза с помощью крюков стропов.</a:t>
            </a:r>
          </a:p>
          <a:p>
            <a:pPr eaLnBrk="1" hangingPunct="1">
              <a:lnSpc>
                <a:spcPct val="70000"/>
              </a:lnSpc>
            </a:pPr>
            <a:r>
              <a:rPr lang="ru-RU" sz="2800"/>
              <a:t>Для правильного зацепления рым-болтов, скоб и других элементов, предусмотренных на грузе для подсоединения стропа (см. рис.), зазоры  и Δ2 должны соответствовать:</a:t>
            </a:r>
          </a:p>
          <a:p>
            <a:pPr eaLnBrk="1" hangingPunct="1">
              <a:lnSpc>
                <a:spcPct val="70000"/>
              </a:lnSpc>
            </a:pPr>
            <a:r>
              <a:rPr lang="ru-RU" sz="2800"/>
              <a:t>Δ1 = 0,07 h, но не менее 3 мм;</a:t>
            </a:r>
          </a:p>
          <a:p>
            <a:pPr eaLnBrk="1" hangingPunct="1">
              <a:lnSpc>
                <a:spcPct val="70000"/>
              </a:lnSpc>
            </a:pPr>
            <a:r>
              <a:rPr lang="ru-RU" sz="2800"/>
              <a:t>Δ2 = 0,1 В, но не менее 3 мм.</a:t>
            </a:r>
          </a:p>
        </p:txBody>
      </p:sp>
      <p:sp>
        <p:nvSpPr>
          <p:cNvPr id="83973" name="Rectangle 5"/>
          <p:cNvSpPr>
            <a:spLocks noChangeArrowheads="1"/>
          </p:cNvSpPr>
          <p:nvPr/>
        </p:nvSpPr>
        <p:spPr bwMode="auto">
          <a:xfrm>
            <a:off x="1524001" y="12631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ru-RU"/>
          </a:p>
        </p:txBody>
      </p:sp>
      <p:pic>
        <p:nvPicPr>
          <p:cNvPr id="83974"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096001" y="228601"/>
            <a:ext cx="4333875" cy="417036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83975" name="Rectangle 6"/>
          <p:cNvSpPr>
            <a:spLocks noChangeArrowheads="1"/>
          </p:cNvSpPr>
          <p:nvPr/>
        </p:nvSpPr>
        <p:spPr bwMode="auto">
          <a:xfrm>
            <a:off x="6019800" y="4950153"/>
            <a:ext cx="207168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kumimoji="1" lang="ru-RU" sz="1400">
                <a:cs typeface="Times New Roman" panose="02020603050405020304" pitchFamily="18" charset="0"/>
              </a:rPr>
              <a:t>Установка крюка стропа в проушине</a:t>
            </a:r>
            <a:endParaRPr kumimoji="1" lang="ru-RU" sz="2400"/>
          </a:p>
        </p:txBody>
      </p:sp>
      <p:pic>
        <p:nvPicPr>
          <p:cNvPr id="83976" name="Picture 7" descr="17"/>
          <p:cNvPicPr>
            <a:picLocks noChangeAspect="1" noChangeArrowheads="1"/>
          </p:cNvPicPr>
          <p:nvPr/>
        </p:nvPicPr>
        <p:blipFill>
          <a:blip r:embed="rId3">
            <a:extLst>
              <a:ext uri="{28A0092B-C50C-407E-A947-70E740481C1C}">
                <a14:useLocalDpi xmlns:a14="http://schemas.microsoft.com/office/drawing/2010/main" xmlns="" val="0"/>
              </a:ext>
            </a:extLst>
          </a:blip>
          <a:srcRect l="-381" r="51195" b="55072"/>
          <a:stretch>
            <a:fillRect/>
          </a:stretch>
        </p:blipFill>
        <p:spPr bwMode="auto">
          <a:xfrm>
            <a:off x="8610600" y="4495800"/>
            <a:ext cx="1828800"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09920886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28AF2719-203D-47D8-93C7-A912FB700E30}" type="datetime1">
              <a:rPr lang="ru-RU" smtClean="0"/>
              <a:pPr/>
              <a:t>03.09.2020</a:t>
            </a:fld>
            <a:endParaRPr lang="ru-RU" smtClean="0"/>
          </a:p>
        </p:txBody>
      </p:sp>
      <p:sp>
        <p:nvSpPr>
          <p:cNvPr id="4"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DF95E581-DBD6-4A6B-A4FA-218DD034CD79}" type="slidenum">
              <a:rPr lang="ru-RU">
                <a:latin typeface="Arial" panose="020B0604020202020204" pitchFamily="34" charset="0"/>
              </a:rPr>
              <a:pPr lvl="1"/>
              <a:t>215</a:t>
            </a:fld>
            <a:endParaRPr lang="ru-RU"/>
          </a:p>
        </p:txBody>
      </p:sp>
      <p:sp>
        <p:nvSpPr>
          <p:cNvPr id="84996" name="Rectangle 3"/>
          <p:cNvSpPr>
            <a:spLocks noGrp="1" noChangeArrowheads="1"/>
          </p:cNvSpPr>
          <p:nvPr>
            <p:ph type="body" idx="1"/>
          </p:nvPr>
        </p:nvSpPr>
        <p:spPr>
          <a:xfrm>
            <a:off x="1752600" y="304800"/>
            <a:ext cx="8534400" cy="6019800"/>
          </a:xfrm>
        </p:spPr>
        <p:txBody>
          <a:bodyPr>
            <a:normAutofit lnSpcReduction="10000"/>
          </a:bodyPr>
          <a:lstStyle/>
          <a:p>
            <a:pPr eaLnBrk="1" hangingPunct="1">
              <a:lnSpc>
                <a:spcPct val="80000"/>
              </a:lnSpc>
            </a:pPr>
            <a:r>
              <a:rPr lang="ru-RU" sz="2400"/>
              <a:t>22. Строповку грузов из штабелей (металлопроката, труб, леса и т.п.) производить в следующей последовательности:</a:t>
            </a:r>
          </a:p>
          <a:p>
            <a:pPr eaLnBrk="1" hangingPunct="1">
              <a:lnSpc>
                <a:spcPct val="80000"/>
              </a:lnSpc>
            </a:pPr>
            <a:r>
              <a:rPr lang="ru-RU" sz="2400"/>
              <a:t>- на наиболее выступающий конец конструкции, находящейся в верхнем ряду, надевается петля кольцевого стропа, висящего на крюке двух- или четырехветвевого стропа;</a:t>
            </a:r>
          </a:p>
          <a:p>
            <a:pPr eaLnBrk="1" hangingPunct="1">
              <a:lnSpc>
                <a:spcPct val="80000"/>
              </a:lnSpc>
            </a:pPr>
            <a:r>
              <a:rPr lang="ru-RU" sz="2400"/>
              <a:t>- стропальщик отходит на безопасное расстояние и дает команду приподнять конец груза на высоту 0,4-0,5 м;</a:t>
            </a:r>
          </a:p>
          <a:p>
            <a:pPr eaLnBrk="1" hangingPunct="1">
              <a:lnSpc>
                <a:spcPct val="80000"/>
              </a:lnSpc>
            </a:pPr>
            <a:r>
              <a:rPr lang="ru-RU" sz="2400"/>
              <a:t>- стропальщик подходит сбоку к приподнятому грузу и подводит под него деревянные подкладки сечением 100 х 100 мм на расстоянии ¼ от его концов (при подъеме труб, бревен на подкладке должны быть упоры от раскатывания груза);</a:t>
            </a:r>
          </a:p>
          <a:p>
            <a:pPr eaLnBrk="1" hangingPunct="1">
              <a:lnSpc>
                <a:spcPct val="80000"/>
              </a:lnSpc>
            </a:pPr>
            <a:r>
              <a:rPr lang="ru-RU" sz="2400"/>
              <a:t>- стропальщик отходит на безопасное расстояние и дает команду опустить груз на подкладки и ослабить строп (под безопасным расстоянием понимается расстояние до мест, которые находятся за границей опасной зоны при соответствующей высоте подъема. Эти места не должны находиться в опасной зоне от строящегося здания);</a:t>
            </a:r>
          </a:p>
        </p:txBody>
      </p:sp>
    </p:spTree>
    <p:extLst>
      <p:ext uri="{BB962C8B-B14F-4D97-AF65-F5344CB8AC3E}">
        <p14:creationId xmlns:p14="http://schemas.microsoft.com/office/powerpoint/2010/main" xmlns="" val="315350290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156A39C2-E763-4696-A0BD-C3313866E6FE}" type="datetime1">
              <a:rPr lang="ru-RU" smtClean="0"/>
              <a:pPr/>
              <a:t>03.09.2020</a:t>
            </a:fld>
            <a:endParaRPr lang="ru-RU" smtClean="0"/>
          </a:p>
        </p:txBody>
      </p:sp>
      <p:sp>
        <p:nvSpPr>
          <p:cNvPr id="5"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9C4B136F-51C5-4F5B-8646-6CFD9F04811F}" type="slidenum">
              <a:rPr lang="ru-RU">
                <a:latin typeface="Arial" panose="020B0604020202020204" pitchFamily="34" charset="0"/>
              </a:rPr>
              <a:pPr lvl="1"/>
              <a:t>216</a:t>
            </a:fld>
            <a:endParaRPr lang="ru-RU"/>
          </a:p>
        </p:txBody>
      </p:sp>
      <p:sp>
        <p:nvSpPr>
          <p:cNvPr id="86020" name="Rectangle 3"/>
          <p:cNvSpPr>
            <a:spLocks noGrp="1" noChangeArrowheads="1"/>
          </p:cNvSpPr>
          <p:nvPr>
            <p:ph type="body" idx="1"/>
          </p:nvPr>
        </p:nvSpPr>
        <p:spPr>
          <a:xfrm>
            <a:off x="1676400" y="228600"/>
            <a:ext cx="5486400" cy="6477000"/>
          </a:xfrm>
        </p:spPr>
        <p:txBody>
          <a:bodyPr/>
          <a:lstStyle/>
          <a:p>
            <a:pPr algn="ctr" eaLnBrk="1" hangingPunct="1">
              <a:lnSpc>
                <a:spcPct val="70000"/>
              </a:lnSpc>
              <a:buFont typeface="Wingdings" pitchFamily="2" charset="2"/>
              <a:buNone/>
            </a:pPr>
            <a:r>
              <a:rPr lang="ru-RU" sz="2800">
                <a:solidFill>
                  <a:schemeClr val="hlink"/>
                </a:solidFill>
              </a:rPr>
              <a:t>Продолжение</a:t>
            </a:r>
          </a:p>
          <a:p>
            <a:pPr eaLnBrk="1" hangingPunct="1">
              <a:lnSpc>
                <a:spcPct val="70000"/>
              </a:lnSpc>
            </a:pPr>
            <a:r>
              <a:rPr lang="ru-RU" sz="2800"/>
              <a:t>- стропальщик подходит к грузу и с помощью металлического крюка (из проволоки диаметром 6 мм) подводит кольцевые стропы под груз на расстоянии ¼ длины груза от его конца, затем снимает первый строп, а подведенные кольцевые стропы затягивает на «удавку» и надевает на крюки двух- или четырехветвевого стропа;</a:t>
            </a:r>
          </a:p>
          <a:p>
            <a:pPr eaLnBrk="1" hangingPunct="1">
              <a:lnSpc>
                <a:spcPct val="70000"/>
              </a:lnSpc>
            </a:pPr>
            <a:r>
              <a:rPr lang="ru-RU" sz="2800"/>
              <a:t>- стропальщик дает команду на подъем груза на высоту 20-30 см, убеждается в надежности строповки и подает команду на дальнейшее перемещение груза.</a:t>
            </a:r>
          </a:p>
          <a:p>
            <a:pPr eaLnBrk="1" hangingPunct="1">
              <a:lnSpc>
                <a:spcPct val="70000"/>
              </a:lnSpc>
            </a:pPr>
            <a:endParaRPr lang="ru-RU" sz="2800"/>
          </a:p>
        </p:txBody>
      </p:sp>
      <p:pic>
        <p:nvPicPr>
          <p:cNvPr id="86021" name="Picture 4" descr="36"/>
          <p:cNvPicPr>
            <a:picLocks noChangeAspect="1" noChangeArrowheads="1"/>
          </p:cNvPicPr>
          <p:nvPr/>
        </p:nvPicPr>
        <p:blipFill>
          <a:blip r:embed="rId2">
            <a:extLst>
              <a:ext uri="{28A0092B-C50C-407E-A947-70E740481C1C}">
                <a14:useLocalDpi xmlns:a14="http://schemas.microsoft.com/office/drawing/2010/main" xmlns="" val="0"/>
              </a:ext>
            </a:extLst>
          </a:blip>
          <a:srcRect l="34248"/>
          <a:stretch>
            <a:fillRect/>
          </a:stretch>
        </p:blipFill>
        <p:spPr bwMode="auto">
          <a:xfrm>
            <a:off x="7543801" y="152400"/>
            <a:ext cx="2925763" cy="641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37418489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2C00D623-249C-44C8-BF22-2DABA4D27A46}" type="datetime1">
              <a:rPr lang="ru-RU" smtClean="0"/>
              <a:pPr/>
              <a:t>03.09.2020</a:t>
            </a:fld>
            <a:endParaRPr lang="ru-RU" smtClean="0"/>
          </a:p>
        </p:txBody>
      </p:sp>
      <p:sp>
        <p:nvSpPr>
          <p:cNvPr id="4"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0636E539-419D-42BA-B5C8-77A7B8A1163D}" type="slidenum">
              <a:rPr lang="ru-RU">
                <a:latin typeface="Arial" panose="020B0604020202020204" pitchFamily="34" charset="0"/>
              </a:rPr>
              <a:pPr lvl="1"/>
              <a:t>217</a:t>
            </a:fld>
            <a:endParaRPr lang="ru-RU"/>
          </a:p>
        </p:txBody>
      </p:sp>
      <p:sp>
        <p:nvSpPr>
          <p:cNvPr id="87044" name="Rectangle 3"/>
          <p:cNvSpPr>
            <a:spLocks noGrp="1" noChangeArrowheads="1"/>
          </p:cNvSpPr>
          <p:nvPr>
            <p:ph type="body" idx="1"/>
          </p:nvPr>
        </p:nvSpPr>
        <p:spPr>
          <a:xfrm>
            <a:off x="1676400" y="228600"/>
            <a:ext cx="8686800" cy="6400800"/>
          </a:xfrm>
        </p:spPr>
        <p:txBody>
          <a:bodyPr>
            <a:normAutofit lnSpcReduction="10000"/>
          </a:bodyPr>
          <a:lstStyle/>
          <a:p>
            <a:pPr eaLnBrk="1" hangingPunct="1">
              <a:lnSpc>
                <a:spcPct val="80000"/>
              </a:lnSpc>
            </a:pPr>
            <a:r>
              <a:rPr lang="ru-RU" sz="2400"/>
              <a:t>23. Строповку груза в обхват (на «удавку») при длине груза менее 2 м допускается производить в одном месте (кроме металлопроката).</a:t>
            </a:r>
          </a:p>
          <a:p>
            <a:pPr eaLnBrk="1" hangingPunct="1">
              <a:lnSpc>
                <a:spcPct val="80000"/>
              </a:lnSpc>
            </a:pPr>
            <a:r>
              <a:rPr lang="ru-RU" sz="2400"/>
              <a:t>24. Расстроповку конструкций, установленных в проектное положение, следует производить только после их постоянного или надежного временного закрепления.</a:t>
            </a:r>
          </a:p>
          <a:p>
            <a:pPr eaLnBrk="1" hangingPunct="1">
              <a:lnSpc>
                <a:spcPct val="80000"/>
              </a:lnSpc>
            </a:pPr>
            <a:r>
              <a:rPr lang="ru-RU" sz="2400"/>
              <a:t>25. Перемещение мелкоштучных грузов должно производиться в специально для этого предназначенной таре; при этом должна исключаться возможность выпадения отдельных грузов. Во избежание самопроизвольного выпадения грузов тара должна загружаться на 100 мм ниже ее бортов.</a:t>
            </a:r>
          </a:p>
          <a:p>
            <a:pPr eaLnBrk="1" hangingPunct="1">
              <a:lnSpc>
                <a:spcPct val="80000"/>
              </a:lnSpc>
            </a:pPr>
            <a:r>
              <a:rPr lang="ru-RU" sz="2400"/>
              <a:t>26. Для монтажа конструкций на высоте необходимо использовать грузозахватные приспособления с дистанционной расстроповкой.</a:t>
            </a:r>
          </a:p>
          <a:p>
            <a:pPr eaLnBrk="1" hangingPunct="1">
              <a:lnSpc>
                <a:spcPct val="80000"/>
              </a:lnSpc>
            </a:pPr>
            <a:r>
              <a:rPr lang="ru-RU" sz="2400">
                <a:solidFill>
                  <a:schemeClr val="hlink"/>
                </a:solidFill>
              </a:rPr>
              <a:t>Груз, грузозахватное приспособление или тару</a:t>
            </a:r>
            <a:r>
              <a:rPr lang="ru-RU" sz="2400"/>
              <a:t> при их горизонтальном перемещении следует предварительно поднять на 500 мм выше встречающихся на пути оборудования, строительных конструкций и других предметов.</a:t>
            </a:r>
          </a:p>
        </p:txBody>
      </p:sp>
    </p:spTree>
    <p:extLst>
      <p:ext uri="{BB962C8B-B14F-4D97-AF65-F5344CB8AC3E}">
        <p14:creationId xmlns:p14="http://schemas.microsoft.com/office/powerpoint/2010/main" xmlns="" val="635849463"/>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537859F2-597B-47A7-B405-10DB99F835D5}" type="datetime1">
              <a:rPr lang="ru-RU" smtClean="0"/>
              <a:pPr/>
              <a:t>03.09.2020</a:t>
            </a:fld>
            <a:endParaRPr lang="ru-RU" smtClean="0"/>
          </a:p>
        </p:txBody>
      </p:sp>
      <p:sp>
        <p:nvSpPr>
          <p:cNvPr id="5"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17D9EC3C-F7AB-40EA-9694-523F77EE9F48}" type="slidenum">
              <a:rPr lang="ru-RU">
                <a:latin typeface="Arial" panose="020B0604020202020204" pitchFamily="34" charset="0"/>
              </a:rPr>
              <a:pPr lvl="1"/>
              <a:t>218</a:t>
            </a:fld>
            <a:endParaRPr lang="ru-RU"/>
          </a:p>
        </p:txBody>
      </p:sp>
      <p:sp>
        <p:nvSpPr>
          <p:cNvPr id="302082" name="Rectangle 2"/>
          <p:cNvSpPr>
            <a:spLocks noGrp="1" noChangeArrowheads="1"/>
          </p:cNvSpPr>
          <p:nvPr>
            <p:ph type="title"/>
          </p:nvPr>
        </p:nvSpPr>
        <p:spPr>
          <a:xfrm>
            <a:off x="2057400" y="304800"/>
            <a:ext cx="8153400" cy="1752600"/>
          </a:xfrm>
        </p:spPr>
        <p:txBody>
          <a:bodyPr/>
          <a:lstStyle/>
          <a:p>
            <a:pPr algn="ctr" eaLnBrk="1" hangingPunct="1">
              <a:defRPr/>
            </a:pPr>
            <a:r>
              <a:rPr lang="ru-RU" sz="3600" b="1"/>
              <a:t>ПОГРУЗОЧНО-РАЗГРУЗОЧНЫЕ РАБОТЫ И СКЛАДИРОВАНИЕ ГРУЗОВ</a:t>
            </a:r>
          </a:p>
        </p:txBody>
      </p:sp>
      <p:pic>
        <p:nvPicPr>
          <p:cNvPr id="88069" name="Picture 4" descr="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667000" y="2057401"/>
            <a:ext cx="6858000" cy="4575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631499731"/>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E0FDE967-40D8-4327-984E-C73C8BD1FB44}" type="datetime1">
              <a:rPr lang="ru-RU" smtClean="0"/>
              <a:pPr/>
              <a:t>03.09.2020</a:t>
            </a:fld>
            <a:endParaRPr lang="ru-RU" smtClean="0"/>
          </a:p>
        </p:txBody>
      </p:sp>
      <p:sp>
        <p:nvSpPr>
          <p:cNvPr id="5"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35F1CA63-B24C-4CA7-A1EA-52D48396CBC2}" type="slidenum">
              <a:rPr lang="ru-RU">
                <a:latin typeface="Arial" panose="020B0604020202020204" pitchFamily="34" charset="0"/>
              </a:rPr>
              <a:pPr lvl="1"/>
              <a:t>219</a:t>
            </a:fld>
            <a:endParaRPr lang="ru-RU"/>
          </a:p>
        </p:txBody>
      </p:sp>
      <p:sp>
        <p:nvSpPr>
          <p:cNvPr id="299010" name="Rectangle 2"/>
          <p:cNvSpPr>
            <a:spLocks noGrp="1" noChangeArrowheads="1"/>
          </p:cNvSpPr>
          <p:nvPr>
            <p:ph type="title"/>
          </p:nvPr>
        </p:nvSpPr>
        <p:spPr>
          <a:xfrm>
            <a:off x="1981201" y="381000"/>
            <a:ext cx="8080375" cy="1143000"/>
          </a:xfrm>
        </p:spPr>
        <p:txBody>
          <a:bodyPr/>
          <a:lstStyle/>
          <a:p>
            <a:pPr algn="ctr" eaLnBrk="1" hangingPunct="1">
              <a:defRPr/>
            </a:pPr>
            <a:r>
              <a:rPr lang="ru-RU" sz="3200" b="1"/>
              <a:t>Требования «Правил», предъявляемые при подъеме грузов</a:t>
            </a:r>
          </a:p>
        </p:txBody>
      </p:sp>
      <p:sp>
        <p:nvSpPr>
          <p:cNvPr id="89093" name="Rectangle 3"/>
          <p:cNvSpPr>
            <a:spLocks noGrp="1" noChangeArrowheads="1"/>
          </p:cNvSpPr>
          <p:nvPr>
            <p:ph type="body" idx="1"/>
          </p:nvPr>
        </p:nvSpPr>
        <p:spPr>
          <a:xfrm>
            <a:off x="1828800" y="1600200"/>
            <a:ext cx="8534400" cy="4953000"/>
          </a:xfrm>
        </p:spPr>
        <p:txBody>
          <a:bodyPr>
            <a:normAutofit lnSpcReduction="10000"/>
          </a:bodyPr>
          <a:lstStyle/>
          <a:p>
            <a:pPr eaLnBrk="1" hangingPunct="1">
              <a:lnSpc>
                <a:spcPct val="70000"/>
              </a:lnSpc>
              <a:buFont typeface="Wingdings" pitchFamily="2" charset="2"/>
              <a:buNone/>
            </a:pPr>
            <a:endParaRPr lang="ru-RU" sz="2000"/>
          </a:p>
          <a:p>
            <a:pPr eaLnBrk="1" hangingPunct="1">
              <a:lnSpc>
                <a:spcPct val="70000"/>
              </a:lnSpc>
            </a:pPr>
            <a:r>
              <a:rPr lang="ru-RU" sz="2000"/>
              <a:t>На месте производства работ по перемещению грузов, а также на кране не должно допускаться нахождение лиц, не имеющих прямого отношения к выполняемой работе;</a:t>
            </a:r>
          </a:p>
          <a:p>
            <a:pPr eaLnBrk="1" hangingPunct="1">
              <a:lnSpc>
                <a:spcPct val="70000"/>
              </a:lnSpc>
            </a:pPr>
            <a:r>
              <a:rPr lang="ru-RU" sz="2000"/>
              <a:t>не разрешается опускать груз на автомашину, а также поднимать груз при нахождении людей в кузове или кабине автомашины. Нахождение людей в полувагонах при подъеме и опускании грузов краном не допускается;</a:t>
            </a:r>
          </a:p>
          <a:p>
            <a:pPr eaLnBrk="1" hangingPunct="1">
              <a:lnSpc>
                <a:spcPct val="70000"/>
              </a:lnSpc>
            </a:pPr>
            <a:r>
              <a:rPr lang="ru-RU" sz="2000"/>
              <a:t>при подъеме груза он должен быть предварительно поднят на высоту не более 200—300</a:t>
            </a:r>
            <a:r>
              <a:rPr lang="ru-RU" sz="2000" b="1"/>
              <a:t> </a:t>
            </a:r>
            <a:r>
              <a:rPr lang="ru-RU" sz="2000"/>
              <a:t>мм для проверки правильности строповки и надежности действия тормоза;</a:t>
            </a:r>
          </a:p>
          <a:p>
            <a:pPr eaLnBrk="1" hangingPunct="1">
              <a:lnSpc>
                <a:spcPct val="70000"/>
              </a:lnSpc>
            </a:pPr>
            <a:r>
              <a:rPr lang="ru-RU" sz="2000"/>
              <a:t>при подъеме груза, установленного вблизи стены, колонны, штабеля, железнодорожного вагона, станка или другого оборудования, не должно допускаться нахождение людей (в том числе стропальщика) между поднимаемым грузом и указанными частями здания или оборудованием; это требование должно также выполняться при опускании и перемещении груза;</a:t>
            </a:r>
          </a:p>
          <a:p>
            <a:pPr eaLnBrk="1" hangingPunct="1">
              <a:lnSpc>
                <a:spcPct val="70000"/>
              </a:lnSpc>
            </a:pPr>
            <a:r>
              <a:rPr lang="ru-RU" sz="2000"/>
              <a:t>груз или грузозахватное приспособление при их горизонтальном перемещении должны быть предварительно подняты на 500 мм выше встречающихся на пути предметов.</a:t>
            </a:r>
          </a:p>
        </p:txBody>
      </p:sp>
    </p:spTree>
    <p:extLst>
      <p:ext uri="{BB962C8B-B14F-4D97-AF65-F5344CB8AC3E}">
        <p14:creationId xmlns:p14="http://schemas.microsoft.com/office/powerpoint/2010/main" xmlns="" val="28478087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Несчастным случаем на производстве могут быть:</a:t>
            </a:r>
          </a:p>
        </p:txBody>
      </p:sp>
      <p:sp>
        <p:nvSpPr>
          <p:cNvPr id="3" name="Объект 2"/>
          <p:cNvSpPr>
            <a:spLocks noGrp="1"/>
          </p:cNvSpPr>
          <p:nvPr>
            <p:ph idx="1"/>
          </p:nvPr>
        </p:nvSpPr>
        <p:spPr/>
        <p:txBody>
          <a:bodyPr/>
          <a:lstStyle/>
          <a:p>
            <a:r>
              <a:rPr lang="ru-RU" dirty="0"/>
              <a:t>Телесные повреждения (травмы), в том числе нанесенные другим лицом.</a:t>
            </a:r>
          </a:p>
          <a:p>
            <a:r>
              <a:rPr lang="ru-RU" dirty="0"/>
              <a:t>Тепловой удар, ожог, обморожение, утопление.</a:t>
            </a:r>
          </a:p>
          <a:p>
            <a:r>
              <a:rPr lang="ru-RU" dirty="0"/>
              <a:t>Поражение электрическим током, молнией, излучением.</a:t>
            </a:r>
          </a:p>
          <a:p>
            <a:r>
              <a:rPr lang="ru-RU" dirty="0"/>
              <a:t>Укусы и другие телесные повреждения, нанесенные животными и насекомыми.</a:t>
            </a:r>
          </a:p>
          <a:p>
            <a:r>
              <a:rPr lang="ru-RU" dirty="0"/>
              <a:t>Повреждения вследствие взрывов, аварий, разрушения зданий, сооружений и конструкций, стихийных бедствий и других чрезвычайных обстоятельств.</a:t>
            </a:r>
          </a:p>
          <a:p>
            <a:r>
              <a:rPr lang="ru-RU" dirty="0"/>
              <a:t>Иные повреждения здоровья, обусловленные воздействием внешних факторов. </a:t>
            </a:r>
          </a:p>
        </p:txBody>
      </p:sp>
    </p:spTree>
    <p:extLst>
      <p:ext uri="{BB962C8B-B14F-4D97-AF65-F5344CB8AC3E}">
        <p14:creationId xmlns:p14="http://schemas.microsoft.com/office/powerpoint/2010/main" xmlns="" val="1514457335"/>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68531B76-29DC-4870-9768-458FD93CF46F}" type="datetime1">
              <a:rPr lang="ru-RU" smtClean="0"/>
              <a:pPr/>
              <a:t>03.09.2020</a:t>
            </a:fld>
            <a:endParaRPr lang="ru-RU" smtClean="0"/>
          </a:p>
        </p:txBody>
      </p:sp>
      <p:sp>
        <p:nvSpPr>
          <p:cNvPr id="5"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9F1518C2-B4C6-4D72-890A-B790472886F6}" type="slidenum">
              <a:rPr lang="ru-RU">
                <a:latin typeface="Arial" panose="020B0604020202020204" pitchFamily="34" charset="0"/>
              </a:rPr>
              <a:pPr lvl="1"/>
              <a:t>220</a:t>
            </a:fld>
            <a:endParaRPr lang="ru-RU"/>
          </a:p>
        </p:txBody>
      </p:sp>
      <p:sp>
        <p:nvSpPr>
          <p:cNvPr id="300034" name="Rectangle 2"/>
          <p:cNvSpPr>
            <a:spLocks noGrp="1" noChangeArrowheads="1"/>
          </p:cNvSpPr>
          <p:nvPr>
            <p:ph type="title"/>
          </p:nvPr>
        </p:nvSpPr>
        <p:spPr>
          <a:xfrm>
            <a:off x="1676400" y="304800"/>
            <a:ext cx="8610600" cy="838200"/>
          </a:xfrm>
        </p:spPr>
        <p:txBody>
          <a:bodyPr>
            <a:normAutofit fontScale="90000"/>
          </a:bodyPr>
          <a:lstStyle/>
          <a:p>
            <a:pPr algn="ctr" eaLnBrk="1" hangingPunct="1">
              <a:defRPr/>
            </a:pPr>
            <a:r>
              <a:rPr lang="ru-RU" sz="3200" b="1"/>
              <a:t>Требования «Правил», предъявляемые при перемещении грузов</a:t>
            </a:r>
          </a:p>
        </p:txBody>
      </p:sp>
      <p:sp>
        <p:nvSpPr>
          <p:cNvPr id="90117" name="Rectangle 3"/>
          <p:cNvSpPr>
            <a:spLocks noGrp="1" noChangeArrowheads="1"/>
          </p:cNvSpPr>
          <p:nvPr>
            <p:ph type="body" idx="1"/>
          </p:nvPr>
        </p:nvSpPr>
        <p:spPr>
          <a:xfrm>
            <a:off x="1524000" y="1295400"/>
            <a:ext cx="8991600" cy="5334000"/>
          </a:xfrm>
        </p:spPr>
        <p:txBody>
          <a:bodyPr>
            <a:normAutofit lnSpcReduction="10000"/>
          </a:bodyPr>
          <a:lstStyle/>
          <a:p>
            <a:pPr marL="0" indent="0">
              <a:lnSpc>
                <a:spcPct val="80000"/>
              </a:lnSpc>
              <a:buNone/>
            </a:pPr>
            <a:r>
              <a:rPr lang="ru-RU" sz="2400">
                <a:solidFill>
                  <a:schemeClr val="hlink"/>
                </a:solidFill>
              </a:rPr>
              <a:t>Для безопасного выполнения работ по перемещению грузов кранами их владелец и производитель работ обязаны обеспечить соблюдение следующих требований:</a:t>
            </a:r>
          </a:p>
          <a:p>
            <a:pPr marL="0" indent="0">
              <a:lnSpc>
                <a:spcPct val="80000"/>
              </a:lnSpc>
              <a:buNone/>
            </a:pPr>
            <a:r>
              <a:rPr lang="ru-RU" sz="2400"/>
              <a:t>1. на месте производства работ по перемещению грузов, а также на кране не должно допускаться нахождение лиц, не имеющих прямого отношения к выполняемой работе;</a:t>
            </a:r>
          </a:p>
          <a:p>
            <a:pPr marL="0" indent="0">
              <a:lnSpc>
                <a:spcPct val="80000"/>
              </a:lnSpc>
              <a:buNone/>
            </a:pPr>
            <a:r>
              <a:rPr lang="ru-RU" sz="2400"/>
              <a:t>2. строительно-монтажные работы должны выполняться по проекту производства работ кранами (ППРк);</a:t>
            </a:r>
          </a:p>
          <a:p>
            <a:pPr marL="0" indent="0">
              <a:lnSpc>
                <a:spcPct val="80000"/>
              </a:lnSpc>
              <a:buNone/>
            </a:pPr>
            <a:r>
              <a:rPr lang="ru-RU" sz="2400"/>
              <a:t>3. погрузочно-разгрузочные работы и складирование грузов кранами на базах, складах, площадках должны выполняться по технологическим картам, разработанным с учетом требований ГОСТ 12.3.009 и утвержденным в установленном порядке;</a:t>
            </a:r>
          </a:p>
          <a:p>
            <a:pPr marL="0" indent="0">
              <a:lnSpc>
                <a:spcPct val="80000"/>
              </a:lnSpc>
              <a:buNone/>
            </a:pPr>
            <a:r>
              <a:rPr lang="ru-RU" sz="2400"/>
              <a:t>4. перемещение груза не должно производиться при нахождении под ним людей. Стропальщик может находиться возле груза во время его подъема или опускания, если груз поднят на высоту не более 1000 мм от уровня площадки;</a:t>
            </a:r>
          </a:p>
        </p:txBody>
      </p:sp>
    </p:spTree>
    <p:extLst>
      <p:ext uri="{BB962C8B-B14F-4D97-AF65-F5344CB8AC3E}">
        <p14:creationId xmlns:p14="http://schemas.microsoft.com/office/powerpoint/2010/main" xmlns="" val="2762761216"/>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0286C56A-AB18-4228-AC9B-115423170BE5}" type="datetime1">
              <a:rPr lang="ru-RU" smtClean="0"/>
              <a:pPr/>
              <a:t>03.09.2020</a:t>
            </a:fld>
            <a:endParaRPr lang="ru-RU" smtClean="0"/>
          </a:p>
        </p:txBody>
      </p:sp>
      <p:sp>
        <p:nvSpPr>
          <p:cNvPr id="5"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52A3B452-884A-4B3D-9C80-E4B396777281}" type="slidenum">
              <a:rPr lang="ru-RU">
                <a:latin typeface="Arial" panose="020B0604020202020204" pitchFamily="34" charset="0"/>
              </a:rPr>
              <a:pPr lvl="1"/>
              <a:t>221</a:t>
            </a:fld>
            <a:endParaRPr lang="ru-RU"/>
          </a:p>
        </p:txBody>
      </p:sp>
      <p:sp>
        <p:nvSpPr>
          <p:cNvPr id="305154" name="Rectangle 2"/>
          <p:cNvSpPr>
            <a:spLocks noGrp="1" noChangeArrowheads="1"/>
          </p:cNvSpPr>
          <p:nvPr>
            <p:ph type="title"/>
          </p:nvPr>
        </p:nvSpPr>
        <p:spPr>
          <a:xfrm>
            <a:off x="2133601" y="228600"/>
            <a:ext cx="8080375" cy="1143000"/>
          </a:xfrm>
        </p:spPr>
        <p:txBody>
          <a:bodyPr/>
          <a:lstStyle/>
          <a:p>
            <a:pPr algn="ctr" eaLnBrk="1" hangingPunct="1">
              <a:defRPr/>
            </a:pPr>
            <a:r>
              <a:rPr lang="ru-RU" sz="2800" b="1"/>
              <a:t>Требования «Правил», предъявляемые при перемещении грузов</a:t>
            </a:r>
          </a:p>
        </p:txBody>
      </p:sp>
      <p:sp>
        <p:nvSpPr>
          <p:cNvPr id="91141" name="Rectangle 3"/>
          <p:cNvSpPr>
            <a:spLocks noGrp="1" noChangeArrowheads="1"/>
          </p:cNvSpPr>
          <p:nvPr>
            <p:ph type="body" idx="1"/>
          </p:nvPr>
        </p:nvSpPr>
        <p:spPr>
          <a:xfrm>
            <a:off x="1752600" y="1371600"/>
            <a:ext cx="8686800" cy="5257800"/>
          </a:xfrm>
        </p:spPr>
        <p:txBody>
          <a:bodyPr>
            <a:normAutofit lnSpcReduction="10000"/>
          </a:bodyPr>
          <a:lstStyle/>
          <a:p>
            <a:pPr marL="0" indent="0" algn="ctr">
              <a:lnSpc>
                <a:spcPct val="80000"/>
              </a:lnSpc>
              <a:buNone/>
            </a:pPr>
            <a:r>
              <a:rPr lang="ru-RU" sz="2400">
                <a:solidFill>
                  <a:schemeClr val="hlink"/>
                </a:solidFill>
              </a:rPr>
              <a:t>Продолжение</a:t>
            </a:r>
          </a:p>
          <a:p>
            <a:pPr marL="0" indent="0">
              <a:lnSpc>
                <a:spcPct val="80000"/>
              </a:lnSpc>
              <a:buNone/>
            </a:pPr>
            <a:r>
              <a:rPr lang="ru-RU" sz="2400"/>
              <a:t>5. перемещение мелкоштучных грузов должно производиться в специально для этого предназначенной таре; при этом должна исключаться возможность выпадения отдельных грузов. Подъем кирпича на поддонах без ограждения разрешается производить при погрузке и разгрузке (на землю) транспортных средств;</a:t>
            </a:r>
          </a:p>
          <a:p>
            <a:pPr marL="0" indent="0">
              <a:lnSpc>
                <a:spcPct val="80000"/>
              </a:lnSpc>
              <a:buNone/>
            </a:pPr>
            <a:r>
              <a:rPr lang="ru-RU" sz="2400"/>
              <a:t>6. перемещение груза, масса которого неизвестна, должно производиться только после определения его фактической массы;</a:t>
            </a:r>
          </a:p>
          <a:p>
            <a:pPr marL="0" indent="0">
              <a:lnSpc>
                <a:spcPct val="80000"/>
              </a:lnSpc>
              <a:buNone/>
            </a:pPr>
            <a:r>
              <a:rPr lang="ru-RU" sz="2400"/>
              <a:t>7. груз или грузозахватное приспособление при их горизонтальном перемещении должны быть предварительно подняты на 500 мм выше встречающихся на пути предметов;</a:t>
            </a:r>
          </a:p>
          <a:p>
            <a:pPr marL="0" indent="0">
              <a:lnSpc>
                <a:spcPct val="80000"/>
              </a:lnSpc>
              <a:buNone/>
            </a:pPr>
            <a:r>
              <a:rPr lang="ru-RU" sz="2400"/>
              <a:t>8. при перемещении стрелового крана с грузом положение стрелы и нагрузка на кран должны устанавливаться в соответствии с руководством по эксплуатации крана.</a:t>
            </a:r>
          </a:p>
          <a:p>
            <a:pPr marL="0" indent="0">
              <a:lnSpc>
                <a:spcPct val="80000"/>
              </a:lnSpc>
            </a:pPr>
            <a:endParaRPr lang="ru-RU" sz="2400"/>
          </a:p>
        </p:txBody>
      </p:sp>
    </p:spTree>
    <p:extLst>
      <p:ext uri="{BB962C8B-B14F-4D97-AF65-F5344CB8AC3E}">
        <p14:creationId xmlns:p14="http://schemas.microsoft.com/office/powerpoint/2010/main" xmlns="" val="3212633436"/>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5556A628-6DF1-4037-BB27-0F1FF18AA320}" type="datetime1">
              <a:rPr lang="ru-RU" smtClean="0"/>
              <a:pPr/>
              <a:t>03.09.2020</a:t>
            </a:fld>
            <a:endParaRPr lang="ru-RU" smtClean="0"/>
          </a:p>
        </p:txBody>
      </p:sp>
      <p:sp>
        <p:nvSpPr>
          <p:cNvPr id="5"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B15EEAF4-3925-4F65-8953-B61E8B6C94FE}" type="slidenum">
              <a:rPr lang="ru-RU">
                <a:latin typeface="Arial" panose="020B0604020202020204" pitchFamily="34" charset="0"/>
              </a:rPr>
              <a:pPr lvl="1"/>
              <a:t>222</a:t>
            </a:fld>
            <a:endParaRPr lang="ru-RU"/>
          </a:p>
        </p:txBody>
      </p:sp>
      <p:sp>
        <p:nvSpPr>
          <p:cNvPr id="304130" name="Rectangle 2"/>
          <p:cNvSpPr>
            <a:spLocks noGrp="1" noChangeArrowheads="1"/>
          </p:cNvSpPr>
          <p:nvPr>
            <p:ph type="title"/>
          </p:nvPr>
        </p:nvSpPr>
        <p:spPr>
          <a:xfrm>
            <a:off x="2057401" y="381000"/>
            <a:ext cx="8080375" cy="381000"/>
          </a:xfrm>
        </p:spPr>
        <p:txBody>
          <a:bodyPr>
            <a:normAutofit fontScale="90000"/>
          </a:bodyPr>
          <a:lstStyle/>
          <a:p>
            <a:pPr algn="ctr" eaLnBrk="1" hangingPunct="1">
              <a:defRPr/>
            </a:pPr>
            <a:r>
              <a:rPr lang="ru-RU" sz="3200" b="1"/>
              <a:t>При работе крана не допускаются:</a:t>
            </a:r>
          </a:p>
        </p:txBody>
      </p:sp>
      <p:sp>
        <p:nvSpPr>
          <p:cNvPr id="92165" name="Rectangle 3"/>
          <p:cNvSpPr>
            <a:spLocks noGrp="1" noChangeArrowheads="1"/>
          </p:cNvSpPr>
          <p:nvPr>
            <p:ph type="body" idx="1"/>
          </p:nvPr>
        </p:nvSpPr>
        <p:spPr>
          <a:xfrm>
            <a:off x="1752600" y="914400"/>
            <a:ext cx="8763000" cy="5715000"/>
          </a:xfrm>
        </p:spPr>
        <p:txBody>
          <a:bodyPr/>
          <a:lstStyle/>
          <a:p>
            <a:pPr eaLnBrk="1" hangingPunct="1">
              <a:lnSpc>
                <a:spcPct val="70000"/>
              </a:lnSpc>
            </a:pPr>
            <a:r>
              <a:rPr lang="ru-RU" sz="2800"/>
              <a:t>а) вход в кабину крана во время его движения;</a:t>
            </a:r>
          </a:p>
          <a:p>
            <a:pPr eaLnBrk="1" hangingPunct="1">
              <a:lnSpc>
                <a:spcPct val="70000"/>
              </a:lnSpc>
            </a:pPr>
            <a:r>
              <a:rPr lang="ru-RU" sz="2800"/>
              <a:t>б) нахождение людей возле работающего стрелового крана во избежание зажатия их между поворотной и неповоротной частями крана;</a:t>
            </a:r>
          </a:p>
          <a:p>
            <a:pPr eaLnBrk="1" hangingPunct="1">
              <a:lnSpc>
                <a:spcPct val="70000"/>
              </a:lnSpc>
            </a:pPr>
            <a:r>
              <a:rPr lang="ru-RU" sz="2800"/>
              <a:t>в) перемещение груза, находящегося в неустойчивом положении или подвешенного за один рог двурогого крюка;</a:t>
            </a:r>
          </a:p>
          <a:p>
            <a:pPr eaLnBrk="1" hangingPunct="1">
              <a:lnSpc>
                <a:spcPct val="70000"/>
              </a:lnSpc>
            </a:pPr>
            <a:r>
              <a:rPr lang="ru-RU" sz="2800"/>
              <a:t>г) перемещение людей или груза с находящимися на нем людьми. Подъем людей кранами мостового типа может производиться в исключительных случаях, предусмотренных руководством по эксплуатации крана, и только в специально спроектированной и изготовленной кабине после разработки мероприятий, обеспечивающих безопасность людей. Такая работа должна производиться по специальной инструкции, согласованной с органами МЧС;</a:t>
            </a:r>
          </a:p>
        </p:txBody>
      </p:sp>
    </p:spTree>
    <p:extLst>
      <p:ext uri="{BB962C8B-B14F-4D97-AF65-F5344CB8AC3E}">
        <p14:creationId xmlns:p14="http://schemas.microsoft.com/office/powerpoint/2010/main" xmlns="" val="2360459384"/>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429CFFF3-CEB7-4B77-ADC8-8CD46CE30FD7}" type="datetime1">
              <a:rPr lang="ru-RU" smtClean="0"/>
              <a:pPr/>
              <a:t>03.09.2020</a:t>
            </a:fld>
            <a:endParaRPr lang="ru-RU" smtClean="0"/>
          </a:p>
        </p:txBody>
      </p:sp>
      <p:sp>
        <p:nvSpPr>
          <p:cNvPr id="5"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93BF7042-C165-4122-A005-83B55B9DD207}" type="slidenum">
              <a:rPr lang="ru-RU">
                <a:latin typeface="Arial" panose="020B0604020202020204" pitchFamily="34" charset="0"/>
              </a:rPr>
              <a:pPr lvl="1"/>
              <a:t>223</a:t>
            </a:fld>
            <a:endParaRPr lang="ru-RU"/>
          </a:p>
        </p:txBody>
      </p:sp>
      <p:sp>
        <p:nvSpPr>
          <p:cNvPr id="303106" name="Rectangle 2"/>
          <p:cNvSpPr>
            <a:spLocks noGrp="1" noChangeArrowheads="1"/>
          </p:cNvSpPr>
          <p:nvPr>
            <p:ph type="title"/>
          </p:nvPr>
        </p:nvSpPr>
        <p:spPr>
          <a:xfrm>
            <a:off x="2206626" y="609600"/>
            <a:ext cx="8080375" cy="533400"/>
          </a:xfrm>
        </p:spPr>
        <p:txBody>
          <a:bodyPr/>
          <a:lstStyle/>
          <a:p>
            <a:pPr algn="ctr" eaLnBrk="1" hangingPunct="1">
              <a:defRPr/>
            </a:pPr>
            <a:r>
              <a:rPr lang="ru-RU" sz="3200" b="1"/>
              <a:t>При работе крана не допускаются:</a:t>
            </a:r>
          </a:p>
        </p:txBody>
      </p:sp>
      <p:sp>
        <p:nvSpPr>
          <p:cNvPr id="93189" name="Rectangle 3"/>
          <p:cNvSpPr>
            <a:spLocks noGrp="1" noChangeArrowheads="1"/>
          </p:cNvSpPr>
          <p:nvPr>
            <p:ph type="body" idx="1"/>
          </p:nvPr>
        </p:nvSpPr>
        <p:spPr>
          <a:xfrm>
            <a:off x="1828800" y="1219200"/>
            <a:ext cx="8534400" cy="5334000"/>
          </a:xfrm>
        </p:spPr>
        <p:txBody>
          <a:bodyPr/>
          <a:lstStyle/>
          <a:p>
            <a:pPr algn="ctr" eaLnBrk="1" hangingPunct="1">
              <a:lnSpc>
                <a:spcPct val="80000"/>
              </a:lnSpc>
              <a:buFont typeface="Wingdings" pitchFamily="2" charset="2"/>
              <a:buNone/>
            </a:pPr>
            <a:r>
              <a:rPr lang="ru-RU" sz="2400">
                <a:solidFill>
                  <a:schemeClr val="hlink"/>
                </a:solidFill>
              </a:rPr>
              <a:t>Продолжение</a:t>
            </a:r>
          </a:p>
          <a:p>
            <a:pPr eaLnBrk="1" hangingPunct="1">
              <a:lnSpc>
                <a:spcPct val="80000"/>
              </a:lnSpc>
            </a:pPr>
            <a:r>
              <a:rPr lang="ru-RU" sz="2400"/>
              <a:t>д) подъем груза, засыпанного землей или примерзшего к земле, заложенного другими грузами, укрепленного болтами или залитого бетоном, а также металла и шлака, застывшего в печи или приварившегося после слива;</a:t>
            </a:r>
          </a:p>
          <a:p>
            <a:pPr eaLnBrk="1" hangingPunct="1">
              <a:lnSpc>
                <a:spcPct val="80000"/>
              </a:lnSpc>
            </a:pPr>
            <a:r>
              <a:rPr lang="ru-RU" sz="2400"/>
              <a:t>е) подтаскивание груза по земле, полу или рельсам крюком крана при наклонном положении грузовых канатов без применения направляющих блоков, обеспечивающих вертикальное положение грузовых канатов;</a:t>
            </a:r>
          </a:p>
          <a:p>
            <a:pPr eaLnBrk="1" hangingPunct="1">
              <a:lnSpc>
                <a:spcPct val="80000"/>
              </a:lnSpc>
            </a:pPr>
            <a:r>
              <a:rPr lang="ru-RU" sz="2400"/>
              <a:t>ж) освобождение краном защемленных грузом стропов, канатов или цепей;</a:t>
            </a:r>
          </a:p>
          <a:p>
            <a:pPr eaLnBrk="1" hangingPunct="1">
              <a:lnSpc>
                <a:spcPct val="80000"/>
              </a:lnSpc>
            </a:pPr>
            <a:r>
              <a:rPr lang="ru-RU" sz="2400"/>
              <a:t>з) оттягивание груза во время его подъема, перемещения и опускания. Для разворота длинномерных и крупногабаритных грузов во время их перемещения должны применяться крючья или оттяжки соответствующей длины.</a:t>
            </a:r>
          </a:p>
          <a:p>
            <a:pPr eaLnBrk="1" hangingPunct="1">
              <a:lnSpc>
                <a:spcPct val="80000"/>
              </a:lnSpc>
            </a:pPr>
            <a:endParaRPr lang="ru-RU" sz="2400"/>
          </a:p>
        </p:txBody>
      </p:sp>
    </p:spTree>
    <p:extLst>
      <p:ext uri="{BB962C8B-B14F-4D97-AF65-F5344CB8AC3E}">
        <p14:creationId xmlns:p14="http://schemas.microsoft.com/office/powerpoint/2010/main" xmlns="" val="1982859154"/>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87436AD9-0761-4AF9-941B-550E4EE6DFE6}" type="datetime1">
              <a:rPr lang="ru-RU" smtClean="0"/>
              <a:pPr/>
              <a:t>03.09.2020</a:t>
            </a:fld>
            <a:endParaRPr lang="ru-RU" smtClean="0"/>
          </a:p>
        </p:txBody>
      </p:sp>
      <p:sp>
        <p:nvSpPr>
          <p:cNvPr id="5"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BD36EE54-76B3-47CD-BE4F-D5004A6EB1D5}" type="slidenum">
              <a:rPr lang="ru-RU">
                <a:latin typeface="Arial" panose="020B0604020202020204" pitchFamily="34" charset="0"/>
              </a:rPr>
              <a:pPr lvl="1"/>
              <a:t>224</a:t>
            </a:fld>
            <a:endParaRPr lang="ru-RU"/>
          </a:p>
        </p:txBody>
      </p:sp>
      <p:sp>
        <p:nvSpPr>
          <p:cNvPr id="301058" name="Rectangle 2"/>
          <p:cNvSpPr>
            <a:spLocks noGrp="1" noChangeArrowheads="1"/>
          </p:cNvSpPr>
          <p:nvPr>
            <p:ph type="title"/>
          </p:nvPr>
        </p:nvSpPr>
        <p:spPr>
          <a:xfrm>
            <a:off x="2057401" y="228600"/>
            <a:ext cx="8080375" cy="838200"/>
          </a:xfrm>
        </p:spPr>
        <p:txBody>
          <a:bodyPr>
            <a:normAutofit fontScale="90000"/>
          </a:bodyPr>
          <a:lstStyle/>
          <a:p>
            <a:pPr algn="ctr" eaLnBrk="1" hangingPunct="1">
              <a:defRPr/>
            </a:pPr>
            <a:r>
              <a:rPr lang="ru-RU" sz="3200" b="1"/>
              <a:t>Требования «Правил», предъявляемые при опускании груза</a:t>
            </a:r>
          </a:p>
        </p:txBody>
      </p:sp>
      <p:sp>
        <p:nvSpPr>
          <p:cNvPr id="94213" name="Rectangle 3"/>
          <p:cNvSpPr>
            <a:spLocks noGrp="1" noChangeArrowheads="1"/>
          </p:cNvSpPr>
          <p:nvPr>
            <p:ph type="body" idx="1"/>
          </p:nvPr>
        </p:nvSpPr>
        <p:spPr>
          <a:xfrm>
            <a:off x="1676400" y="1219200"/>
            <a:ext cx="8686800" cy="5410200"/>
          </a:xfrm>
        </p:spPr>
        <p:txBody>
          <a:bodyPr>
            <a:normAutofit lnSpcReduction="10000"/>
          </a:bodyPr>
          <a:lstStyle/>
          <a:p>
            <a:pPr eaLnBrk="1" hangingPunct="1">
              <a:lnSpc>
                <a:spcPct val="70000"/>
              </a:lnSpc>
            </a:pPr>
            <a:r>
              <a:rPr lang="ru-RU" sz="2800"/>
              <a:t>Опускать перемещаемый груз разрешается лишь на предназначенное для этого место, где исключается возможность падения, опрокидывания или сползания устанавливаемого груза.</a:t>
            </a:r>
          </a:p>
          <a:p>
            <a:pPr eaLnBrk="1" hangingPunct="1">
              <a:lnSpc>
                <a:spcPct val="70000"/>
              </a:lnSpc>
            </a:pPr>
            <a:r>
              <a:rPr lang="ru-RU" sz="2800"/>
              <a:t>На место установки груза должны быть предварительно уложены подкладки соответствующей прочности для того, чтобы стропы могли быть легко и без повреждения извлечены из-под груза.</a:t>
            </a:r>
          </a:p>
          <a:p>
            <a:pPr eaLnBrk="1" hangingPunct="1">
              <a:lnSpc>
                <a:spcPct val="70000"/>
              </a:lnSpc>
            </a:pPr>
            <a:r>
              <a:rPr lang="ru-RU" sz="2800"/>
              <a:t>Устанавливать груз в местах, для этого не предназначенных, не разрешается. Укладку и разборку груза следует производить равномерно, не нарушая установленные для складирования груза габариты и не загромождая проходы.</a:t>
            </a:r>
          </a:p>
          <a:p>
            <a:pPr eaLnBrk="1" hangingPunct="1">
              <a:lnSpc>
                <a:spcPct val="70000"/>
              </a:lnSpc>
            </a:pPr>
            <a:r>
              <a:rPr lang="ru-RU" sz="2800"/>
              <a:t>Укладка груза в полувагоны, на платформы должна производиться в соответствии с установленными нормами, по согласованию с грузополучателем.</a:t>
            </a:r>
          </a:p>
        </p:txBody>
      </p:sp>
    </p:spTree>
    <p:extLst>
      <p:ext uri="{BB962C8B-B14F-4D97-AF65-F5344CB8AC3E}">
        <p14:creationId xmlns:p14="http://schemas.microsoft.com/office/powerpoint/2010/main" xmlns="" val="2303884055"/>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BDC2CA79-0494-4DCA-9528-F917676AD449}" type="datetime1">
              <a:rPr lang="ru-RU" smtClean="0"/>
              <a:pPr/>
              <a:t>03.09.2020</a:t>
            </a:fld>
            <a:endParaRPr lang="ru-RU" smtClean="0"/>
          </a:p>
        </p:txBody>
      </p:sp>
      <p:sp>
        <p:nvSpPr>
          <p:cNvPr id="5"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529A282C-49DF-44A4-8706-7F1D13CADD95}" type="slidenum">
              <a:rPr lang="ru-RU">
                <a:latin typeface="Arial" panose="020B0604020202020204" pitchFamily="34" charset="0"/>
              </a:rPr>
              <a:pPr lvl="1"/>
              <a:t>225</a:t>
            </a:fld>
            <a:endParaRPr lang="ru-RU"/>
          </a:p>
        </p:txBody>
      </p:sp>
      <p:sp>
        <p:nvSpPr>
          <p:cNvPr id="330754" name="Rectangle 2"/>
          <p:cNvSpPr>
            <a:spLocks noGrp="1" noChangeArrowheads="1"/>
          </p:cNvSpPr>
          <p:nvPr>
            <p:ph type="title"/>
          </p:nvPr>
        </p:nvSpPr>
        <p:spPr>
          <a:xfrm>
            <a:off x="2209801" y="304800"/>
            <a:ext cx="8080375" cy="762000"/>
          </a:xfrm>
        </p:spPr>
        <p:txBody>
          <a:bodyPr>
            <a:normAutofit fontScale="90000"/>
          </a:bodyPr>
          <a:lstStyle/>
          <a:p>
            <a:pPr algn="ctr" eaLnBrk="1" hangingPunct="1">
              <a:defRPr/>
            </a:pPr>
            <a:r>
              <a:rPr lang="ru-RU" sz="3200" b="1"/>
              <a:t>Требования «Правил», предъявляемые при опускании груза</a:t>
            </a:r>
          </a:p>
        </p:txBody>
      </p:sp>
      <p:sp>
        <p:nvSpPr>
          <p:cNvPr id="95237" name="Rectangle 3"/>
          <p:cNvSpPr>
            <a:spLocks noGrp="1" noChangeArrowheads="1"/>
          </p:cNvSpPr>
          <p:nvPr>
            <p:ph type="body" idx="1"/>
          </p:nvPr>
        </p:nvSpPr>
        <p:spPr>
          <a:xfrm>
            <a:off x="1828800" y="1295400"/>
            <a:ext cx="8534400" cy="5410200"/>
          </a:xfrm>
        </p:spPr>
        <p:txBody>
          <a:bodyPr>
            <a:normAutofit lnSpcReduction="10000"/>
          </a:bodyPr>
          <a:lstStyle/>
          <a:p>
            <a:pPr algn="ctr" eaLnBrk="1" hangingPunct="1">
              <a:lnSpc>
                <a:spcPct val="80000"/>
              </a:lnSpc>
              <a:buFont typeface="Wingdings" pitchFamily="2" charset="2"/>
              <a:buNone/>
            </a:pPr>
            <a:r>
              <a:rPr lang="ru-RU" sz="2800" b="1">
                <a:solidFill>
                  <a:schemeClr val="hlink"/>
                </a:solidFill>
              </a:rPr>
              <a:t>Продолжение</a:t>
            </a:r>
          </a:p>
          <a:p>
            <a:pPr eaLnBrk="1" hangingPunct="1">
              <a:lnSpc>
                <a:spcPct val="80000"/>
              </a:lnSpc>
            </a:pPr>
            <a:r>
              <a:rPr lang="ru-RU" sz="2800"/>
              <a:t>Погрузка груза в автомашины и другие транспортные средства должна производиться таким образом, чтобы была обеспечена удобная и безопасная строповка его при разгрузке.</a:t>
            </a:r>
          </a:p>
          <a:p>
            <a:pPr eaLnBrk="1" hangingPunct="1">
              <a:lnSpc>
                <a:spcPct val="80000"/>
              </a:lnSpc>
            </a:pPr>
            <a:r>
              <a:rPr lang="ru-RU" sz="2800"/>
              <a:t>Погрузка и разгрузка полувагонов, платформ, автомашин и других транспортных средств должны выполняться без нарушения их равновесия;</a:t>
            </a:r>
          </a:p>
          <a:p>
            <a:pPr eaLnBrk="1" hangingPunct="1">
              <a:lnSpc>
                <a:spcPct val="80000"/>
              </a:lnSpc>
            </a:pPr>
            <a:r>
              <a:rPr lang="ru-RU" sz="2800"/>
              <a:t>При работе крана не допускаются:</a:t>
            </a:r>
          </a:p>
          <a:p>
            <a:pPr eaLnBrk="1" hangingPunct="1">
              <a:lnSpc>
                <a:spcPct val="80000"/>
              </a:lnSpc>
            </a:pPr>
            <a:r>
              <a:rPr lang="ru-RU" sz="2800"/>
              <a:t>освобождение краном защемленных грузом стропов, канатов или цепей;</a:t>
            </a:r>
          </a:p>
          <a:p>
            <a:pPr eaLnBrk="1" hangingPunct="1">
              <a:lnSpc>
                <a:spcPct val="80000"/>
              </a:lnSpc>
            </a:pPr>
            <a:r>
              <a:rPr lang="ru-RU" sz="2800"/>
              <a:t>нахождение людей под стрелой крана при ее подъеме и опускании без груза.</a:t>
            </a:r>
          </a:p>
          <a:p>
            <a:pPr eaLnBrk="1" hangingPunct="1">
              <a:lnSpc>
                <a:spcPct val="80000"/>
              </a:lnSpc>
            </a:pPr>
            <a:endParaRPr lang="ru-RU" sz="2800"/>
          </a:p>
        </p:txBody>
      </p:sp>
    </p:spTree>
    <p:extLst>
      <p:ext uri="{BB962C8B-B14F-4D97-AF65-F5344CB8AC3E}">
        <p14:creationId xmlns:p14="http://schemas.microsoft.com/office/powerpoint/2010/main" xmlns="" val="594616295"/>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7E4A7D69-3341-438F-B1D4-889BD3ED0897}" type="datetime1">
              <a:rPr lang="ru-RU" smtClean="0"/>
              <a:pPr/>
              <a:t>03.09.2020</a:t>
            </a:fld>
            <a:endParaRPr lang="ru-RU" smtClean="0"/>
          </a:p>
        </p:txBody>
      </p:sp>
      <p:sp>
        <p:nvSpPr>
          <p:cNvPr id="5"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75E563D8-2F58-47A9-BCEB-9FDB67474412}" type="slidenum">
              <a:rPr lang="ru-RU">
                <a:latin typeface="Arial" panose="020B0604020202020204" pitchFamily="34" charset="0"/>
              </a:rPr>
              <a:pPr lvl="1"/>
              <a:t>226</a:t>
            </a:fld>
            <a:endParaRPr lang="ru-RU"/>
          </a:p>
        </p:txBody>
      </p:sp>
      <p:sp>
        <p:nvSpPr>
          <p:cNvPr id="306178" name="Rectangle 2"/>
          <p:cNvSpPr>
            <a:spLocks noGrp="1" noChangeArrowheads="1"/>
          </p:cNvSpPr>
          <p:nvPr>
            <p:ph type="title"/>
          </p:nvPr>
        </p:nvSpPr>
        <p:spPr>
          <a:xfrm>
            <a:off x="2133601" y="304800"/>
            <a:ext cx="8080375" cy="1143000"/>
          </a:xfrm>
        </p:spPr>
        <p:txBody>
          <a:bodyPr/>
          <a:lstStyle/>
          <a:p>
            <a:pPr algn="ctr" eaLnBrk="1" hangingPunct="1">
              <a:defRPr/>
            </a:pPr>
            <a:r>
              <a:rPr lang="ru-RU" sz="3200" b="1"/>
              <a:t>Подъем и перемещение сыпучих, мелкоштучных и жидких грузов</a:t>
            </a:r>
          </a:p>
        </p:txBody>
      </p:sp>
      <p:sp>
        <p:nvSpPr>
          <p:cNvPr id="96261" name="Rectangle 3"/>
          <p:cNvSpPr>
            <a:spLocks noGrp="1" noChangeArrowheads="1"/>
          </p:cNvSpPr>
          <p:nvPr>
            <p:ph type="body" idx="1"/>
          </p:nvPr>
        </p:nvSpPr>
        <p:spPr>
          <a:xfrm>
            <a:off x="1752600" y="1676400"/>
            <a:ext cx="8458200" cy="4495800"/>
          </a:xfrm>
        </p:spPr>
        <p:txBody>
          <a:bodyPr/>
          <a:lstStyle/>
          <a:p>
            <a:pPr eaLnBrk="1" hangingPunct="1"/>
            <a:r>
              <a:rPr lang="ru-RU" sz="2800"/>
              <a:t>Перемещение мелкоштучных грузов должно производиться в специально для этого предназначенной таре.</a:t>
            </a:r>
          </a:p>
          <a:p>
            <a:pPr eaLnBrk="1" hangingPunct="1"/>
            <a:r>
              <a:rPr lang="ru-RU" sz="2800"/>
              <a:t>При этом должна исключаться возможность выпадения отдельных грузов.</a:t>
            </a:r>
          </a:p>
          <a:p>
            <a:pPr eaLnBrk="1" hangingPunct="1"/>
            <a:r>
              <a:rPr lang="ru-RU" sz="2800"/>
              <a:t>Подъем кирпича на поддонах без ограждения разрешается производить при погрузке и разгрузке (на землю) транспортных средств.</a:t>
            </a:r>
          </a:p>
          <a:p>
            <a:pPr eaLnBrk="1" hangingPunct="1"/>
            <a:r>
              <a:rPr lang="ru-RU" sz="2800"/>
              <a:t>При работе крана не допускаются посадка в тару, поднятую краном, и нахождение в ней людей.</a:t>
            </a:r>
          </a:p>
        </p:txBody>
      </p:sp>
    </p:spTree>
    <p:extLst>
      <p:ext uri="{BB962C8B-B14F-4D97-AF65-F5344CB8AC3E}">
        <p14:creationId xmlns:p14="http://schemas.microsoft.com/office/powerpoint/2010/main" xmlns="" val="392338638"/>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70CB6188-14F0-41D9-A21A-AE82395599E6}" type="datetime1">
              <a:rPr lang="ru-RU" smtClean="0"/>
              <a:pPr/>
              <a:t>03.09.2020</a:t>
            </a:fld>
            <a:endParaRPr lang="ru-RU" smtClean="0"/>
          </a:p>
        </p:txBody>
      </p:sp>
      <p:sp>
        <p:nvSpPr>
          <p:cNvPr id="5"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DBF3EB3F-0E8F-457E-81FA-23DAB187F8E1}" type="slidenum">
              <a:rPr lang="ru-RU">
                <a:latin typeface="Arial" panose="020B0604020202020204" pitchFamily="34" charset="0"/>
              </a:rPr>
              <a:pPr lvl="1"/>
              <a:t>227</a:t>
            </a:fld>
            <a:endParaRPr lang="ru-RU"/>
          </a:p>
        </p:txBody>
      </p:sp>
      <p:sp>
        <p:nvSpPr>
          <p:cNvPr id="307202" name="Rectangle 2"/>
          <p:cNvSpPr>
            <a:spLocks noGrp="1" noChangeArrowheads="1"/>
          </p:cNvSpPr>
          <p:nvPr>
            <p:ph type="title"/>
          </p:nvPr>
        </p:nvSpPr>
        <p:spPr>
          <a:xfrm>
            <a:off x="2057401" y="304800"/>
            <a:ext cx="8080375" cy="1143000"/>
          </a:xfrm>
        </p:spPr>
        <p:txBody>
          <a:bodyPr/>
          <a:lstStyle/>
          <a:p>
            <a:pPr algn="ctr" eaLnBrk="1" hangingPunct="1">
              <a:defRPr/>
            </a:pPr>
            <a:r>
              <a:rPr lang="ru-RU" sz="3200" b="1"/>
              <a:t>Грузы запрещаемые поднимать грузоподъемными кранами</a:t>
            </a:r>
            <a:endParaRPr lang="ru-RU" sz="3200"/>
          </a:p>
        </p:txBody>
      </p:sp>
      <p:sp>
        <p:nvSpPr>
          <p:cNvPr id="97285" name="Rectangle 3"/>
          <p:cNvSpPr>
            <a:spLocks noGrp="1" noChangeArrowheads="1"/>
          </p:cNvSpPr>
          <p:nvPr>
            <p:ph type="body" idx="1"/>
          </p:nvPr>
        </p:nvSpPr>
        <p:spPr>
          <a:xfrm>
            <a:off x="1676400" y="1447800"/>
            <a:ext cx="8763000" cy="5257800"/>
          </a:xfrm>
        </p:spPr>
        <p:txBody>
          <a:bodyPr>
            <a:normAutofit lnSpcReduction="10000"/>
          </a:bodyPr>
          <a:lstStyle/>
          <a:p>
            <a:pPr eaLnBrk="1" hangingPunct="1">
              <a:lnSpc>
                <a:spcPct val="70000"/>
              </a:lnSpc>
            </a:pPr>
            <a:r>
              <a:rPr lang="ru-RU" sz="2400"/>
              <a:t>Краны могут быть допущены к перемещению грузов, масса которых не превышает </a:t>
            </a:r>
            <a:r>
              <a:rPr lang="ru-RU" sz="2400">
                <a:solidFill>
                  <a:schemeClr val="hlink"/>
                </a:solidFill>
              </a:rPr>
              <a:t>паспортную грузоподъемность</a:t>
            </a:r>
            <a:r>
              <a:rPr lang="ru-RU" sz="2400"/>
              <a:t>. При эксплуатации крана не должны нарушаться требования, изложенные в его паспорте и руководстве по эксплуатации.</a:t>
            </a:r>
          </a:p>
          <a:p>
            <a:pPr eaLnBrk="1" hangingPunct="1">
              <a:lnSpc>
                <a:spcPct val="70000"/>
              </a:lnSpc>
            </a:pPr>
            <a:r>
              <a:rPr lang="ru-RU" sz="2400"/>
              <a:t>Перемещение груза, масса которого неизвестна, должно производиться только после определения его фактической массы;</a:t>
            </a:r>
          </a:p>
          <a:p>
            <a:pPr algn="ctr" eaLnBrk="1" hangingPunct="1">
              <a:lnSpc>
                <a:spcPct val="70000"/>
              </a:lnSpc>
              <a:buFont typeface="Wingdings" pitchFamily="2" charset="2"/>
              <a:buNone/>
            </a:pPr>
            <a:r>
              <a:rPr lang="ru-RU" sz="2400">
                <a:solidFill>
                  <a:schemeClr val="hlink"/>
                </a:solidFill>
              </a:rPr>
              <a:t>При работе крана не допускаются:</a:t>
            </a:r>
          </a:p>
          <a:p>
            <a:pPr eaLnBrk="1" hangingPunct="1">
              <a:lnSpc>
                <a:spcPct val="70000"/>
              </a:lnSpc>
            </a:pPr>
            <a:r>
              <a:rPr lang="ru-RU" sz="2400"/>
              <a:t>1) перемещение груза, находящегося в неустойчивом положении или подвешенного за один рог двурогого крюка;</a:t>
            </a:r>
          </a:p>
          <a:p>
            <a:pPr eaLnBrk="1" hangingPunct="1">
              <a:lnSpc>
                <a:spcPct val="70000"/>
              </a:lnSpc>
            </a:pPr>
            <a:r>
              <a:rPr lang="ru-RU" sz="2400"/>
              <a:t>2) перемещение людей или груза с находящимися на нем людьми. (Подъем людей кранами мостового типа может производиться в исключительных случаях, предусмотренных руководством по эксплуатации крана, и только в специально спроектированной и изготовленной кабине после разработки мероприятий, обеспечивающих безопасность людей. Такая работа должна производиться по специальной инструкции, согласованной с органами МЧС);</a:t>
            </a:r>
          </a:p>
        </p:txBody>
      </p:sp>
    </p:spTree>
    <p:extLst>
      <p:ext uri="{BB962C8B-B14F-4D97-AF65-F5344CB8AC3E}">
        <p14:creationId xmlns:p14="http://schemas.microsoft.com/office/powerpoint/2010/main" xmlns="" val="1292398964"/>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B5E56803-DA82-4A49-AB3B-9A697CDC6EB8}" type="datetime1">
              <a:rPr lang="ru-RU" smtClean="0"/>
              <a:pPr/>
              <a:t>03.09.2020</a:t>
            </a:fld>
            <a:endParaRPr lang="ru-RU" smtClean="0"/>
          </a:p>
        </p:txBody>
      </p:sp>
      <p:sp>
        <p:nvSpPr>
          <p:cNvPr id="5"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175314CB-30B3-4508-A263-DE429FB6F108}" type="slidenum">
              <a:rPr lang="ru-RU">
                <a:latin typeface="Arial" panose="020B0604020202020204" pitchFamily="34" charset="0"/>
              </a:rPr>
              <a:pPr lvl="1"/>
              <a:t>228</a:t>
            </a:fld>
            <a:endParaRPr lang="ru-RU"/>
          </a:p>
        </p:txBody>
      </p:sp>
      <p:sp>
        <p:nvSpPr>
          <p:cNvPr id="308226" name="Rectangle 2"/>
          <p:cNvSpPr>
            <a:spLocks noGrp="1" noChangeArrowheads="1"/>
          </p:cNvSpPr>
          <p:nvPr>
            <p:ph type="title"/>
          </p:nvPr>
        </p:nvSpPr>
        <p:spPr>
          <a:xfrm>
            <a:off x="1905001" y="304800"/>
            <a:ext cx="8080375" cy="838200"/>
          </a:xfrm>
        </p:spPr>
        <p:txBody>
          <a:bodyPr>
            <a:normAutofit fontScale="90000"/>
          </a:bodyPr>
          <a:lstStyle/>
          <a:p>
            <a:pPr algn="ctr" eaLnBrk="1" hangingPunct="1">
              <a:defRPr/>
            </a:pPr>
            <a:r>
              <a:rPr lang="ru-RU" sz="3200" b="1"/>
              <a:t>Грузы запрещаемые поднимать грузоподъемными кранами</a:t>
            </a:r>
          </a:p>
        </p:txBody>
      </p:sp>
      <p:sp>
        <p:nvSpPr>
          <p:cNvPr id="98309" name="Rectangle 3"/>
          <p:cNvSpPr>
            <a:spLocks noGrp="1" noChangeArrowheads="1"/>
          </p:cNvSpPr>
          <p:nvPr>
            <p:ph type="body" idx="1"/>
          </p:nvPr>
        </p:nvSpPr>
        <p:spPr>
          <a:xfrm>
            <a:off x="1752600" y="1371600"/>
            <a:ext cx="8382000" cy="5105400"/>
          </a:xfrm>
        </p:spPr>
        <p:txBody>
          <a:bodyPr/>
          <a:lstStyle/>
          <a:p>
            <a:pPr algn="ctr" eaLnBrk="1" hangingPunct="1">
              <a:lnSpc>
                <a:spcPct val="70000"/>
              </a:lnSpc>
              <a:buFont typeface="Wingdings" pitchFamily="2" charset="2"/>
              <a:buNone/>
            </a:pPr>
            <a:r>
              <a:rPr lang="ru-RU" sz="2800">
                <a:solidFill>
                  <a:schemeClr val="hlink"/>
                </a:solidFill>
              </a:rPr>
              <a:t>Продолжение</a:t>
            </a:r>
          </a:p>
          <a:p>
            <a:pPr eaLnBrk="1" hangingPunct="1">
              <a:lnSpc>
                <a:spcPct val="70000"/>
              </a:lnSpc>
            </a:pPr>
            <a:r>
              <a:rPr lang="ru-RU" sz="2800"/>
              <a:t>3) подъем «мертвого» груза, засыпанного землей или примерзшего к земле, заложенного другими грузами, укрепленного болтами или залитого бетоном, а также металла и шлака, застывшего в печи или приварившегося после слива;</a:t>
            </a:r>
          </a:p>
          <a:p>
            <a:pPr eaLnBrk="1" hangingPunct="1">
              <a:lnSpc>
                <a:spcPct val="70000"/>
              </a:lnSpc>
            </a:pPr>
            <a:r>
              <a:rPr lang="ru-RU" sz="2800"/>
              <a:t>4) подтаскивание груза по земле, полу или рельсам крюком крана при наклонном положении грузовых канатов без применения направляющих блоков, обеспечивающих вертикальное положение грузовых канатов;</a:t>
            </a:r>
          </a:p>
          <a:p>
            <a:pPr eaLnBrk="1" hangingPunct="1">
              <a:lnSpc>
                <a:spcPct val="70000"/>
              </a:lnSpc>
            </a:pPr>
            <a:r>
              <a:rPr lang="ru-RU" sz="2800"/>
              <a:t>5) подъем груза непосредственно с места его установки (с земли, площадки, штабеля и т.п.) стреловой лебедкой, а также механизмами подъема и телескопирования стрелы.</a:t>
            </a:r>
          </a:p>
          <a:p>
            <a:pPr eaLnBrk="1" hangingPunct="1">
              <a:lnSpc>
                <a:spcPct val="70000"/>
              </a:lnSpc>
            </a:pPr>
            <a:endParaRPr lang="ru-RU" sz="2800"/>
          </a:p>
        </p:txBody>
      </p:sp>
    </p:spTree>
    <p:extLst>
      <p:ext uri="{BB962C8B-B14F-4D97-AF65-F5344CB8AC3E}">
        <p14:creationId xmlns:p14="http://schemas.microsoft.com/office/powerpoint/2010/main" xmlns="" val="3456261148"/>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279C6FDD-1A85-4051-981E-0600C4868DF8}" type="datetime1">
              <a:rPr lang="ru-RU" smtClean="0"/>
              <a:pPr/>
              <a:t>03.09.2020</a:t>
            </a:fld>
            <a:endParaRPr lang="ru-RU" smtClean="0"/>
          </a:p>
        </p:txBody>
      </p:sp>
      <p:sp>
        <p:nvSpPr>
          <p:cNvPr id="5"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6211127E-766A-49E2-A047-AF49AD2B520F}" type="slidenum">
              <a:rPr lang="ru-RU">
                <a:latin typeface="Arial" panose="020B0604020202020204" pitchFamily="34" charset="0"/>
              </a:rPr>
              <a:pPr lvl="1"/>
              <a:t>229</a:t>
            </a:fld>
            <a:endParaRPr lang="ru-RU"/>
          </a:p>
        </p:txBody>
      </p:sp>
      <p:sp>
        <p:nvSpPr>
          <p:cNvPr id="309250" name="Rectangle 2"/>
          <p:cNvSpPr>
            <a:spLocks noGrp="1" noChangeArrowheads="1"/>
          </p:cNvSpPr>
          <p:nvPr>
            <p:ph type="title"/>
          </p:nvPr>
        </p:nvSpPr>
        <p:spPr>
          <a:xfrm>
            <a:off x="1981200" y="228600"/>
            <a:ext cx="8458200" cy="609600"/>
          </a:xfrm>
        </p:spPr>
        <p:txBody>
          <a:bodyPr>
            <a:normAutofit fontScale="90000"/>
          </a:bodyPr>
          <a:lstStyle/>
          <a:p>
            <a:pPr algn="ctr" eaLnBrk="1" hangingPunct="1">
              <a:defRPr/>
            </a:pPr>
            <a:r>
              <a:rPr lang="ru-RU" sz="2000" b="1"/>
              <a:t>Организация производства работ по погрузке и разгрузке транспортных средств (полувагонов, автомашин)</a:t>
            </a:r>
            <a:endParaRPr lang="ru-RU" sz="2000"/>
          </a:p>
        </p:txBody>
      </p:sp>
      <p:sp>
        <p:nvSpPr>
          <p:cNvPr id="99333" name="Rectangle 3"/>
          <p:cNvSpPr>
            <a:spLocks noGrp="1" noChangeArrowheads="1"/>
          </p:cNvSpPr>
          <p:nvPr>
            <p:ph type="body" idx="1"/>
          </p:nvPr>
        </p:nvSpPr>
        <p:spPr>
          <a:xfrm>
            <a:off x="1676400" y="1219200"/>
            <a:ext cx="8763000" cy="5410200"/>
          </a:xfrm>
        </p:spPr>
        <p:txBody>
          <a:bodyPr/>
          <a:lstStyle/>
          <a:p>
            <a:pPr eaLnBrk="1" hangingPunct="1">
              <a:lnSpc>
                <a:spcPct val="80000"/>
              </a:lnSpc>
            </a:pPr>
            <a:r>
              <a:rPr lang="ru-RU" sz="2400"/>
              <a:t>Погрузочно-разгрузочные работы и складирование грузов кранами на базах, складах, площадках должны выполняться по технологическим картам, разработанным с учетом требований ГОСТ 12.3.009 и утвержденным в установленном порядке.</a:t>
            </a:r>
          </a:p>
          <a:p>
            <a:pPr eaLnBrk="1" hangingPunct="1">
              <a:lnSpc>
                <a:spcPct val="80000"/>
              </a:lnSpc>
            </a:pPr>
            <a:r>
              <a:rPr lang="ru-RU" sz="2400"/>
              <a:t>Не разрешается опускать груз на автомашину, а также поднимать груз при нахождении людей в кузове или кабине автомашины.</a:t>
            </a:r>
          </a:p>
          <a:p>
            <a:pPr eaLnBrk="1" hangingPunct="1">
              <a:lnSpc>
                <a:spcPct val="80000"/>
              </a:lnSpc>
            </a:pPr>
            <a:r>
              <a:rPr lang="ru-RU" sz="2400"/>
              <a:t>В местах постоянной погрузки и разгрузки автомашин и полувагонов должны быть установлены </a:t>
            </a:r>
            <a:r>
              <a:rPr lang="ru-RU" sz="2400">
                <a:solidFill>
                  <a:schemeClr val="hlink"/>
                </a:solidFill>
              </a:rPr>
              <a:t>стационарные эстакады</a:t>
            </a:r>
            <a:r>
              <a:rPr lang="ru-RU" sz="2400"/>
              <a:t> или </a:t>
            </a:r>
            <a:r>
              <a:rPr lang="ru-RU" sz="2400">
                <a:solidFill>
                  <a:schemeClr val="hlink"/>
                </a:solidFill>
              </a:rPr>
              <a:t>навесные площадки</a:t>
            </a:r>
            <a:r>
              <a:rPr lang="ru-RU" sz="2400"/>
              <a:t> для стропальщиков.</a:t>
            </a:r>
          </a:p>
          <a:p>
            <a:pPr eaLnBrk="1" hangingPunct="1">
              <a:lnSpc>
                <a:spcPct val="80000"/>
              </a:lnSpc>
            </a:pPr>
            <a:r>
              <a:rPr lang="ru-RU" sz="2400"/>
              <a:t>Погрузка и разгрузка полувагонов крюковыми кранами должны производиться по технологии, утвержденной производителем работ, в которой должны быть определены места нахождения стропальщиков при перемещении грузов, а также возможность выхода их на эстакады и навесные площадки.</a:t>
            </a:r>
          </a:p>
        </p:txBody>
      </p:sp>
    </p:spTree>
    <p:extLst>
      <p:ext uri="{BB962C8B-B14F-4D97-AF65-F5344CB8AC3E}">
        <p14:creationId xmlns:p14="http://schemas.microsoft.com/office/powerpoint/2010/main" xmlns="" val="21270355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Несчастным случаем на производстве является случай, если он произошел:</a:t>
            </a:r>
          </a:p>
        </p:txBody>
      </p:sp>
      <p:sp>
        <p:nvSpPr>
          <p:cNvPr id="3" name="Объект 2"/>
          <p:cNvSpPr>
            <a:spLocks noGrp="1"/>
          </p:cNvSpPr>
          <p:nvPr>
            <p:ph idx="1"/>
          </p:nvPr>
        </p:nvSpPr>
        <p:spPr>
          <a:xfrm>
            <a:off x="437882" y="2057399"/>
            <a:ext cx="10577989" cy="4472189"/>
          </a:xfrm>
        </p:spPr>
        <p:txBody>
          <a:bodyPr>
            <a:normAutofit fontScale="62500" lnSpcReduction="20000"/>
          </a:bodyPr>
          <a:lstStyle/>
          <a:p>
            <a:r>
              <a:rPr lang="ru-RU" dirty="0"/>
              <a:t>В течение рабочего времени на территории работодателя либо в ином месте выполнения работы, в том числе во время установлен­ных перерывов, а также в течение времени, необходимого для приведения в порядок орудий производства и одежды, выполнения других предусмотренных правилами внутреннего трудового распорядка действий перед началом и после окончания работы, или при выполнении работы за пределами установленной для работника продолжительности рабочего времени, в выходные и нерабочие праздничные дни.</a:t>
            </a:r>
          </a:p>
          <a:p>
            <a:r>
              <a:rPr lang="ru-RU" dirty="0"/>
              <a:t>При следовании к месту выполнения работы или с работы на транспортном средстве, предоставленном работодателем (его представителем), либо на личном транспортном средстве в случае использования личного транспортного средства в производственных (служебных) целях по распоряжению работодателя (его представителя) или по соглашению сторон трудового договора.</a:t>
            </a:r>
          </a:p>
          <a:p>
            <a:r>
              <a:rPr lang="ru-RU" dirty="0"/>
              <a:t>При следовании к месту служебной командировки и обратно, во время служебных поездок на общественном или служебном транспорте, а также при следовании по распоряжению работодателя (его представителя) к месту выполнения работы (поручения) и обратно, в том числе пешком.</a:t>
            </a:r>
          </a:p>
          <a:p>
            <a:r>
              <a:rPr lang="ru-RU" dirty="0"/>
              <a:t>При следовании на транспортном средстве в качестве сменщика во время междусменного отдыха (водитель-сменщик на транспорт­ном средстве, проводник или механик рефрижераторной секции в поезде, член бригады почтового вагона и другие).</a:t>
            </a:r>
          </a:p>
          <a:p>
            <a:r>
              <a:rPr lang="ru-RU" dirty="0"/>
              <a:t>При работе вахтовым методом во время междусменного отдыха, а также при нахождении на судне (воздушном, морском, речном) в свободное от вахты и судовых работ время.</a:t>
            </a:r>
          </a:p>
          <a:p>
            <a:r>
              <a:rPr lang="ru-RU" dirty="0"/>
              <a:t>При привлечении работника в установленном порядке к участию в работах по предотвращению катастрофы, аварии или иных чрезвычайных обстоятельств либо в работах по ликвидации их последствий.</a:t>
            </a:r>
          </a:p>
          <a:p>
            <a:r>
              <a:rPr lang="ru-RU" dirty="0"/>
              <a:t>При осуществлении иных правомерных действий, обусловлен­ных трудовыми отношениями с работодателем либо совершаемых в его интересах, в том числе действий, направленных на предотвращение катастрофы, аварии или несчастного случая.</a:t>
            </a:r>
          </a:p>
          <a:p>
            <a:endParaRPr lang="ru-RU" dirty="0"/>
          </a:p>
        </p:txBody>
      </p:sp>
    </p:spTree>
    <p:extLst>
      <p:ext uri="{BB962C8B-B14F-4D97-AF65-F5344CB8AC3E}">
        <p14:creationId xmlns:p14="http://schemas.microsoft.com/office/powerpoint/2010/main" xmlns="" val="1216441832"/>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0E8ECE03-5D3E-4B81-BCF0-526BEA6FFD17}" type="datetime1">
              <a:rPr lang="ru-RU" smtClean="0"/>
              <a:pPr/>
              <a:t>03.09.2020</a:t>
            </a:fld>
            <a:endParaRPr lang="ru-RU" smtClean="0"/>
          </a:p>
        </p:txBody>
      </p:sp>
      <p:sp>
        <p:nvSpPr>
          <p:cNvPr id="5"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56C58C45-21A2-4E6E-BF18-56569155D227}" type="slidenum">
              <a:rPr lang="ru-RU">
                <a:latin typeface="Arial" panose="020B0604020202020204" pitchFamily="34" charset="0"/>
              </a:rPr>
              <a:pPr lvl="1"/>
              <a:t>230</a:t>
            </a:fld>
            <a:endParaRPr lang="ru-RU"/>
          </a:p>
        </p:txBody>
      </p:sp>
      <p:sp>
        <p:nvSpPr>
          <p:cNvPr id="331778" name="Rectangle 2"/>
          <p:cNvSpPr>
            <a:spLocks noGrp="1" noChangeArrowheads="1"/>
          </p:cNvSpPr>
          <p:nvPr>
            <p:ph type="title"/>
          </p:nvPr>
        </p:nvSpPr>
        <p:spPr>
          <a:xfrm>
            <a:off x="2133601" y="304800"/>
            <a:ext cx="8080375" cy="685800"/>
          </a:xfrm>
        </p:spPr>
        <p:txBody>
          <a:bodyPr/>
          <a:lstStyle/>
          <a:p>
            <a:pPr algn="ctr" eaLnBrk="1" hangingPunct="1">
              <a:defRPr/>
            </a:pPr>
            <a:r>
              <a:rPr lang="ru-RU" sz="2000" b="1"/>
              <a:t>Организация производства работ по погрузке и разгрузке транспортных средств (полувагонов, автомашин)</a:t>
            </a:r>
          </a:p>
        </p:txBody>
      </p:sp>
      <p:sp>
        <p:nvSpPr>
          <p:cNvPr id="100357" name="Rectangle 3"/>
          <p:cNvSpPr>
            <a:spLocks noGrp="1" noChangeArrowheads="1"/>
          </p:cNvSpPr>
          <p:nvPr>
            <p:ph type="body" idx="1"/>
          </p:nvPr>
        </p:nvSpPr>
        <p:spPr>
          <a:xfrm>
            <a:off x="1676400" y="1447800"/>
            <a:ext cx="8686800" cy="4800600"/>
          </a:xfrm>
        </p:spPr>
        <p:txBody>
          <a:bodyPr/>
          <a:lstStyle/>
          <a:p>
            <a:pPr eaLnBrk="1" hangingPunct="1">
              <a:lnSpc>
                <a:spcPct val="80000"/>
              </a:lnSpc>
            </a:pPr>
            <a:r>
              <a:rPr lang="ru-RU" sz="2800"/>
              <a:t>Нахождение людей в полувагонах при подъеме и опускании грузов краном не допускается.</a:t>
            </a:r>
          </a:p>
          <a:p>
            <a:pPr eaLnBrk="1" hangingPunct="1">
              <a:lnSpc>
                <a:spcPct val="80000"/>
              </a:lnSpc>
            </a:pPr>
            <a:r>
              <a:rPr lang="ru-RU" sz="2800"/>
              <a:t>Укладка груза в полувагоны, на платформы должна производиться в соответствии с установленными нормами, по согласованию с грузополучателем.</a:t>
            </a:r>
          </a:p>
          <a:p>
            <a:pPr eaLnBrk="1" hangingPunct="1">
              <a:lnSpc>
                <a:spcPct val="80000"/>
              </a:lnSpc>
            </a:pPr>
            <a:r>
              <a:rPr lang="ru-RU" sz="2800"/>
              <a:t>Погрузка груза в автомашины и другие транспортные средства должна производиться таким образом, чтобы была обеспечена удобная и безопасная строповка его при разгрузке.</a:t>
            </a:r>
          </a:p>
          <a:p>
            <a:pPr eaLnBrk="1" hangingPunct="1">
              <a:lnSpc>
                <a:spcPct val="80000"/>
              </a:lnSpc>
            </a:pPr>
            <a:r>
              <a:rPr lang="ru-RU" sz="2800"/>
              <a:t>Погрузка и разгрузка полувагонов, платформ, автомашин и других транспортных средств должны выполняться без нарушения их равновесия.</a:t>
            </a:r>
          </a:p>
        </p:txBody>
      </p:sp>
    </p:spTree>
    <p:extLst>
      <p:ext uri="{BB962C8B-B14F-4D97-AF65-F5344CB8AC3E}">
        <p14:creationId xmlns:p14="http://schemas.microsoft.com/office/powerpoint/2010/main" xmlns="" val="4273395945"/>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454DB31C-51DF-49AE-8A5D-2E9B84358C6B}" type="datetime1">
              <a:rPr lang="ru-RU" smtClean="0"/>
              <a:pPr/>
              <a:t>03.09.2020</a:t>
            </a:fld>
            <a:endParaRPr lang="ru-RU" smtClean="0"/>
          </a:p>
        </p:txBody>
      </p:sp>
      <p:sp>
        <p:nvSpPr>
          <p:cNvPr id="5"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281D5F7B-AEBE-44D5-B06E-A0F281366833}" type="slidenum">
              <a:rPr lang="ru-RU">
                <a:latin typeface="Arial" panose="020B0604020202020204" pitchFamily="34" charset="0"/>
              </a:rPr>
              <a:pPr lvl="1"/>
              <a:t>231</a:t>
            </a:fld>
            <a:endParaRPr lang="ru-RU"/>
          </a:p>
        </p:txBody>
      </p:sp>
      <p:pic>
        <p:nvPicPr>
          <p:cNvPr id="101380" name="Picture 4" descr="36"/>
          <p:cNvPicPr>
            <a:picLocks noChangeAspect="1" noChangeArrowheads="1"/>
          </p:cNvPicPr>
          <p:nvPr/>
        </p:nvPicPr>
        <p:blipFill>
          <a:blip r:embed="rId2">
            <a:lum bright="-24000" contrast="30000"/>
            <a:extLst>
              <a:ext uri="{28A0092B-C50C-407E-A947-70E740481C1C}">
                <a14:useLocalDpi xmlns:a14="http://schemas.microsoft.com/office/drawing/2010/main" xmlns="" val="0"/>
              </a:ext>
            </a:extLst>
          </a:blip>
          <a:srcRect/>
          <a:stretch>
            <a:fillRect/>
          </a:stretch>
        </p:blipFill>
        <p:spPr bwMode="auto">
          <a:xfrm>
            <a:off x="6315076" y="381000"/>
            <a:ext cx="4276725"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1381" name="Picture 5" descr="35"/>
          <p:cNvPicPr>
            <a:picLocks noChangeAspect="1" noChangeArrowheads="1"/>
          </p:cNvPicPr>
          <p:nvPr/>
        </p:nvPicPr>
        <p:blipFill>
          <a:blip r:embed="rId3">
            <a:lum bright="-18000" contrast="18000"/>
            <a:extLst>
              <a:ext uri="{28A0092B-C50C-407E-A947-70E740481C1C}">
                <a14:useLocalDpi xmlns:a14="http://schemas.microsoft.com/office/drawing/2010/main" xmlns="" val="0"/>
              </a:ext>
            </a:extLst>
          </a:blip>
          <a:srcRect/>
          <a:stretch>
            <a:fillRect/>
          </a:stretch>
        </p:blipFill>
        <p:spPr bwMode="auto">
          <a:xfrm>
            <a:off x="1652588" y="381000"/>
            <a:ext cx="4367212"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496114715"/>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44809DED-F157-4F34-A40D-3CD3FC2E83F0}" type="datetime1">
              <a:rPr lang="ru-RU" smtClean="0"/>
              <a:pPr/>
              <a:t>03.09.2020</a:t>
            </a:fld>
            <a:endParaRPr lang="ru-RU" smtClean="0"/>
          </a:p>
        </p:txBody>
      </p:sp>
      <p:sp>
        <p:nvSpPr>
          <p:cNvPr id="5"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257F969E-AC26-49B0-ABB3-A9651EFABC4D}" type="slidenum">
              <a:rPr lang="ru-RU">
                <a:latin typeface="Arial" panose="020B0604020202020204" pitchFamily="34" charset="0"/>
              </a:rPr>
              <a:pPr lvl="1"/>
              <a:t>232</a:t>
            </a:fld>
            <a:endParaRPr lang="ru-RU"/>
          </a:p>
        </p:txBody>
      </p:sp>
      <p:sp>
        <p:nvSpPr>
          <p:cNvPr id="310274" name="Rectangle 2"/>
          <p:cNvSpPr>
            <a:spLocks noGrp="1" noChangeArrowheads="1"/>
          </p:cNvSpPr>
          <p:nvPr>
            <p:ph type="title"/>
          </p:nvPr>
        </p:nvSpPr>
        <p:spPr>
          <a:xfrm>
            <a:off x="1981201" y="228600"/>
            <a:ext cx="8080375" cy="457200"/>
          </a:xfrm>
        </p:spPr>
        <p:txBody>
          <a:bodyPr/>
          <a:lstStyle/>
          <a:p>
            <a:pPr algn="ctr" eaLnBrk="1" hangingPunct="1">
              <a:defRPr/>
            </a:pPr>
            <a:r>
              <a:rPr lang="ru-RU" sz="2400" b="1"/>
              <a:t>Складирование грузов на строительной площадке</a:t>
            </a:r>
          </a:p>
        </p:txBody>
      </p:sp>
      <p:sp>
        <p:nvSpPr>
          <p:cNvPr id="102405" name="Rectangle 3"/>
          <p:cNvSpPr>
            <a:spLocks noGrp="1" noChangeArrowheads="1"/>
          </p:cNvSpPr>
          <p:nvPr>
            <p:ph type="body" idx="1"/>
          </p:nvPr>
        </p:nvSpPr>
        <p:spPr>
          <a:xfrm>
            <a:off x="1752600" y="762000"/>
            <a:ext cx="8458200" cy="5867400"/>
          </a:xfrm>
        </p:spPr>
        <p:txBody>
          <a:bodyPr/>
          <a:lstStyle/>
          <a:p>
            <a:pPr eaLnBrk="1" hangingPunct="1">
              <a:lnSpc>
                <a:spcPct val="80000"/>
              </a:lnSpc>
            </a:pPr>
            <a:r>
              <a:rPr lang="ru-RU" sz="2800"/>
              <a:t>Погрузочно-разгрузочные работы и складирование грузов кранами на базах, складах, площадках должны выполняться по технологическим картам, разработанным с учетом требований ГОСТ 12.3.009 и утвержденным в установленном порядке.</a:t>
            </a:r>
          </a:p>
          <a:p>
            <a:pPr eaLnBrk="1" hangingPunct="1">
              <a:lnSpc>
                <a:spcPct val="80000"/>
              </a:lnSpc>
            </a:pPr>
            <a:r>
              <a:rPr lang="ru-RU" sz="2800"/>
              <a:t>Опускать перемещаемый груз разрешается лишь на предназначенное для этого место, где исключается возможность падения, опрокидывания или сползания устанавливаемого груза.</a:t>
            </a:r>
          </a:p>
          <a:p>
            <a:pPr eaLnBrk="1" hangingPunct="1">
              <a:lnSpc>
                <a:spcPct val="80000"/>
              </a:lnSpc>
            </a:pPr>
            <a:r>
              <a:rPr lang="ru-RU" sz="2800"/>
              <a:t>На место установки груза должны быть предварительно уложены подкладки соответствующей прочности для того, чтобы стропы могли быть легко и без повреждения извлечены из-под груза.</a:t>
            </a:r>
          </a:p>
          <a:p>
            <a:pPr eaLnBrk="1" hangingPunct="1">
              <a:lnSpc>
                <a:spcPct val="80000"/>
              </a:lnSpc>
            </a:pPr>
            <a:endParaRPr lang="ru-RU" sz="2800"/>
          </a:p>
        </p:txBody>
      </p:sp>
    </p:spTree>
    <p:extLst>
      <p:ext uri="{BB962C8B-B14F-4D97-AF65-F5344CB8AC3E}">
        <p14:creationId xmlns:p14="http://schemas.microsoft.com/office/powerpoint/2010/main" xmlns="" val="2105612844"/>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26135BA2-0872-4A9E-8658-19A34CABBB45}" type="datetime1">
              <a:rPr lang="ru-RU" smtClean="0"/>
              <a:pPr/>
              <a:t>03.09.2020</a:t>
            </a:fld>
            <a:endParaRPr lang="ru-RU" smtClean="0"/>
          </a:p>
        </p:txBody>
      </p:sp>
      <p:sp>
        <p:nvSpPr>
          <p:cNvPr id="5"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D01AB578-FD64-4FE3-B537-0B397E056E31}" type="slidenum">
              <a:rPr lang="ru-RU">
                <a:latin typeface="Arial" panose="020B0604020202020204" pitchFamily="34" charset="0"/>
              </a:rPr>
              <a:pPr lvl="1"/>
              <a:t>233</a:t>
            </a:fld>
            <a:endParaRPr lang="ru-RU"/>
          </a:p>
        </p:txBody>
      </p:sp>
      <p:sp>
        <p:nvSpPr>
          <p:cNvPr id="332802" name="Rectangle 2"/>
          <p:cNvSpPr>
            <a:spLocks noGrp="1" noChangeArrowheads="1"/>
          </p:cNvSpPr>
          <p:nvPr>
            <p:ph type="title"/>
          </p:nvPr>
        </p:nvSpPr>
        <p:spPr>
          <a:xfrm>
            <a:off x="2206626" y="609600"/>
            <a:ext cx="8080375" cy="533400"/>
          </a:xfrm>
        </p:spPr>
        <p:txBody>
          <a:bodyPr/>
          <a:lstStyle/>
          <a:p>
            <a:pPr algn="ctr" eaLnBrk="1" hangingPunct="1">
              <a:defRPr/>
            </a:pPr>
            <a:r>
              <a:rPr lang="ru-RU" sz="2400" b="1"/>
              <a:t>Складирование грузов на строительной площадке</a:t>
            </a:r>
          </a:p>
        </p:txBody>
      </p:sp>
      <p:sp>
        <p:nvSpPr>
          <p:cNvPr id="103429" name="Rectangle 3"/>
          <p:cNvSpPr>
            <a:spLocks noGrp="1" noChangeArrowheads="1"/>
          </p:cNvSpPr>
          <p:nvPr>
            <p:ph type="body" idx="1"/>
          </p:nvPr>
        </p:nvSpPr>
        <p:spPr>
          <a:xfrm>
            <a:off x="1828800" y="1295400"/>
            <a:ext cx="8534400" cy="5257800"/>
          </a:xfrm>
        </p:spPr>
        <p:txBody>
          <a:bodyPr/>
          <a:lstStyle/>
          <a:p>
            <a:pPr algn="ctr" eaLnBrk="1" hangingPunct="1">
              <a:buFont typeface="Wingdings" pitchFamily="2" charset="2"/>
              <a:buNone/>
            </a:pPr>
            <a:r>
              <a:rPr lang="ru-RU" b="1" smtClean="0">
                <a:solidFill>
                  <a:schemeClr val="hlink"/>
                </a:solidFill>
              </a:rPr>
              <a:t>Продолжение</a:t>
            </a:r>
          </a:p>
          <a:p>
            <a:pPr eaLnBrk="1" hangingPunct="1"/>
            <a:r>
              <a:rPr lang="ru-RU" smtClean="0"/>
              <a:t>Устанавливать груз в местах, для этого не предназначенных, не разрешается.</a:t>
            </a:r>
          </a:p>
          <a:p>
            <a:pPr eaLnBrk="1" hangingPunct="1"/>
            <a:r>
              <a:rPr lang="ru-RU" smtClean="0"/>
              <a:t>Укладку и разборку груза следует производить равномерно, не нарушая установленные для складирования груза габариты и не загромождая проходы.</a:t>
            </a:r>
          </a:p>
          <a:p>
            <a:pPr eaLnBrk="1" hangingPunct="1"/>
            <a:r>
              <a:rPr lang="ru-RU" smtClean="0"/>
              <a:t>Укладка груза в полувагоны, на платформы должна производиться в соответствии с установленными нормами, по согласованию с грузополучателем.</a:t>
            </a:r>
          </a:p>
        </p:txBody>
      </p:sp>
    </p:spTree>
    <p:extLst>
      <p:ext uri="{BB962C8B-B14F-4D97-AF65-F5344CB8AC3E}">
        <p14:creationId xmlns:p14="http://schemas.microsoft.com/office/powerpoint/2010/main" xmlns="" val="1264637089"/>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306F1844-9975-4A04-BB57-617E250D3A33}" type="datetime1">
              <a:rPr lang="ru-RU" smtClean="0"/>
              <a:pPr/>
              <a:t>03.09.2020</a:t>
            </a:fld>
            <a:endParaRPr lang="ru-RU" smtClean="0"/>
          </a:p>
        </p:txBody>
      </p:sp>
      <p:sp>
        <p:nvSpPr>
          <p:cNvPr id="4"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8DBA9220-9DD8-4593-8514-22CD04B769CB}" type="slidenum">
              <a:rPr lang="ru-RU">
                <a:latin typeface="Arial" panose="020B0604020202020204" pitchFamily="34" charset="0"/>
              </a:rPr>
              <a:pPr lvl="1"/>
              <a:t>234</a:t>
            </a:fld>
            <a:endParaRPr lang="ru-RU"/>
          </a:p>
        </p:txBody>
      </p:sp>
      <p:pic>
        <p:nvPicPr>
          <p:cNvPr id="104452" name="Picture 4" descr="21"/>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160714" y="0"/>
            <a:ext cx="48291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03272160"/>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D4B18D61-5969-40A0-A81B-223B7C4CB28F}" type="datetime1">
              <a:rPr lang="ru-RU" smtClean="0"/>
              <a:pPr/>
              <a:t>03.09.2020</a:t>
            </a:fld>
            <a:endParaRPr lang="ru-RU" smtClean="0"/>
          </a:p>
        </p:txBody>
      </p:sp>
      <p:sp>
        <p:nvSpPr>
          <p:cNvPr id="5"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7A37C8F3-8103-4F77-BB8A-5B3D7FD5C0BF}" type="slidenum">
              <a:rPr lang="ru-RU">
                <a:latin typeface="Arial" panose="020B0604020202020204" pitchFamily="34" charset="0"/>
              </a:rPr>
              <a:pPr lvl="1"/>
              <a:t>235</a:t>
            </a:fld>
            <a:endParaRPr lang="ru-RU"/>
          </a:p>
        </p:txBody>
      </p:sp>
      <p:sp>
        <p:nvSpPr>
          <p:cNvPr id="105476" name="Rectangle 3"/>
          <p:cNvSpPr>
            <a:spLocks noGrp="1" noChangeArrowheads="1"/>
          </p:cNvSpPr>
          <p:nvPr>
            <p:ph type="body" idx="1"/>
          </p:nvPr>
        </p:nvSpPr>
        <p:spPr>
          <a:xfrm>
            <a:off x="1676400" y="762000"/>
            <a:ext cx="8686800" cy="5867400"/>
          </a:xfrm>
        </p:spPr>
        <p:txBody>
          <a:bodyPr>
            <a:normAutofit lnSpcReduction="10000"/>
          </a:bodyPr>
          <a:lstStyle/>
          <a:p>
            <a:pPr algn="ctr" eaLnBrk="1" hangingPunct="1">
              <a:lnSpc>
                <a:spcPct val="80000"/>
              </a:lnSpc>
              <a:buFont typeface="Wingdings" pitchFamily="2" charset="2"/>
              <a:buNone/>
            </a:pPr>
            <a:r>
              <a:rPr lang="ru-RU" sz="2400" b="1">
                <a:solidFill>
                  <a:schemeClr val="hlink"/>
                </a:solidFill>
              </a:rPr>
              <a:t>Продолжение</a:t>
            </a:r>
          </a:p>
          <a:p>
            <a:pPr eaLnBrk="1" hangingPunct="1">
              <a:lnSpc>
                <a:spcPct val="80000"/>
              </a:lnSpc>
            </a:pPr>
            <a:r>
              <a:rPr lang="ru-RU" sz="2400"/>
              <a:t>Складирование материалов должно производиться за пределами призмы обрушения грунта незакрепленных выемок (котлованов, траншей), а их размещение в пределах призмы обрушения грунта у выемок с креплением допускается при условии предварительной проверки устойчивости закрепленного откоса по паспорту крепления или расчетом с учетом динамической нагрузки.</a:t>
            </a:r>
          </a:p>
          <a:p>
            <a:pPr eaLnBrk="1" hangingPunct="1">
              <a:lnSpc>
                <a:spcPct val="80000"/>
              </a:lnSpc>
            </a:pPr>
            <a:r>
              <a:rPr lang="ru-RU" sz="2400"/>
              <a:t>Материалы (конструкции) следует размещать в соответствии с требованиями настоящих норм и правил и межотраслевых правил по охране труда на выровненных площадках, принимая меры против самопроизвольного смещения, просадки, осыпания и раскатывания складируемых материалов.</a:t>
            </a:r>
          </a:p>
          <a:p>
            <a:pPr eaLnBrk="1" hangingPunct="1">
              <a:lnSpc>
                <a:spcPct val="80000"/>
              </a:lnSpc>
            </a:pPr>
            <a:r>
              <a:rPr lang="ru-RU" sz="2400"/>
              <a:t>Складские площадки должны быть защищены от поверхностных вод. Запрещается осуществлять складирование материалов, изделий на насыпных неуплотненных грунтах.</a:t>
            </a:r>
          </a:p>
        </p:txBody>
      </p:sp>
      <p:sp>
        <p:nvSpPr>
          <p:cNvPr id="311300" name="Rectangle 4"/>
          <p:cNvSpPr>
            <a:spLocks noGrp="1" noChangeArrowheads="1"/>
          </p:cNvSpPr>
          <p:nvPr>
            <p:ph type="title"/>
          </p:nvPr>
        </p:nvSpPr>
        <p:spPr>
          <a:xfrm>
            <a:off x="2133601" y="304800"/>
            <a:ext cx="8080375" cy="381000"/>
          </a:xfrm>
        </p:spPr>
        <p:txBody>
          <a:bodyPr>
            <a:normAutofit fontScale="90000"/>
          </a:bodyPr>
          <a:lstStyle/>
          <a:p>
            <a:pPr algn="ctr" eaLnBrk="1" hangingPunct="1">
              <a:defRPr/>
            </a:pPr>
            <a:r>
              <a:rPr lang="ru-RU" sz="2400" b="1"/>
              <a:t>Складирование грузов на строительной площадке</a:t>
            </a:r>
          </a:p>
        </p:txBody>
      </p:sp>
    </p:spTree>
    <p:extLst>
      <p:ext uri="{BB962C8B-B14F-4D97-AF65-F5344CB8AC3E}">
        <p14:creationId xmlns:p14="http://schemas.microsoft.com/office/powerpoint/2010/main" xmlns="" val="2981713258"/>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E9A2DD4D-DEBA-4405-8D8A-F97EA4DE4345}" type="datetime1">
              <a:rPr lang="ru-RU" smtClean="0"/>
              <a:pPr/>
              <a:t>03.09.2020</a:t>
            </a:fld>
            <a:endParaRPr lang="ru-RU" smtClean="0"/>
          </a:p>
        </p:txBody>
      </p:sp>
      <p:sp>
        <p:nvSpPr>
          <p:cNvPr id="5"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F0D4B930-1BC6-46AF-A230-A0BF106B1D17}" type="slidenum">
              <a:rPr lang="ru-RU">
                <a:latin typeface="Arial" panose="020B0604020202020204" pitchFamily="34" charset="0"/>
              </a:rPr>
              <a:pPr lvl="1"/>
              <a:t>236</a:t>
            </a:fld>
            <a:endParaRPr lang="ru-RU"/>
          </a:p>
        </p:txBody>
      </p:sp>
      <p:sp>
        <p:nvSpPr>
          <p:cNvPr id="312322" name="Rectangle 2"/>
          <p:cNvSpPr>
            <a:spLocks noGrp="1" noChangeArrowheads="1"/>
          </p:cNvSpPr>
          <p:nvPr>
            <p:ph type="title"/>
          </p:nvPr>
        </p:nvSpPr>
        <p:spPr>
          <a:xfrm>
            <a:off x="2133601" y="304800"/>
            <a:ext cx="8080375" cy="381000"/>
          </a:xfrm>
        </p:spPr>
        <p:txBody>
          <a:bodyPr/>
          <a:lstStyle/>
          <a:p>
            <a:pPr algn="ctr" eaLnBrk="1" hangingPunct="1">
              <a:defRPr/>
            </a:pPr>
            <a:r>
              <a:rPr lang="ru-RU" sz="2000" b="1"/>
              <a:t>Складирование грузов на строительной площадке</a:t>
            </a:r>
          </a:p>
        </p:txBody>
      </p:sp>
      <p:sp>
        <p:nvSpPr>
          <p:cNvPr id="106501" name="Rectangle 3"/>
          <p:cNvSpPr>
            <a:spLocks noGrp="1" noChangeArrowheads="1"/>
          </p:cNvSpPr>
          <p:nvPr>
            <p:ph type="body" idx="1"/>
          </p:nvPr>
        </p:nvSpPr>
        <p:spPr>
          <a:xfrm>
            <a:off x="1752600" y="762000"/>
            <a:ext cx="8534400" cy="5791200"/>
          </a:xfrm>
        </p:spPr>
        <p:txBody>
          <a:bodyPr>
            <a:normAutofit lnSpcReduction="10000"/>
          </a:bodyPr>
          <a:lstStyle/>
          <a:p>
            <a:pPr marL="0" indent="12700" algn="ctr">
              <a:lnSpc>
                <a:spcPct val="80000"/>
              </a:lnSpc>
              <a:buNone/>
            </a:pPr>
            <a:r>
              <a:rPr lang="ru-RU" sz="2400" b="1">
                <a:solidFill>
                  <a:schemeClr val="hlink"/>
                </a:solidFill>
              </a:rPr>
              <a:t>Продолжение</a:t>
            </a:r>
            <a:endParaRPr lang="ru-RU" sz="2400" b="1"/>
          </a:p>
          <a:p>
            <a:pPr marL="0" indent="12700" algn="ctr">
              <a:lnSpc>
                <a:spcPct val="80000"/>
              </a:lnSpc>
              <a:buNone/>
            </a:pPr>
            <a:r>
              <a:rPr lang="ru-RU" sz="2400"/>
              <a:t>Материалы, изделия, конструкции и оборудование при складировании на строительной площадке и рабочих местах должны укладываться следующим образом:</a:t>
            </a:r>
          </a:p>
          <a:p>
            <a:pPr marL="0" indent="12700">
              <a:lnSpc>
                <a:spcPct val="80000"/>
              </a:lnSpc>
            </a:pPr>
            <a:r>
              <a:rPr lang="ru-RU" sz="2400"/>
              <a:t>- кирпич в пакетах на поддонах - не более чем в два яруса, в контейнерах - в один ярус, без контейнеров - высотой не более 1,7 м;</a:t>
            </a:r>
          </a:p>
          <a:p>
            <a:pPr marL="0" indent="12700">
              <a:lnSpc>
                <a:spcPct val="80000"/>
              </a:lnSpc>
            </a:pPr>
            <a:r>
              <a:rPr lang="ru-RU" sz="2400"/>
              <a:t>- фундаментные блоки и блоки стен подвалов - в штабель высотой не более 2,6 м на подкладках и с прокладками;</a:t>
            </a:r>
          </a:p>
          <a:p>
            <a:pPr marL="0" indent="12700">
              <a:lnSpc>
                <a:spcPct val="80000"/>
              </a:lnSpc>
            </a:pPr>
            <a:r>
              <a:rPr lang="ru-RU" sz="2400"/>
              <a:t>- стеновые панели - в кассеты или пирамиды (панели перегородок - в кассеты вертикально);</a:t>
            </a:r>
          </a:p>
          <a:p>
            <a:pPr marL="0" indent="12700">
              <a:lnSpc>
                <a:spcPct val="80000"/>
              </a:lnSpc>
            </a:pPr>
            <a:r>
              <a:rPr lang="ru-RU" sz="2400"/>
              <a:t>- стеновые блоки - в штабель в два яруса на подкладках и с прокладками;</a:t>
            </a:r>
          </a:p>
          <a:p>
            <a:pPr marL="0" indent="12700">
              <a:lnSpc>
                <a:spcPct val="80000"/>
              </a:lnSpc>
            </a:pPr>
            <a:r>
              <a:rPr lang="ru-RU" sz="2400"/>
              <a:t>- плиты перекрытий - в штабель высотой не более 2,5 м на подкладках и с прокладками;</a:t>
            </a:r>
          </a:p>
          <a:p>
            <a:pPr marL="0" indent="12700">
              <a:lnSpc>
                <a:spcPct val="80000"/>
              </a:lnSpc>
            </a:pPr>
            <a:r>
              <a:rPr lang="ru-RU" sz="2400"/>
              <a:t>- ригели и колонны - в штабель высотой до 2 м на подкладках и с прокладками;</a:t>
            </a:r>
          </a:p>
        </p:txBody>
      </p:sp>
    </p:spTree>
    <p:extLst>
      <p:ext uri="{BB962C8B-B14F-4D97-AF65-F5344CB8AC3E}">
        <p14:creationId xmlns:p14="http://schemas.microsoft.com/office/powerpoint/2010/main" xmlns="" val="533840239"/>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E9CC6CC3-01C2-45A6-B7AC-7EC5FF9A8B01}" type="datetime1">
              <a:rPr lang="ru-RU" smtClean="0"/>
              <a:pPr/>
              <a:t>03.09.2020</a:t>
            </a:fld>
            <a:endParaRPr lang="ru-RU" smtClean="0"/>
          </a:p>
        </p:txBody>
      </p:sp>
      <p:sp>
        <p:nvSpPr>
          <p:cNvPr id="4"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9138A86D-EFD9-421A-B081-413CE9EB5586}" type="slidenum">
              <a:rPr lang="ru-RU">
                <a:latin typeface="Arial" panose="020B0604020202020204" pitchFamily="34" charset="0"/>
              </a:rPr>
              <a:pPr lvl="1"/>
              <a:t>237</a:t>
            </a:fld>
            <a:endParaRPr lang="ru-RU"/>
          </a:p>
        </p:txBody>
      </p:sp>
      <p:pic>
        <p:nvPicPr>
          <p:cNvPr id="107524" name="Picture 4" descr="3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733801" y="0"/>
            <a:ext cx="48688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380141946"/>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7A5806F2-2AC3-41D7-9B08-C583B68EC555}" type="datetime1">
              <a:rPr lang="ru-RU" smtClean="0"/>
              <a:pPr/>
              <a:t>03.09.2020</a:t>
            </a:fld>
            <a:endParaRPr lang="ru-RU" smtClean="0"/>
          </a:p>
        </p:txBody>
      </p:sp>
      <p:sp>
        <p:nvSpPr>
          <p:cNvPr id="5"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2741762E-29B0-4504-B2E0-A73E9D87AD74}" type="slidenum">
              <a:rPr lang="ru-RU">
                <a:latin typeface="Arial" panose="020B0604020202020204" pitchFamily="34" charset="0"/>
              </a:rPr>
              <a:pPr lvl="1"/>
              <a:t>238</a:t>
            </a:fld>
            <a:endParaRPr lang="ru-RU"/>
          </a:p>
        </p:txBody>
      </p:sp>
      <p:sp>
        <p:nvSpPr>
          <p:cNvPr id="313346" name="Rectangle 2"/>
          <p:cNvSpPr>
            <a:spLocks noGrp="1" noChangeArrowheads="1"/>
          </p:cNvSpPr>
          <p:nvPr>
            <p:ph type="title"/>
          </p:nvPr>
        </p:nvSpPr>
        <p:spPr>
          <a:xfrm>
            <a:off x="2057401" y="304800"/>
            <a:ext cx="8080375" cy="381000"/>
          </a:xfrm>
        </p:spPr>
        <p:txBody>
          <a:bodyPr/>
          <a:lstStyle/>
          <a:p>
            <a:pPr algn="ctr" eaLnBrk="1" hangingPunct="1">
              <a:defRPr/>
            </a:pPr>
            <a:r>
              <a:rPr lang="ru-RU" sz="2000" b="1"/>
              <a:t>Складирование грузов на строительной площадке</a:t>
            </a:r>
          </a:p>
        </p:txBody>
      </p:sp>
      <p:sp>
        <p:nvSpPr>
          <p:cNvPr id="108549" name="Rectangle 3"/>
          <p:cNvSpPr>
            <a:spLocks noGrp="1" noChangeArrowheads="1"/>
          </p:cNvSpPr>
          <p:nvPr>
            <p:ph type="body" idx="1"/>
          </p:nvPr>
        </p:nvSpPr>
        <p:spPr>
          <a:xfrm>
            <a:off x="1752600" y="838200"/>
            <a:ext cx="8686800" cy="5715000"/>
          </a:xfrm>
        </p:spPr>
        <p:txBody>
          <a:bodyPr/>
          <a:lstStyle/>
          <a:p>
            <a:pPr algn="ctr" eaLnBrk="1" hangingPunct="1">
              <a:lnSpc>
                <a:spcPct val="80000"/>
              </a:lnSpc>
              <a:buFont typeface="Wingdings" pitchFamily="2" charset="2"/>
              <a:buNone/>
            </a:pPr>
            <a:r>
              <a:rPr lang="ru-RU" sz="2400" b="1">
                <a:solidFill>
                  <a:schemeClr val="hlink"/>
                </a:solidFill>
              </a:rPr>
              <a:t>Продолжение</a:t>
            </a:r>
            <a:endParaRPr lang="ru-RU" sz="2400" b="1"/>
          </a:p>
          <a:p>
            <a:pPr eaLnBrk="1" hangingPunct="1">
              <a:lnSpc>
                <a:spcPct val="80000"/>
              </a:lnSpc>
            </a:pPr>
            <a:r>
              <a:rPr lang="ru-RU" sz="2400"/>
              <a:t>- круглый лес - в штабель высотой не более 1,5 м с прокладками между рядами и установкой упоров против раскатывания, ширина штабеля менее его высоты не допускается;</a:t>
            </a:r>
          </a:p>
          <a:p>
            <a:pPr eaLnBrk="1" hangingPunct="1">
              <a:lnSpc>
                <a:spcPct val="80000"/>
              </a:lnSpc>
            </a:pPr>
            <a:r>
              <a:rPr lang="ru-RU" sz="2400"/>
              <a:t>- пиломатериалы - в штабель, высота которого при рядовой укладке составляет не более половины ширины штабеля, а при укладке в клетки - не более ширины штабеля;</a:t>
            </a:r>
          </a:p>
          <a:p>
            <a:pPr eaLnBrk="1" hangingPunct="1">
              <a:lnSpc>
                <a:spcPct val="80000"/>
              </a:lnSpc>
            </a:pPr>
            <a:r>
              <a:rPr lang="ru-RU" sz="2400"/>
              <a:t>- мелкосортный металл - в стеллаж высотой не более 1,5 м;</a:t>
            </a:r>
          </a:p>
          <a:p>
            <a:pPr eaLnBrk="1" hangingPunct="1">
              <a:lnSpc>
                <a:spcPct val="80000"/>
              </a:lnSpc>
            </a:pPr>
            <a:r>
              <a:rPr lang="ru-RU" sz="2400"/>
              <a:t>- санитарно-технические и вентиляционные блоки - в штабель высотой не более 2 м на подкладках и с прокладками;</a:t>
            </a:r>
          </a:p>
          <a:p>
            <a:pPr eaLnBrk="1" hangingPunct="1">
              <a:lnSpc>
                <a:spcPct val="80000"/>
              </a:lnSpc>
            </a:pPr>
            <a:r>
              <a:rPr lang="ru-RU" sz="2400"/>
              <a:t>- крупногабаритное и тяжеловесное оборудование и его части - в один ярус на подкладках;</a:t>
            </a:r>
          </a:p>
          <a:p>
            <a:pPr eaLnBrk="1" hangingPunct="1">
              <a:lnSpc>
                <a:spcPct val="80000"/>
              </a:lnSpc>
            </a:pPr>
            <a:r>
              <a:rPr lang="ru-RU" sz="2400"/>
              <a:t>- стекло в ящиках и рулонные материалы - вертикально в 1 ряд на подкладках;</a:t>
            </a:r>
          </a:p>
        </p:txBody>
      </p:sp>
    </p:spTree>
    <p:extLst>
      <p:ext uri="{BB962C8B-B14F-4D97-AF65-F5344CB8AC3E}">
        <p14:creationId xmlns:p14="http://schemas.microsoft.com/office/powerpoint/2010/main" xmlns="" val="1125119357"/>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EC9E2E4A-47E8-490C-A952-7F88F4397C34}" type="datetime1">
              <a:rPr lang="ru-RU" smtClean="0"/>
              <a:pPr/>
              <a:t>03.09.2020</a:t>
            </a:fld>
            <a:endParaRPr lang="ru-RU" smtClean="0"/>
          </a:p>
        </p:txBody>
      </p:sp>
      <p:sp>
        <p:nvSpPr>
          <p:cNvPr id="5"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BC550198-A785-4D00-8E3A-7C96267B7700}" type="slidenum">
              <a:rPr lang="ru-RU">
                <a:latin typeface="Arial" panose="020B0604020202020204" pitchFamily="34" charset="0"/>
              </a:rPr>
              <a:pPr lvl="1"/>
              <a:t>239</a:t>
            </a:fld>
            <a:endParaRPr lang="ru-RU"/>
          </a:p>
        </p:txBody>
      </p:sp>
      <p:pic>
        <p:nvPicPr>
          <p:cNvPr id="109572" name="Picture 4" descr="2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52600" y="228600"/>
            <a:ext cx="435610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9573" name="Picture 5" descr="29"/>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324601" y="228600"/>
            <a:ext cx="4270375"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203084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Несчастный случай считается не связанным с производством, если он произошел:</a:t>
            </a:r>
          </a:p>
        </p:txBody>
      </p:sp>
      <p:sp>
        <p:nvSpPr>
          <p:cNvPr id="3" name="Объект 2"/>
          <p:cNvSpPr>
            <a:spLocks noGrp="1"/>
          </p:cNvSpPr>
          <p:nvPr>
            <p:ph idx="1"/>
          </p:nvPr>
        </p:nvSpPr>
        <p:spPr/>
        <p:txBody>
          <a:bodyPr>
            <a:normAutofit lnSpcReduction="10000"/>
          </a:bodyPr>
          <a:lstStyle/>
          <a:p>
            <a:r>
              <a:rPr lang="ru-RU" dirty="0"/>
              <a:t>В результате смерти вследствие общего заболевания или самоубийства, подтвержденной в установленном порядке учреждением здравоохранения и следственными органами.</a:t>
            </a:r>
          </a:p>
          <a:p>
            <a:r>
              <a:rPr lang="ru-RU" dirty="0"/>
              <a:t>В результате смерти или повреждения здоровья, единственной причиной которых явилось, по заключению учреждениями здравоохранения, алкогольное, наркотическое или токсическое опьянение (отравление) работника, не связанное с нарушением технологического процесса, где используются технические спирты, наркотические и другие аналогичные вещества.</a:t>
            </a:r>
          </a:p>
          <a:p>
            <a:r>
              <a:rPr lang="ru-RU" dirty="0"/>
              <a:t>В результате совершения пострадавшим проступка, содержащего по заключению правоохранительных органов признаки уголовно наказуемого деяния. </a:t>
            </a:r>
          </a:p>
          <a:p>
            <a:endParaRPr lang="ru-RU" dirty="0"/>
          </a:p>
        </p:txBody>
      </p:sp>
    </p:spTree>
    <p:extLst>
      <p:ext uri="{BB962C8B-B14F-4D97-AF65-F5344CB8AC3E}">
        <p14:creationId xmlns:p14="http://schemas.microsoft.com/office/powerpoint/2010/main" xmlns="" val="393067574"/>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8193794B-27F6-420B-B930-9F1A5E2417BC}" type="datetime1">
              <a:rPr lang="ru-RU" smtClean="0"/>
              <a:pPr/>
              <a:t>03.09.2020</a:t>
            </a:fld>
            <a:endParaRPr lang="ru-RU" smtClean="0"/>
          </a:p>
        </p:txBody>
      </p:sp>
      <p:sp>
        <p:nvSpPr>
          <p:cNvPr id="5"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29E5A2C4-733F-4101-9F24-D4798D018C0E}" type="slidenum">
              <a:rPr lang="ru-RU">
                <a:latin typeface="Arial" panose="020B0604020202020204" pitchFamily="34" charset="0"/>
              </a:rPr>
              <a:pPr lvl="1"/>
              <a:t>240</a:t>
            </a:fld>
            <a:endParaRPr lang="ru-RU"/>
          </a:p>
        </p:txBody>
      </p:sp>
      <p:sp>
        <p:nvSpPr>
          <p:cNvPr id="314370" name="Rectangle 2"/>
          <p:cNvSpPr>
            <a:spLocks noGrp="1" noChangeArrowheads="1"/>
          </p:cNvSpPr>
          <p:nvPr>
            <p:ph type="title"/>
          </p:nvPr>
        </p:nvSpPr>
        <p:spPr>
          <a:xfrm>
            <a:off x="2133601" y="381000"/>
            <a:ext cx="8080375" cy="381000"/>
          </a:xfrm>
        </p:spPr>
        <p:txBody>
          <a:bodyPr/>
          <a:lstStyle/>
          <a:p>
            <a:pPr algn="ctr" eaLnBrk="1" hangingPunct="1">
              <a:defRPr/>
            </a:pPr>
            <a:r>
              <a:rPr lang="ru-RU" sz="2000" b="1"/>
              <a:t>Складирование грузов на строительной площадке</a:t>
            </a:r>
          </a:p>
        </p:txBody>
      </p:sp>
      <p:sp>
        <p:nvSpPr>
          <p:cNvPr id="110597" name="Rectangle 3"/>
          <p:cNvSpPr>
            <a:spLocks noGrp="1" noChangeArrowheads="1"/>
          </p:cNvSpPr>
          <p:nvPr>
            <p:ph type="body" idx="1"/>
          </p:nvPr>
        </p:nvSpPr>
        <p:spPr>
          <a:xfrm>
            <a:off x="1676400" y="838200"/>
            <a:ext cx="8763000" cy="5791200"/>
          </a:xfrm>
        </p:spPr>
        <p:txBody>
          <a:bodyPr/>
          <a:lstStyle/>
          <a:p>
            <a:pPr algn="ctr" eaLnBrk="1" hangingPunct="1">
              <a:lnSpc>
                <a:spcPct val="70000"/>
              </a:lnSpc>
              <a:buFont typeface="Wingdings" pitchFamily="2" charset="2"/>
              <a:buNone/>
            </a:pPr>
            <a:r>
              <a:rPr lang="ru-RU" sz="2400" b="1">
                <a:solidFill>
                  <a:schemeClr val="hlink"/>
                </a:solidFill>
              </a:rPr>
              <a:t>Продолжение</a:t>
            </a:r>
            <a:endParaRPr lang="ru-RU" sz="2400"/>
          </a:p>
          <a:p>
            <a:pPr eaLnBrk="1" hangingPunct="1">
              <a:lnSpc>
                <a:spcPct val="70000"/>
              </a:lnSpc>
            </a:pPr>
            <a:r>
              <a:rPr lang="ru-RU" sz="2400"/>
              <a:t>- черные прокатные металлы (листовая сталь, швеллеры, двутавровые балки, сортовая сталь) - в штабель высотой до 1,5 м на подкладках и с прокладками;</a:t>
            </a:r>
          </a:p>
          <a:p>
            <a:pPr eaLnBrk="1" hangingPunct="1">
              <a:lnSpc>
                <a:spcPct val="70000"/>
              </a:lnSpc>
            </a:pPr>
            <a:r>
              <a:rPr lang="ru-RU" sz="2400"/>
              <a:t>- трубы диаметром до 300 мм - в штабель высотой до 3 м на подкладках и с прокладками с концевыми упорами;</a:t>
            </a:r>
          </a:p>
          <a:p>
            <a:pPr eaLnBrk="1" hangingPunct="1">
              <a:lnSpc>
                <a:spcPct val="70000"/>
              </a:lnSpc>
            </a:pPr>
            <a:r>
              <a:rPr lang="ru-RU" sz="2400"/>
              <a:t>- трубы диаметром более 300 мм - в штабель высотой до 3 м в седло без прокладок с концевыми упорами.</a:t>
            </a:r>
          </a:p>
          <a:p>
            <a:pPr eaLnBrk="1" hangingPunct="1">
              <a:lnSpc>
                <a:spcPct val="70000"/>
              </a:lnSpc>
            </a:pPr>
            <a:r>
              <a:rPr lang="ru-RU" sz="2400"/>
              <a:t>Складирование других материалов, конструкций и изделий следует осуществлять согласно требованиям стандартов и технических условий на них.</a:t>
            </a:r>
          </a:p>
          <a:p>
            <a:pPr eaLnBrk="1" hangingPunct="1">
              <a:lnSpc>
                <a:spcPct val="70000"/>
              </a:lnSpc>
            </a:pPr>
            <a:r>
              <a:rPr lang="ru-RU" sz="2400"/>
              <a:t>Между штабелями (стеллажами) на складах должны быть предусмотрены проходы шириной не менее 1 м и проезды, ширина которых зависит от габаритов транспортных средств и погрузочно-разгрузочных механизмов, обслуживающих склад.</a:t>
            </a:r>
          </a:p>
          <a:p>
            <a:pPr eaLnBrk="1" hangingPunct="1">
              <a:lnSpc>
                <a:spcPct val="70000"/>
              </a:lnSpc>
            </a:pPr>
            <a:r>
              <a:rPr lang="ru-RU" sz="2400">
                <a:solidFill>
                  <a:schemeClr val="hlink"/>
                </a:solidFill>
              </a:rPr>
              <a:t>Прислонять (опирать) материалы и изделия к заборам, деревьям и элементам временных и капитальных сооружений не допускается.</a:t>
            </a:r>
          </a:p>
        </p:txBody>
      </p:sp>
    </p:spTree>
    <p:extLst>
      <p:ext uri="{BB962C8B-B14F-4D97-AF65-F5344CB8AC3E}">
        <p14:creationId xmlns:p14="http://schemas.microsoft.com/office/powerpoint/2010/main" xmlns="" val="1641850086"/>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E6A003E2-F23E-43CE-9903-B7908DBA45EA}" type="datetime1">
              <a:rPr lang="ru-RU" smtClean="0"/>
              <a:pPr/>
              <a:t>03.09.2020</a:t>
            </a:fld>
            <a:endParaRPr lang="ru-RU" smtClean="0"/>
          </a:p>
        </p:txBody>
      </p:sp>
      <p:sp>
        <p:nvSpPr>
          <p:cNvPr id="4"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DC7BEA95-3E3F-41AF-8B33-045E8F781ECC}" type="slidenum">
              <a:rPr lang="ru-RU">
                <a:latin typeface="Arial" panose="020B0604020202020204" pitchFamily="34" charset="0"/>
              </a:rPr>
              <a:pPr lvl="1"/>
              <a:t>241</a:t>
            </a:fld>
            <a:endParaRPr lang="ru-RU"/>
          </a:p>
        </p:txBody>
      </p:sp>
      <p:pic>
        <p:nvPicPr>
          <p:cNvPr id="111620" name="Picture 4" descr="25"/>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505201" y="0"/>
            <a:ext cx="47783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227382974"/>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F09BD21C-6967-4073-A028-7E9BE8B6CE03}" type="datetime1">
              <a:rPr lang="ru-RU" smtClean="0"/>
              <a:pPr/>
              <a:t>03.09.2020</a:t>
            </a:fld>
            <a:endParaRPr lang="ru-RU" smtClean="0"/>
          </a:p>
        </p:txBody>
      </p:sp>
      <p:sp>
        <p:nvSpPr>
          <p:cNvPr id="6"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8D082C34-822A-4182-AF13-18844822328C}" type="slidenum">
              <a:rPr lang="ru-RU">
                <a:latin typeface="Arial" panose="020B0604020202020204" pitchFamily="34" charset="0"/>
              </a:rPr>
              <a:pPr lvl="1"/>
              <a:t>242</a:t>
            </a:fld>
            <a:endParaRPr lang="ru-RU"/>
          </a:p>
        </p:txBody>
      </p:sp>
      <p:sp>
        <p:nvSpPr>
          <p:cNvPr id="315394" name="Rectangle 2"/>
          <p:cNvSpPr>
            <a:spLocks noGrp="1" noChangeArrowheads="1"/>
          </p:cNvSpPr>
          <p:nvPr>
            <p:ph type="title"/>
          </p:nvPr>
        </p:nvSpPr>
        <p:spPr>
          <a:xfrm>
            <a:off x="1676400" y="152400"/>
            <a:ext cx="3733800" cy="1219200"/>
          </a:xfrm>
        </p:spPr>
        <p:txBody>
          <a:bodyPr/>
          <a:lstStyle/>
          <a:p>
            <a:pPr algn="ctr" eaLnBrk="1" hangingPunct="1">
              <a:defRPr/>
            </a:pPr>
            <a:r>
              <a:rPr lang="ru-RU" sz="4000" b="1"/>
              <a:t>Знаковая сигнализация</a:t>
            </a:r>
            <a:r>
              <a:rPr lang="ru-RU" sz="4000"/>
              <a:t> </a:t>
            </a:r>
          </a:p>
        </p:txBody>
      </p:sp>
      <p:pic>
        <p:nvPicPr>
          <p:cNvPr id="112645" name="Picture 4" descr="39"/>
          <p:cNvPicPr>
            <a:picLocks noChangeAspect="1" noChangeArrowheads="1"/>
          </p:cNvPicPr>
          <p:nvPr/>
        </p:nvPicPr>
        <p:blipFill>
          <a:blip r:embed="rId2">
            <a:extLst>
              <a:ext uri="{28A0092B-C50C-407E-A947-70E740481C1C}">
                <a14:useLocalDpi xmlns:a14="http://schemas.microsoft.com/office/drawing/2010/main" xmlns="" val="0"/>
              </a:ext>
            </a:extLst>
          </a:blip>
          <a:srcRect l="1810" t="1788" r="2255" b="2550"/>
          <a:stretch>
            <a:fillRect/>
          </a:stretch>
        </p:blipFill>
        <p:spPr bwMode="auto">
          <a:xfrm>
            <a:off x="5707064" y="0"/>
            <a:ext cx="48212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46" name="Rectangle 5"/>
          <p:cNvSpPr>
            <a:spLocks noChangeArrowheads="1"/>
          </p:cNvSpPr>
          <p:nvPr/>
        </p:nvSpPr>
        <p:spPr bwMode="auto">
          <a:xfrm>
            <a:off x="1752601" y="1401764"/>
            <a:ext cx="3756025" cy="5273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marL="12700" indent="-12700">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buFontTx/>
              <a:buAutoNum type="arabicPeriod"/>
            </a:pPr>
            <a:r>
              <a:rPr kumimoji="1" lang="ru-RU" sz="2000"/>
              <a:t>Организации, эксплуатирующие краны, должны установить порядок обмена сигналами между стропальщиком и крановщиком.</a:t>
            </a:r>
          </a:p>
          <a:p>
            <a:pPr eaLnBrk="1" hangingPunct="1">
              <a:buFontTx/>
              <a:buAutoNum type="arabicPeriod"/>
            </a:pPr>
            <a:r>
              <a:rPr kumimoji="1" lang="ru-RU" sz="2000"/>
              <a:t> При возведении зданий и сооружений высотой более 36 м должна применяться двусторонняя радиопереговорная связь.</a:t>
            </a:r>
          </a:p>
          <a:p>
            <a:pPr eaLnBrk="1" hangingPunct="1">
              <a:buFontTx/>
              <a:buAutoNum type="arabicPeriod"/>
            </a:pPr>
            <a:r>
              <a:rPr kumimoji="1" lang="ru-RU" sz="2000"/>
              <a:t>Знаковая сигнализация и система обмена сигналами при радиопереговорной связи должны быть внесены в производственные инструкции для крановщиков и стропальщиков.</a:t>
            </a:r>
          </a:p>
        </p:txBody>
      </p:sp>
    </p:spTree>
    <p:extLst>
      <p:ext uri="{BB962C8B-B14F-4D97-AF65-F5344CB8AC3E}">
        <p14:creationId xmlns:p14="http://schemas.microsoft.com/office/powerpoint/2010/main" xmlns="" val="208777945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FDAD9069-5BC0-4893-8296-E12E02BBEAC4}" type="datetime1">
              <a:rPr lang="ru-RU" smtClean="0"/>
              <a:pPr/>
              <a:t>03.09.2020</a:t>
            </a:fld>
            <a:endParaRPr lang="ru-RU" smtClean="0"/>
          </a:p>
        </p:txBody>
      </p:sp>
      <p:sp>
        <p:nvSpPr>
          <p:cNvPr id="5"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CF9D09F6-A479-4E05-88D7-A6EA8F2A7308}" type="slidenum">
              <a:rPr lang="ru-RU">
                <a:latin typeface="Arial" panose="020B0604020202020204" pitchFamily="34" charset="0"/>
              </a:rPr>
              <a:pPr lvl="1"/>
              <a:t>243</a:t>
            </a:fld>
            <a:endParaRPr lang="ru-RU"/>
          </a:p>
        </p:txBody>
      </p:sp>
      <p:sp>
        <p:nvSpPr>
          <p:cNvPr id="316418" name="Rectangle 2"/>
          <p:cNvSpPr>
            <a:spLocks noGrp="1" noChangeArrowheads="1"/>
          </p:cNvSpPr>
          <p:nvPr>
            <p:ph type="title"/>
          </p:nvPr>
        </p:nvSpPr>
        <p:spPr>
          <a:xfrm>
            <a:off x="2133601" y="381000"/>
            <a:ext cx="8156575" cy="1219200"/>
          </a:xfrm>
        </p:spPr>
        <p:txBody>
          <a:bodyPr/>
          <a:lstStyle/>
          <a:p>
            <a:pPr algn="ctr" eaLnBrk="1" hangingPunct="1">
              <a:defRPr/>
            </a:pPr>
            <a:r>
              <a:rPr lang="ru-RU" sz="2400" b="1"/>
              <a:t>Производство погрузочно-разгрузочных работ кранами, грузозахватным органом, которых является грейфер или электромагнит</a:t>
            </a:r>
          </a:p>
        </p:txBody>
      </p:sp>
      <p:sp>
        <p:nvSpPr>
          <p:cNvPr id="113669" name="Rectangle 3"/>
          <p:cNvSpPr>
            <a:spLocks noGrp="1" noChangeArrowheads="1"/>
          </p:cNvSpPr>
          <p:nvPr>
            <p:ph type="body" idx="1"/>
          </p:nvPr>
        </p:nvSpPr>
        <p:spPr>
          <a:xfrm>
            <a:off x="1752600" y="1676400"/>
            <a:ext cx="8686800" cy="4724400"/>
          </a:xfrm>
        </p:spPr>
        <p:txBody>
          <a:bodyPr>
            <a:normAutofit lnSpcReduction="10000"/>
          </a:bodyPr>
          <a:lstStyle/>
          <a:p>
            <a:pPr eaLnBrk="1" hangingPunct="1">
              <a:lnSpc>
                <a:spcPct val="70000"/>
              </a:lnSpc>
            </a:pPr>
            <a:r>
              <a:rPr lang="ru-RU" sz="2400"/>
              <a:t>Краны, оснащенные грейфером или магнитом, могут быть допущены к работе только при выполнении специально разработанных для этих случаев указаний, изложенных в руководствах по эксплуатации крана и грузозахватного органа.</a:t>
            </a:r>
          </a:p>
          <a:p>
            <a:pPr eaLnBrk="1" hangingPunct="1">
              <a:lnSpc>
                <a:spcPct val="70000"/>
              </a:lnSpc>
            </a:pPr>
            <a:r>
              <a:rPr lang="ru-RU" sz="2400"/>
              <a:t>Не допускается нахождение людей и проведение каких-либо работ в пределах перемещения грузов кранами, оснащенными грейфером или магнитом. Подсобные рабочие, обслуживающие такие краны, могут допускаться к выполнению своих обязанностей только во время перерывов в работе кранов и после того, как грейфер или магнит будут опущены на землю. Места производства работ такими кранами должны быть ограждены и обозначены предупредительными знаками.</a:t>
            </a:r>
          </a:p>
          <a:p>
            <a:pPr eaLnBrk="1" hangingPunct="1">
              <a:lnSpc>
                <a:spcPct val="70000"/>
              </a:lnSpc>
            </a:pPr>
            <a:r>
              <a:rPr lang="ru-RU" sz="2400"/>
              <a:t>Не допускается использование грейфера для подъема людей или выполнения работ, для которых грейфер не предназначен.</a:t>
            </a:r>
          </a:p>
        </p:txBody>
      </p:sp>
    </p:spTree>
    <p:extLst>
      <p:ext uri="{BB962C8B-B14F-4D97-AF65-F5344CB8AC3E}">
        <p14:creationId xmlns:p14="http://schemas.microsoft.com/office/powerpoint/2010/main" xmlns="" val="2807696743"/>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DE9F69CA-7A5A-4AA2-B82E-2BF7ED2770D8}" type="datetime1">
              <a:rPr lang="ru-RU" smtClean="0"/>
              <a:pPr/>
              <a:t>03.09.2020</a:t>
            </a:fld>
            <a:endParaRPr lang="ru-RU" smtClean="0"/>
          </a:p>
        </p:txBody>
      </p:sp>
      <p:sp>
        <p:nvSpPr>
          <p:cNvPr id="7"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60AD758A-1586-4702-B526-6C93ED7C539A}" type="slidenum">
              <a:rPr lang="ru-RU">
                <a:latin typeface="Arial" panose="020B0604020202020204" pitchFamily="34" charset="0"/>
              </a:rPr>
              <a:pPr lvl="1"/>
              <a:t>244</a:t>
            </a:fld>
            <a:endParaRPr lang="ru-RU"/>
          </a:p>
        </p:txBody>
      </p:sp>
      <p:sp>
        <p:nvSpPr>
          <p:cNvPr id="317442" name="Rectangle 2"/>
          <p:cNvSpPr>
            <a:spLocks noGrp="1" noChangeArrowheads="1"/>
          </p:cNvSpPr>
          <p:nvPr>
            <p:ph type="title"/>
          </p:nvPr>
        </p:nvSpPr>
        <p:spPr>
          <a:xfrm>
            <a:off x="1981201" y="228600"/>
            <a:ext cx="8232775" cy="1219200"/>
          </a:xfrm>
        </p:spPr>
        <p:txBody>
          <a:bodyPr/>
          <a:lstStyle/>
          <a:p>
            <a:pPr algn="ctr" eaLnBrk="1" hangingPunct="1">
              <a:defRPr/>
            </a:pPr>
            <a:r>
              <a:rPr lang="ru-RU" sz="2400" b="1"/>
              <a:t>Производство погрузочно-разгрузочных работ кранами, грузозахватным органом, которых является грейфер или электромагнит</a:t>
            </a:r>
          </a:p>
        </p:txBody>
      </p:sp>
      <p:sp>
        <p:nvSpPr>
          <p:cNvPr id="114693" name="Rectangle 3"/>
          <p:cNvSpPr>
            <a:spLocks noGrp="1" noChangeArrowheads="1"/>
          </p:cNvSpPr>
          <p:nvPr>
            <p:ph type="body" idx="1"/>
          </p:nvPr>
        </p:nvSpPr>
        <p:spPr>
          <a:xfrm>
            <a:off x="1752600" y="1447800"/>
            <a:ext cx="8686800" cy="4495800"/>
          </a:xfrm>
        </p:spPr>
        <p:txBody>
          <a:bodyPr/>
          <a:lstStyle/>
          <a:p>
            <a:pPr eaLnBrk="1" hangingPunct="1">
              <a:lnSpc>
                <a:spcPct val="70000"/>
              </a:lnSpc>
            </a:pPr>
            <a:r>
              <a:rPr lang="ru-RU" sz="2400"/>
              <a:t>Расчетная грузоподъемность изготовленного грейфера для навалочных грузов данного вида (марки, сорта) должна быть подтверждена пробным зачерпыванием во время приемо-сдаточных испытаний после установки грейфера на кране. Подтверждение грузоподъемности грейфера оформляется протоколом, который прилагается к паспорту крана.</a:t>
            </a:r>
          </a:p>
          <a:p>
            <a:pPr eaLnBrk="1" hangingPunct="1">
              <a:lnSpc>
                <a:spcPct val="70000"/>
              </a:lnSpc>
            </a:pPr>
            <a:r>
              <a:rPr lang="ru-RU" sz="2400"/>
              <a:t>Грейфер должен быть снабжен табличкой с указанием предприятия-изготовителя, номера, объема, собственной массы, вида материала, для перевалки которого он предназначен, и наибольшей допустимой массы зачерпнутого материала.</a:t>
            </a:r>
            <a:endParaRPr lang="ru-RU" sz="2400" b="1"/>
          </a:p>
          <a:p>
            <a:pPr eaLnBrk="1" hangingPunct="1">
              <a:lnSpc>
                <a:spcPct val="70000"/>
              </a:lnSpc>
            </a:pPr>
            <a:r>
              <a:rPr lang="ru-RU" sz="2400" b="1"/>
              <a:t>Указания. </a:t>
            </a:r>
            <a:r>
              <a:rPr lang="ru-RU" sz="2400"/>
              <a:t>Место производства работ кранами, оснащенными грейфером или магнитом, должно быть огорожено сигнальными ограждениями и обозначено предупредительными знаками № 3 по ГОСТ 12.4.026-76.</a:t>
            </a:r>
          </a:p>
          <a:p>
            <a:pPr eaLnBrk="1" hangingPunct="1">
              <a:lnSpc>
                <a:spcPct val="70000"/>
              </a:lnSpc>
            </a:pPr>
            <a:endParaRPr lang="ru-RU" sz="2400"/>
          </a:p>
        </p:txBody>
      </p:sp>
      <p:pic>
        <p:nvPicPr>
          <p:cNvPr id="114694"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438400" y="5562601"/>
            <a:ext cx="1428750" cy="1171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4695" name="Rectangle 5"/>
          <p:cNvSpPr>
            <a:spLocks noChangeArrowheads="1"/>
          </p:cNvSpPr>
          <p:nvPr/>
        </p:nvSpPr>
        <p:spPr bwMode="auto">
          <a:xfrm>
            <a:off x="4114800" y="6096001"/>
            <a:ext cx="55308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kumimoji="1" lang="ru-RU"/>
              <a:t>Предупреждающий знак «Осторожно! Работает кран» </a:t>
            </a:r>
          </a:p>
        </p:txBody>
      </p:sp>
    </p:spTree>
    <p:extLst>
      <p:ext uri="{BB962C8B-B14F-4D97-AF65-F5344CB8AC3E}">
        <p14:creationId xmlns:p14="http://schemas.microsoft.com/office/powerpoint/2010/main" xmlns="" val="1181102020"/>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Дата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57479215-B1B2-4315-A9C7-40FA6B0F31F4}" type="datetime1">
              <a:rPr lang="ru-RU" smtClean="0"/>
              <a:pPr/>
              <a:t>03.09.2020</a:t>
            </a:fld>
            <a:endParaRPr lang="ru-RU" smtClean="0"/>
          </a:p>
        </p:txBody>
      </p:sp>
      <p:sp>
        <p:nvSpPr>
          <p:cNvPr id="4" name="Номер слайда 5"/>
          <p:cNvSpPr>
            <a:spLocks noGrp="1"/>
          </p:cNvSpPr>
          <p:nvPr>
            <p:ph type="sldNum" sz="quarter" idx="12"/>
          </p:nvPr>
        </p:nvSpPr>
        <p:spPr/>
        <p:txBody>
          <a:bodyPr/>
          <a:lstStyle>
            <a:lvl1pPr marL="342900" indent="-342900">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a:fld id="{08D0644C-7102-425B-83D2-89BBE472304E}" type="slidenum">
              <a:rPr lang="ru-RU">
                <a:latin typeface="Arial" panose="020B0604020202020204" pitchFamily="34" charset="0"/>
              </a:rPr>
              <a:pPr lvl="1"/>
              <a:t>245</a:t>
            </a:fld>
            <a:endParaRPr lang="ru-RU"/>
          </a:p>
        </p:txBody>
      </p:sp>
      <p:sp>
        <p:nvSpPr>
          <p:cNvPr id="319490" name="Rectangle 2"/>
          <p:cNvSpPr>
            <a:spLocks noGrp="1" noChangeArrowheads="1"/>
          </p:cNvSpPr>
          <p:nvPr>
            <p:ph type="title"/>
          </p:nvPr>
        </p:nvSpPr>
        <p:spPr>
          <a:xfrm>
            <a:off x="2209801" y="2895600"/>
            <a:ext cx="8080375" cy="1143000"/>
          </a:xfrm>
        </p:spPr>
        <p:txBody>
          <a:bodyPr/>
          <a:lstStyle/>
          <a:p>
            <a:pPr algn="ctr" eaLnBrk="1" hangingPunct="1">
              <a:defRPr/>
            </a:pPr>
            <a:r>
              <a:rPr lang="ru-RU" sz="5400" b="1"/>
              <a:t>Спасибо за внимание</a:t>
            </a:r>
          </a:p>
        </p:txBody>
      </p:sp>
    </p:spTree>
    <p:extLst>
      <p:ext uri="{BB962C8B-B14F-4D97-AF65-F5344CB8AC3E}">
        <p14:creationId xmlns:p14="http://schemas.microsoft.com/office/powerpoint/2010/main" xmlns="" val="18980596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Контроль за соблюдением порядка расследования и учета несчастных случаев на производстве</a:t>
            </a:r>
          </a:p>
        </p:txBody>
      </p:sp>
      <p:sp>
        <p:nvSpPr>
          <p:cNvPr id="3" name="Объект 2"/>
          <p:cNvSpPr>
            <a:spLocks noGrp="1"/>
          </p:cNvSpPr>
          <p:nvPr>
            <p:ph idx="1"/>
          </p:nvPr>
        </p:nvSpPr>
        <p:spPr/>
        <p:txBody>
          <a:bodyPr>
            <a:normAutofit lnSpcReduction="10000"/>
          </a:bodyPr>
          <a:lstStyle/>
          <a:p>
            <a:r>
              <a:rPr lang="ru-RU" dirty="0"/>
              <a:t>Контроль за соблюдением работодателями (юридическими и физическими лицами) установленного порядка расследования, оформления и учета несчастных случаев на производстве в подчиненных (подведомственных) организациях осуществляется в соответствии со ст. 353 Трудового кодекса РФ федеральными органами исполнительной власти, органами исполнительной власти субъектов Российской Федерации и органами местного самоуправления, а также профессиональными союзами и состоящими в их ведении инспекторами труда в отношении организаций, в которых имеются первичные органы этих про­фессиональных союзов.</a:t>
            </a:r>
          </a:p>
          <a:p>
            <a:r>
              <a:rPr lang="ru-RU" dirty="0"/>
              <a:t> </a:t>
            </a:r>
          </a:p>
          <a:p>
            <a:r>
              <a:rPr lang="ru-RU" dirty="0"/>
              <a:t>Государственный контроль (надзор) за соблюдением установлен­ного порядка расследования, оформления и учета несчастных случаев на производстве осуществляется федеральной инспекцией труда.</a:t>
            </a:r>
          </a:p>
          <a:p>
            <a:endParaRPr lang="ru-RU" dirty="0"/>
          </a:p>
        </p:txBody>
      </p:sp>
    </p:spTree>
    <p:extLst>
      <p:ext uri="{BB962C8B-B14F-4D97-AF65-F5344CB8AC3E}">
        <p14:creationId xmlns:p14="http://schemas.microsoft.com/office/powerpoint/2010/main" xmlns="" val="7770933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Понятие системы управления охраной труда и промышленной безопасностью</a:t>
            </a:r>
          </a:p>
        </p:txBody>
      </p:sp>
      <p:sp>
        <p:nvSpPr>
          <p:cNvPr id="3" name="Объект 2"/>
          <p:cNvSpPr>
            <a:spLocks noGrp="1"/>
          </p:cNvSpPr>
          <p:nvPr>
            <p:ph idx="1"/>
          </p:nvPr>
        </p:nvSpPr>
        <p:spPr>
          <a:xfrm>
            <a:off x="515156" y="2057399"/>
            <a:ext cx="11037194" cy="4304763"/>
          </a:xfrm>
        </p:spPr>
        <p:txBody>
          <a:bodyPr>
            <a:noAutofit/>
          </a:bodyPr>
          <a:lstStyle/>
          <a:p>
            <a:pPr>
              <a:lnSpc>
                <a:spcPct val="100000"/>
              </a:lnSpc>
              <a:spcBef>
                <a:spcPts val="0"/>
              </a:spcBef>
            </a:pPr>
            <a:r>
              <a:rPr lang="ru-RU" sz="1400" dirty="0"/>
              <a:t>Система управления охраной труда (СУОТ) – это единый комплекс взаимосвязанных и взаимодействующих между собой элементов, устанавливающих политику и цели в области охраны труда у конкретного работодателя и процедуры по достижению этих целей.</a:t>
            </a:r>
          </a:p>
          <a:p>
            <a:pPr>
              <a:lnSpc>
                <a:spcPct val="100000"/>
              </a:lnSpc>
              <a:spcBef>
                <a:spcPts val="0"/>
              </a:spcBef>
            </a:pPr>
            <a:r>
              <a:rPr lang="ru-RU" sz="1400" dirty="0" smtClean="0"/>
              <a:t>Система </a:t>
            </a:r>
            <a:r>
              <a:rPr lang="ru-RU" sz="1400" dirty="0"/>
              <a:t>управления охраной труда (СУОТ) является частью общей системы управления (менеджмента) организации. Положительное воздействие внедрения систем управления охраной труда на уровне организации, выражающееся как в снижении воздействия опасных и вредных производственных факторов и рисков, так и в повышении производительности труда.</a:t>
            </a:r>
          </a:p>
          <a:p>
            <a:pPr>
              <a:lnSpc>
                <a:spcPct val="100000"/>
              </a:lnSpc>
              <a:spcBef>
                <a:spcPts val="0"/>
              </a:spcBef>
            </a:pPr>
            <a:r>
              <a:rPr lang="ru-RU" sz="1400" dirty="0" smtClean="0"/>
              <a:t> В </a:t>
            </a:r>
            <a:r>
              <a:rPr lang="ru-RU" sz="1400" dirty="0"/>
              <a:t>настоящее время действует национальный стандарт РФ ГОСТ Р 12.0.007-2009 «Система стандартов безопасности труда. Система управления охраной труда в организации. Общие требования по разработке, применению, оценке и совершенствованию», а также следующие стандарты: ГОСТ 12.0.230-2007 «Система стандартов безопасности труда. Системы управления охраной труда. Общие требования», ГОСТ 12.0.230.1-2015 «ССБТ. Системы управления охраной труда. Руководство по применению ГОСТ 12.0.230-2007» и ГОСТ 12.0.230.2-2015 «ССБТ. Системы управления охраной труда в организациях. Оценка соответствия. Требования».</a:t>
            </a:r>
          </a:p>
          <a:p>
            <a:pPr>
              <a:lnSpc>
                <a:spcPct val="100000"/>
              </a:lnSpc>
              <a:spcBef>
                <a:spcPts val="0"/>
              </a:spcBef>
            </a:pPr>
            <a:r>
              <a:rPr lang="ru-RU" sz="1400" dirty="0" smtClean="0"/>
              <a:t> Типовое </a:t>
            </a:r>
            <a:r>
              <a:rPr lang="ru-RU" sz="1400" dirty="0"/>
              <a:t>положение о системе управления охраной труда утверждается федеральным органом исполнительной власти, который осуществляет функции по выработке государственной политики и нормативно-правовому регулированию в сфере труда, с учетом мнения Российской трехсторонней комиссии по регулированию социально-трудовых отношений. Действующее в настоящее время Типовое положение о системе управления охраной труда утверждено приказом Минтруда России от 19.08.2016 N 438н.</a:t>
            </a:r>
          </a:p>
          <a:p>
            <a:pPr>
              <a:lnSpc>
                <a:spcPct val="100000"/>
              </a:lnSpc>
              <a:spcBef>
                <a:spcPts val="0"/>
              </a:spcBef>
            </a:pPr>
            <a:r>
              <a:rPr lang="ru-RU" sz="1400" dirty="0" smtClean="0"/>
              <a:t> На </a:t>
            </a:r>
            <a:r>
              <a:rPr lang="ru-RU" sz="1400" dirty="0"/>
              <a:t>работодателя возлагается непосредственная ответственность и обязанность по обеспечению безопасных условий и охраны здоровья работников в организации. Применение системы управления охраной труда способствует выполнению этих обязанностей. Поэтому указанные стандарты являются практическим инструментом содействия организациям и компетентным учреждениям в осуществлении непрерывного совершенствования деятельности по безопасности и гигиене труда.</a:t>
            </a:r>
          </a:p>
          <a:p>
            <a:pPr>
              <a:lnSpc>
                <a:spcPct val="100000"/>
              </a:lnSpc>
              <a:spcBef>
                <a:spcPts val="0"/>
              </a:spcBef>
            </a:pPr>
            <a:r>
              <a:rPr lang="ru-RU" sz="1400" dirty="0" smtClean="0"/>
              <a:t> Организующим </a:t>
            </a:r>
            <a:r>
              <a:rPr lang="ru-RU" sz="1400" dirty="0"/>
              <a:t>звеном при внедрении и функционировании системы управления охраной труда (СУОТ) является служба охраны труда или специалист по охране труда. Успешная деятельность системы управления охраной труда в первую очередь зависит от профессионализма руководителей и специалистов в области охраны труда.</a:t>
            </a:r>
          </a:p>
        </p:txBody>
      </p:sp>
    </p:spTree>
    <p:extLst>
      <p:ext uri="{BB962C8B-B14F-4D97-AF65-F5344CB8AC3E}">
        <p14:creationId xmlns:p14="http://schemas.microsoft.com/office/powerpoint/2010/main" xmlns="" val="1603996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Основными задачами системы управления охраной труда являются:</a:t>
            </a:r>
          </a:p>
        </p:txBody>
      </p:sp>
      <p:sp>
        <p:nvSpPr>
          <p:cNvPr id="3" name="Объект 2"/>
          <p:cNvSpPr>
            <a:spLocks noGrp="1"/>
          </p:cNvSpPr>
          <p:nvPr>
            <p:ph idx="1"/>
          </p:nvPr>
        </p:nvSpPr>
        <p:spPr/>
        <p:txBody>
          <a:bodyPr>
            <a:normAutofit fontScale="92500" lnSpcReduction="20000"/>
          </a:bodyPr>
          <a:lstStyle/>
          <a:p>
            <a:r>
              <a:rPr lang="ru-RU" dirty="0"/>
              <a:t>Обеспечение безопасной эксплуатации производственного обо­рудования.</a:t>
            </a:r>
          </a:p>
          <a:p>
            <a:r>
              <a:rPr lang="ru-RU" dirty="0"/>
              <a:t>Обеспечение безопасности технологических процессов.</a:t>
            </a:r>
          </a:p>
          <a:p>
            <a:r>
              <a:rPr lang="ru-RU" dirty="0"/>
              <a:t>Обеспечение безопасной эксплуатации зданий и сооружений.</a:t>
            </a:r>
          </a:p>
          <a:p>
            <a:r>
              <a:rPr lang="ru-RU" dirty="0"/>
              <a:t>Улучшение условий труда работников.</a:t>
            </a:r>
          </a:p>
          <a:p>
            <a:r>
              <a:rPr lang="ru-RU" dirty="0"/>
              <a:t>Обеспечение работников средствами индивидуальной защиты.</a:t>
            </a:r>
          </a:p>
          <a:p>
            <a:r>
              <a:rPr lang="ru-RU" dirty="0"/>
              <a:t>Обеспечение оптимальных режимов труда и отдыха.</a:t>
            </a:r>
          </a:p>
          <a:p>
            <a:r>
              <a:rPr lang="ru-RU" dirty="0"/>
              <a:t>Обеспечение лечебно-профилактического обслуживания.</a:t>
            </a:r>
          </a:p>
          <a:p>
            <a:r>
              <a:rPr lang="ru-RU" dirty="0"/>
              <a:t>Профессиональный отбор.</a:t>
            </a:r>
          </a:p>
          <a:p>
            <a:r>
              <a:rPr lang="ru-RU" dirty="0"/>
              <a:t>Обучение и инструктаж работников по охране труда.</a:t>
            </a:r>
          </a:p>
          <a:p>
            <a:r>
              <a:rPr lang="ru-RU" dirty="0"/>
              <a:t>Информационное обеспечение по охране труда.</a:t>
            </a:r>
          </a:p>
          <a:p>
            <a:endParaRPr lang="ru-RU" dirty="0"/>
          </a:p>
        </p:txBody>
      </p:sp>
    </p:spTree>
    <p:extLst>
      <p:ext uri="{BB962C8B-B14F-4D97-AF65-F5344CB8AC3E}">
        <p14:creationId xmlns:p14="http://schemas.microsoft.com/office/powerpoint/2010/main" xmlns="" val="3273234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Основными задачами системы управления охраной труда являются:</a:t>
            </a:r>
          </a:p>
        </p:txBody>
      </p:sp>
      <p:sp>
        <p:nvSpPr>
          <p:cNvPr id="3" name="Объект 2"/>
          <p:cNvSpPr>
            <a:spLocks noGrp="1"/>
          </p:cNvSpPr>
          <p:nvPr>
            <p:ph idx="1"/>
          </p:nvPr>
        </p:nvSpPr>
        <p:spPr/>
        <p:txBody>
          <a:bodyPr>
            <a:normAutofit fontScale="85000" lnSpcReduction="20000"/>
          </a:bodyPr>
          <a:lstStyle/>
          <a:p>
            <a:r>
              <a:rPr lang="ru-RU" dirty="0"/>
              <a:t>Учет и анализ состояния условий труда, причин производствен­ного травматизма, профзаболеваний.</a:t>
            </a:r>
          </a:p>
          <a:p>
            <a:r>
              <a:rPr lang="ru-RU" dirty="0"/>
              <a:t>Оценка показателей состояния охраны труда.</a:t>
            </a:r>
          </a:p>
          <a:p>
            <a:r>
              <a:rPr lang="ru-RU" dirty="0"/>
              <a:t>Организация расследования несчастных случаев на производстве и профессиональных заболеваний.</a:t>
            </a:r>
          </a:p>
          <a:p>
            <a:r>
              <a:rPr lang="ru-RU" dirty="0"/>
              <a:t>Планирование работ и мероприятий по охране труда.</a:t>
            </a:r>
          </a:p>
          <a:p>
            <a:r>
              <a:rPr lang="ru-RU" dirty="0"/>
              <a:t>Контроль за состоянием охраны труда и деятельностью служб охраны труда организации.</a:t>
            </a:r>
          </a:p>
          <a:p>
            <a:r>
              <a:rPr lang="ru-RU" dirty="0"/>
              <a:t>Организация и координация работ по охране труда.</a:t>
            </a:r>
          </a:p>
          <a:p>
            <a:r>
              <a:rPr lang="ru-RU" dirty="0"/>
              <a:t>Финансирование и стимулирование работ по охране труда.</a:t>
            </a:r>
          </a:p>
          <a:p>
            <a:r>
              <a:rPr lang="ru-RU" dirty="0"/>
              <a:t>Разработка, пересмотр и внедрение нормативных правовых актов и иных документов по охране труда.</a:t>
            </a:r>
          </a:p>
          <a:p>
            <a:r>
              <a:rPr lang="ru-RU" dirty="0"/>
              <a:t>Организация обучения и проверки знаний по охране труда.</a:t>
            </a:r>
          </a:p>
        </p:txBody>
      </p:sp>
    </p:spTree>
    <p:extLst>
      <p:ext uri="{BB962C8B-B14F-4D97-AF65-F5344CB8AC3E}">
        <p14:creationId xmlns:p14="http://schemas.microsoft.com/office/powerpoint/2010/main" xmlns="" val="34260689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Внедряя систему управления охраной труда в организации необходимо помнить:</a:t>
            </a:r>
          </a:p>
        </p:txBody>
      </p:sp>
      <p:sp>
        <p:nvSpPr>
          <p:cNvPr id="3" name="Объект 2"/>
          <p:cNvSpPr>
            <a:spLocks noGrp="1"/>
          </p:cNvSpPr>
          <p:nvPr>
            <p:ph idx="1"/>
          </p:nvPr>
        </p:nvSpPr>
        <p:spPr/>
        <p:txBody>
          <a:bodyPr>
            <a:normAutofit fontScale="77500" lnSpcReduction="20000"/>
          </a:bodyPr>
          <a:lstStyle/>
          <a:p>
            <a:r>
              <a:rPr lang="ru-RU" dirty="0"/>
              <a:t>Все запланированные мероприятия и цели, на достижение которых они направлены, методы и средства, с помощью которых планируется достижение поставленных целей должны быть отражены в соответствующих документах организации.</a:t>
            </a:r>
          </a:p>
          <a:p>
            <a:r>
              <a:rPr lang="ru-RU" dirty="0"/>
              <a:t>Все ответственные за разработку и/или внедрение каждого элемента системы управления охраной труда, а также их полномочия и компетенции также должны быть закреплены документально и утверждены руководителем организации.</a:t>
            </a:r>
          </a:p>
          <a:p>
            <a:r>
              <a:rPr lang="ru-RU" dirty="0"/>
              <a:t>Заранее должны быть подготовлены механизмы контроля и аудита выполняемых мероприятий: определены проверяющие, разграничены их функции и сферы ответственности, подготовлены формы отчетности и пр.</a:t>
            </a:r>
          </a:p>
          <a:p>
            <a:r>
              <a:rPr lang="ru-RU" dirty="0"/>
              <a:t>Важнейшим элементом системы управления охраной труда является участие в ее функционировании и осведомленность каждого работника организации на основе социального диалога.</a:t>
            </a:r>
          </a:p>
          <a:p>
            <a:r>
              <a:rPr lang="ru-RU" dirty="0"/>
              <a:t>Результаты всех мероприятий, а также результаты контроля и аудита должны быть задокументированы и проанализированы, на основе чего должны делаться выводы о необходимости совершенствования отдельных элементов системы управления охраной труда</a:t>
            </a:r>
            <a:r>
              <a:rPr lang="ru-RU" dirty="0" smtClean="0"/>
              <a:t>.</a:t>
            </a:r>
            <a:endParaRPr lang="ru-RU" dirty="0"/>
          </a:p>
        </p:txBody>
      </p:sp>
    </p:spTree>
    <p:extLst>
      <p:ext uri="{BB962C8B-B14F-4D97-AF65-F5344CB8AC3E}">
        <p14:creationId xmlns:p14="http://schemas.microsoft.com/office/powerpoint/2010/main" xmlns="" val="3715750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Трудовые действия</a:t>
            </a:r>
          </a:p>
        </p:txBody>
      </p:sp>
      <p:sp>
        <p:nvSpPr>
          <p:cNvPr id="3" name="Объект 2"/>
          <p:cNvSpPr>
            <a:spLocks noGrp="1"/>
          </p:cNvSpPr>
          <p:nvPr>
            <p:ph idx="1"/>
          </p:nvPr>
        </p:nvSpPr>
        <p:spPr/>
        <p:txBody>
          <a:bodyPr/>
          <a:lstStyle/>
          <a:p>
            <a:r>
              <a:rPr lang="ru-RU" dirty="0"/>
              <a:t>Определение массы груза</a:t>
            </a:r>
          </a:p>
          <a:p>
            <a:r>
              <a:rPr lang="ru-RU" dirty="0"/>
              <a:t>Подвешивание груза на крюк (без предварительной обвязки)</a:t>
            </a:r>
          </a:p>
          <a:p>
            <a:r>
              <a:rPr lang="ru-RU" dirty="0"/>
              <a:t>Подготовка груза к перемещению</a:t>
            </a:r>
          </a:p>
          <a:p>
            <a:r>
              <a:rPr lang="ru-RU" dirty="0"/>
              <a:t>Совместная работа с машинистом (оператором) подъемного сооружения при перемещении груза, с подачей соответствующих сигналов (использованием радиосвязи)</a:t>
            </a:r>
          </a:p>
          <a:p>
            <a:r>
              <a:rPr lang="ru-RU" dirty="0"/>
              <a:t>Установка (укладка), закрепление и </a:t>
            </a:r>
            <a:r>
              <a:rPr lang="ru-RU" dirty="0" err="1"/>
              <a:t>расстроповка</a:t>
            </a:r>
            <a:r>
              <a:rPr lang="ru-RU" dirty="0"/>
              <a:t> груза</a:t>
            </a:r>
          </a:p>
          <a:p>
            <a:r>
              <a:rPr lang="ru-RU" dirty="0"/>
              <a:t>Необходимые умения	Проводить осмотр и определять критерии предельного состояния, дефекты грузозахватного органа подъемного сооружения (крюка и его подвески), тары, захватных устройств</a:t>
            </a:r>
          </a:p>
          <a:p>
            <a:endParaRPr lang="ru-RU" dirty="0"/>
          </a:p>
        </p:txBody>
      </p:sp>
    </p:spTree>
    <p:extLst>
      <p:ext uri="{BB962C8B-B14F-4D97-AF65-F5344CB8AC3E}">
        <p14:creationId xmlns:p14="http://schemas.microsoft.com/office/powerpoint/2010/main" xmlns="" val="6964735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Инструктаж по охране труда на рабочем месте стропальщика</a:t>
            </a:r>
          </a:p>
        </p:txBody>
      </p:sp>
      <p:sp>
        <p:nvSpPr>
          <p:cNvPr id="3" name="Объект 2"/>
          <p:cNvSpPr>
            <a:spLocks noGrp="1"/>
          </p:cNvSpPr>
          <p:nvPr>
            <p:ph idx="1"/>
          </p:nvPr>
        </p:nvSpPr>
        <p:spPr/>
        <p:txBody>
          <a:bodyPr>
            <a:normAutofit fontScale="85000" lnSpcReduction="20000"/>
          </a:bodyPr>
          <a:lstStyle/>
          <a:p>
            <a:r>
              <a:rPr lang="ru-RU" dirty="0"/>
              <a:t>К производству </a:t>
            </a:r>
            <a:r>
              <a:rPr lang="ru-RU" dirty="0" err="1"/>
              <a:t>стропальных</a:t>
            </a:r>
            <a:r>
              <a:rPr lang="ru-RU" dirty="0"/>
              <a:t> работ по перемещению грузов кранами и другими подъемными сооружениями допускаются:</a:t>
            </a:r>
          </a:p>
          <a:p>
            <a:r>
              <a:rPr lang="ru-RU" dirty="0"/>
              <a:t>— лица не моложе 18 лет;</a:t>
            </a:r>
          </a:p>
          <a:p>
            <a:r>
              <a:rPr lang="ru-RU" dirty="0"/>
              <a:t>— прошедшие медицинское освидетельствование и признанные годными к выполнению таких работ;</a:t>
            </a:r>
          </a:p>
          <a:p>
            <a:r>
              <a:rPr lang="ru-RU" dirty="0"/>
              <a:t>— прошедшие обучение в специализированных учебных заведениях, сдавшие экзамены квалифицированной комиссии и получившие удостоверение;</a:t>
            </a:r>
          </a:p>
          <a:p>
            <a:r>
              <a:rPr lang="ru-RU" dirty="0"/>
              <a:t>— прошедшие вводный инструктаж по охране труда, производственной санитарии и пожарной безопасности, первичный инструктаж непосредственно на рабочем месте с последующим оформлением допуска и получившие на руки настоящую инструкцию.</a:t>
            </a:r>
          </a:p>
          <a:p>
            <a:r>
              <a:rPr lang="ru-RU" dirty="0" smtClean="0"/>
              <a:t>Повторный </a:t>
            </a:r>
            <a:r>
              <a:rPr lang="ru-RU" dirty="0"/>
              <a:t>инструктаж по охране труда проводится для всех стропальщиков не реже одного раза в три месяца.</a:t>
            </a:r>
          </a:p>
          <a:p>
            <a:r>
              <a:rPr lang="ru-RU" dirty="0" smtClean="0"/>
              <a:t>Допуск </a:t>
            </a:r>
            <a:r>
              <a:rPr lang="ru-RU" dirty="0"/>
              <a:t>стропальщика к работе должен оформляться приказом по организации после выдачи на руки удостоверения об обучении.</a:t>
            </a:r>
          </a:p>
        </p:txBody>
      </p:sp>
    </p:spTree>
    <p:extLst>
      <p:ext uri="{BB962C8B-B14F-4D97-AF65-F5344CB8AC3E}">
        <p14:creationId xmlns:p14="http://schemas.microsoft.com/office/powerpoint/2010/main" xmlns="" val="5313699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Допущенный к самостоятельной работе, стропальщик должен</a:t>
            </a:r>
          </a:p>
        </p:txBody>
      </p:sp>
      <p:sp>
        <p:nvSpPr>
          <p:cNvPr id="3" name="Объект 2"/>
          <p:cNvSpPr>
            <a:spLocks noGrp="1"/>
          </p:cNvSpPr>
          <p:nvPr>
            <p:ph idx="1"/>
          </p:nvPr>
        </p:nvSpPr>
        <p:spPr/>
        <p:txBody>
          <a:bodyPr>
            <a:normAutofit fontScale="92500"/>
          </a:bodyPr>
          <a:lstStyle/>
          <a:p>
            <a:r>
              <a:rPr lang="ru-RU" dirty="0"/>
              <a:t>знать устройство обслуживаемого им ПС, назначение предохранительных устройств и грузовые характеристики,;</a:t>
            </a:r>
            <a:br>
              <a:rPr lang="ru-RU" dirty="0"/>
            </a:br>
            <a:r>
              <a:rPr lang="ru-RU" dirty="0"/>
              <a:t>— знать нормы браковки стальных канатов и текстильных стропов; нормы заполнения тары;</a:t>
            </a:r>
            <a:br>
              <a:rPr lang="ru-RU" dirty="0"/>
            </a:br>
            <a:r>
              <a:rPr lang="ru-RU" dirty="0"/>
              <a:t>— знать вес груза, подлежащего подъему или перемещению;</a:t>
            </a:r>
            <a:br>
              <a:rPr lang="ru-RU" dirty="0"/>
            </a:br>
            <a:r>
              <a:rPr lang="ru-RU" dirty="0"/>
              <a:t>— знать безопасные способы </a:t>
            </a:r>
            <a:r>
              <a:rPr lang="ru-RU" dirty="0" err="1"/>
              <a:t>строповки</a:t>
            </a:r>
            <a:r>
              <a:rPr lang="ru-RU" dirty="0"/>
              <a:t> или зацепки грузов;</a:t>
            </a:r>
            <a:br>
              <a:rPr lang="ru-RU" dirty="0"/>
            </a:br>
            <a:r>
              <a:rPr lang="ru-RU" dirty="0"/>
              <a:t>— знать все грузозахватные приспособления, необходимые для работы;</a:t>
            </a:r>
            <a:br>
              <a:rPr lang="ru-RU" dirty="0"/>
            </a:br>
            <a:r>
              <a:rPr lang="ru-RU" dirty="0"/>
              <a:t>— уметь подбирать необходимые для работы грузозахватные приспособления в соответствии с весом и размерами перемещаемого груза, числом ветвей грузозахватного приспособления и углом наклона их к вертикали;</a:t>
            </a:r>
            <a:br>
              <a:rPr lang="ru-RU" dirty="0"/>
            </a:br>
            <a:r>
              <a:rPr lang="ru-RU" dirty="0"/>
              <a:t>— уметь определять пригодность применяемых грузозахватных приспособлений;</a:t>
            </a:r>
            <a:br>
              <a:rPr lang="ru-RU" dirty="0"/>
            </a:br>
            <a:r>
              <a:rPr lang="ru-RU" dirty="0"/>
              <a:t>— уметь определять пригодность тары; уметь определять ориентировочный вес груза по его объему;</a:t>
            </a:r>
            <a:br>
              <a:rPr lang="ru-RU" dirty="0"/>
            </a:br>
            <a:r>
              <a:rPr lang="ru-RU" dirty="0"/>
              <a:t>— знать правильность складирования металлоизделий и деталей.</a:t>
            </a:r>
          </a:p>
        </p:txBody>
      </p:sp>
    </p:spTree>
    <p:extLst>
      <p:ext uri="{BB962C8B-B14F-4D97-AF65-F5344CB8AC3E}">
        <p14:creationId xmlns:p14="http://schemas.microsoft.com/office/powerpoint/2010/main" xmlns="" val="495354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Стропальщик обязан</a:t>
            </a:r>
          </a:p>
        </p:txBody>
      </p:sp>
      <p:sp>
        <p:nvSpPr>
          <p:cNvPr id="3" name="Объект 2"/>
          <p:cNvSpPr>
            <a:spLocks noGrp="1"/>
          </p:cNvSpPr>
          <p:nvPr>
            <p:ph idx="1"/>
          </p:nvPr>
        </p:nvSpPr>
        <p:spPr>
          <a:xfrm>
            <a:off x="746976" y="2057400"/>
            <a:ext cx="10268896" cy="4038600"/>
          </a:xfrm>
        </p:spPr>
        <p:txBody>
          <a:bodyPr>
            <a:noAutofit/>
          </a:bodyPr>
          <a:lstStyle/>
          <a:p>
            <a:pPr>
              <a:lnSpc>
                <a:spcPct val="100000"/>
              </a:lnSpc>
              <a:spcBef>
                <a:spcPts val="0"/>
              </a:spcBef>
            </a:pPr>
            <a:r>
              <a:rPr lang="ru-RU" sz="1400" dirty="0"/>
              <a:t>— пользоваться только исправными грузозахватными приспособлениями, имеющими клеймо или бирки, а также исправной тарой;</a:t>
            </a:r>
          </a:p>
          <a:p>
            <a:pPr>
              <a:lnSpc>
                <a:spcPct val="100000"/>
              </a:lnSpc>
              <a:spcBef>
                <a:spcPts val="0"/>
              </a:spcBef>
            </a:pPr>
            <a:r>
              <a:rPr lang="ru-RU" sz="1400" dirty="0"/>
              <a:t>— выполнять требования настоящей инструкции и инструкции о мерах пожарной безопасности, а также требования инструкций по эксплуатации применяемых ими в процессе работ средств защиты, оснастки, инструмента;</a:t>
            </a:r>
          </a:p>
          <a:p>
            <a:pPr>
              <a:lnSpc>
                <a:spcPct val="100000"/>
              </a:lnSpc>
              <a:spcBef>
                <a:spcPts val="0"/>
              </a:spcBef>
            </a:pPr>
            <a:r>
              <a:rPr lang="ru-RU" sz="1400" dirty="0"/>
              <a:t>— выполнять правила внутреннего трудового распорядка, помнить о личной ответственности за соблюдение правил охраны труда;</a:t>
            </a:r>
          </a:p>
          <a:p>
            <a:pPr>
              <a:lnSpc>
                <a:spcPct val="100000"/>
              </a:lnSpc>
              <a:spcBef>
                <a:spcPts val="0"/>
              </a:spcBef>
            </a:pPr>
            <a:r>
              <a:rPr lang="ru-RU" sz="1400" dirty="0"/>
              <a:t>— пользоваться выданной спецодеждой, </a:t>
            </a:r>
            <a:r>
              <a:rPr lang="ru-RU" sz="1400" dirty="0" err="1"/>
              <a:t>спецобувью</a:t>
            </a:r>
            <a:r>
              <a:rPr lang="ru-RU" sz="1400" dirty="0"/>
              <a:t> и другими средствами индивидуальной защиты согласно Утвержденных норм;</a:t>
            </a:r>
          </a:p>
          <a:p>
            <a:pPr>
              <a:lnSpc>
                <a:spcPct val="100000"/>
              </a:lnSpc>
              <a:spcBef>
                <a:spcPts val="0"/>
              </a:spcBef>
            </a:pPr>
            <a:r>
              <a:rPr lang="ru-RU" sz="1400" dirty="0"/>
              <a:t>— уметь оказать первую помощь пострадавшему при несчастном случае;</a:t>
            </a:r>
          </a:p>
          <a:p>
            <a:pPr>
              <a:lnSpc>
                <a:spcPct val="100000"/>
              </a:lnSpc>
              <a:spcBef>
                <a:spcPts val="0"/>
              </a:spcBef>
            </a:pPr>
            <a:r>
              <a:rPr lang="ru-RU" sz="1400" dirty="0"/>
              <a:t>— не появляться на работе и не приступать к работе в нетрезвом состоянии, а также не приносить с собой и не распивать на рабочем месте спиртные напитки;</a:t>
            </a:r>
          </a:p>
          <a:p>
            <a:pPr>
              <a:lnSpc>
                <a:spcPct val="100000"/>
              </a:lnSpc>
              <a:spcBef>
                <a:spcPts val="0"/>
              </a:spcBef>
            </a:pPr>
            <a:r>
              <a:rPr lang="ru-RU" sz="1400" dirty="0"/>
              <a:t>— принимать меры по устранению нарушений правил охраны труда, сообщать немедленно об этих нарушениях руководителю работ;</a:t>
            </a:r>
          </a:p>
          <a:p>
            <a:pPr>
              <a:lnSpc>
                <a:spcPct val="100000"/>
              </a:lnSpc>
              <a:spcBef>
                <a:spcPts val="0"/>
              </a:spcBef>
            </a:pPr>
            <a:r>
              <a:rPr lang="ru-RU" sz="1400" dirty="0"/>
              <a:t>— соблюдать режим труда и отдыха;</a:t>
            </a:r>
          </a:p>
          <a:p>
            <a:pPr>
              <a:lnSpc>
                <a:spcPct val="100000"/>
              </a:lnSpc>
              <a:spcBef>
                <a:spcPts val="0"/>
              </a:spcBef>
            </a:pPr>
            <a:r>
              <a:rPr lang="ru-RU" sz="1400" dirty="0"/>
              <a:t>— выполнять только ту работу, по которой проинструктирован и допущен непосредственным руководителем работ ;</a:t>
            </a:r>
          </a:p>
          <a:p>
            <a:pPr>
              <a:lnSpc>
                <a:spcPct val="100000"/>
              </a:lnSpc>
              <a:spcBef>
                <a:spcPts val="0"/>
              </a:spcBef>
            </a:pPr>
            <a:r>
              <a:rPr lang="ru-RU" sz="1400" dirty="0"/>
              <a:t>— не выполнять распоряжений, если они противоречат правилам безопасности труда;</a:t>
            </a:r>
          </a:p>
          <a:p>
            <a:pPr>
              <a:lnSpc>
                <a:spcPct val="100000"/>
              </a:lnSpc>
              <a:spcBef>
                <a:spcPts val="0"/>
              </a:spcBef>
            </a:pPr>
            <a:r>
              <a:rPr lang="ru-RU" sz="1400" dirty="0"/>
              <a:t>— не допускать присутствия на рабочем месте посторонних лиц;</a:t>
            </a:r>
          </a:p>
          <a:p>
            <a:pPr>
              <a:lnSpc>
                <a:spcPct val="100000"/>
              </a:lnSpc>
              <a:spcBef>
                <a:spcPts val="0"/>
              </a:spcBef>
            </a:pPr>
            <a:r>
              <a:rPr lang="ru-RU" sz="1400" dirty="0"/>
              <a:t>— содержать рабочее место в течение рабочего дня в чистоте и порядке;</a:t>
            </a:r>
          </a:p>
          <a:p>
            <a:pPr>
              <a:lnSpc>
                <a:spcPct val="100000"/>
              </a:lnSpc>
              <a:spcBef>
                <a:spcPts val="0"/>
              </a:spcBef>
            </a:pPr>
            <a:r>
              <a:rPr lang="ru-RU" sz="1400" dirty="0"/>
              <a:t>— быть внимательным во время работы и не допускать нарушений требований безопасности труда.</a:t>
            </a:r>
          </a:p>
        </p:txBody>
      </p:sp>
    </p:spTree>
    <p:extLst>
      <p:ext uri="{BB962C8B-B14F-4D97-AF65-F5344CB8AC3E}">
        <p14:creationId xmlns:p14="http://schemas.microsoft.com/office/powerpoint/2010/main" xmlns="" val="33204550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На стропальщика могут воздействовать следующие опасные и вредные производственные факторы, в том числе</a:t>
            </a:r>
          </a:p>
        </p:txBody>
      </p:sp>
      <p:sp>
        <p:nvSpPr>
          <p:cNvPr id="3" name="Объект 2"/>
          <p:cNvSpPr>
            <a:spLocks noGrp="1"/>
          </p:cNvSpPr>
          <p:nvPr>
            <p:ph idx="1"/>
          </p:nvPr>
        </p:nvSpPr>
        <p:spPr/>
        <p:txBody>
          <a:bodyPr/>
          <a:lstStyle/>
          <a:p>
            <a:r>
              <a:rPr lang="ru-RU" dirty="0"/>
              <a:t>— движущиеся машины, механизмы и их части;</a:t>
            </a:r>
            <a:br>
              <a:rPr lang="ru-RU" dirty="0"/>
            </a:br>
            <a:r>
              <a:rPr lang="ru-RU" dirty="0"/>
              <a:t>— перемещаемые и складируемые грузы;</a:t>
            </a:r>
            <a:br>
              <a:rPr lang="ru-RU" dirty="0"/>
            </a:br>
            <a:r>
              <a:rPr lang="ru-RU" dirty="0"/>
              <a:t>— разрушающиеся конструкции;</a:t>
            </a:r>
            <a:br>
              <a:rPr lang="ru-RU" dirty="0"/>
            </a:br>
            <a:r>
              <a:rPr lang="ru-RU" dirty="0"/>
              <a:t>— повышенная влажность воздуха;</a:t>
            </a:r>
            <a:br>
              <a:rPr lang="ru-RU" dirty="0"/>
            </a:br>
            <a:r>
              <a:rPr lang="ru-RU" dirty="0"/>
              <a:t>— повышенная или пониженная температура воздуха рабочей зоны;</a:t>
            </a:r>
            <a:br>
              <a:rPr lang="ru-RU" dirty="0"/>
            </a:br>
            <a:r>
              <a:rPr lang="ru-RU" dirty="0"/>
              <a:t>— недостаточная освещенность рабочей зоны, наличие прямой и отраженной блескости, повышенная пульсация светового потока;</a:t>
            </a:r>
            <a:br>
              <a:rPr lang="ru-RU" dirty="0"/>
            </a:br>
            <a:r>
              <a:rPr lang="ru-RU" dirty="0"/>
              <a:t>— повышенное значение напряжения электрической цепи, замыкание которой может пройти через тело человека;</a:t>
            </a:r>
            <a:br>
              <a:rPr lang="ru-RU" dirty="0"/>
            </a:br>
            <a:r>
              <a:rPr lang="ru-RU" dirty="0"/>
              <a:t>— повышенное содержание в воздухе рабочей зоны пыли и вредных веществ;</a:t>
            </a:r>
            <a:br>
              <a:rPr lang="ru-RU" dirty="0"/>
            </a:br>
            <a:r>
              <a:rPr lang="ru-RU" dirty="0"/>
              <a:t>— опрокидывание машин, падение их частей;</a:t>
            </a:r>
            <a:br>
              <a:rPr lang="ru-RU" dirty="0"/>
            </a:br>
            <a:r>
              <a:rPr lang="ru-RU" dirty="0"/>
              <a:t>— шум;</a:t>
            </a:r>
            <a:br>
              <a:rPr lang="ru-RU" dirty="0"/>
            </a:br>
            <a:r>
              <a:rPr lang="ru-RU" dirty="0"/>
              <a:t>— повышенный уровень вибрации.</a:t>
            </a:r>
          </a:p>
        </p:txBody>
      </p:sp>
    </p:spTree>
    <p:extLst>
      <p:ext uri="{BB962C8B-B14F-4D97-AF65-F5344CB8AC3E}">
        <p14:creationId xmlns:p14="http://schemas.microsoft.com/office/powerpoint/2010/main" xmlns="" val="32151282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Для снижения воздействия опасных и вредных производственных факторов стропальщики должны быть обеспечены</a:t>
            </a:r>
          </a:p>
        </p:txBody>
      </p:sp>
      <p:sp>
        <p:nvSpPr>
          <p:cNvPr id="3" name="Объект 2"/>
          <p:cNvSpPr>
            <a:spLocks noGrp="1"/>
          </p:cNvSpPr>
          <p:nvPr>
            <p:ph idx="1"/>
          </p:nvPr>
        </p:nvSpPr>
        <p:spPr/>
        <p:txBody>
          <a:bodyPr/>
          <a:lstStyle/>
          <a:p>
            <a:r>
              <a:rPr lang="ru-RU" dirty="0"/>
              <a:t>— спецодеждой и </a:t>
            </a:r>
            <a:r>
              <a:rPr lang="ru-RU" dirty="0" err="1"/>
              <a:t>спецобувью</a:t>
            </a:r>
            <a:r>
              <a:rPr lang="ru-RU" dirty="0"/>
              <a:t> в соответствии с типовыми отраслевыми нормами;</a:t>
            </a:r>
            <a:br>
              <a:rPr lang="ru-RU" dirty="0"/>
            </a:br>
            <a:r>
              <a:rPr lang="ru-RU" dirty="0"/>
              <a:t>— условиями, необходимыми для выполнения требований настоящей инструкции.</a:t>
            </a:r>
          </a:p>
        </p:txBody>
      </p:sp>
    </p:spTree>
    <p:extLst>
      <p:ext uri="{BB962C8B-B14F-4D97-AF65-F5344CB8AC3E}">
        <p14:creationId xmlns:p14="http://schemas.microsoft.com/office/powerpoint/2010/main" xmlns="" val="41973123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143000" y="991673"/>
            <a:ext cx="9872871" cy="5104327"/>
          </a:xfrm>
        </p:spPr>
        <p:txBody>
          <a:bodyPr>
            <a:normAutofit fontScale="92500"/>
          </a:bodyPr>
          <a:lstStyle/>
          <a:p>
            <a:r>
              <a:rPr lang="ru-RU" dirty="0"/>
              <a:t>При выполнении погрузочно-разгрузочных работ стропальщик должен строго придерживаться принятой технологии и схем </a:t>
            </a:r>
            <a:r>
              <a:rPr lang="ru-RU" dirty="0" err="1"/>
              <a:t>строповки</a:t>
            </a:r>
            <a:r>
              <a:rPr lang="ru-RU" dirty="0"/>
              <a:t> груза. Не допускается применять способы, ускоряющие выполнение технологических операций, ведущих к нарушению требований безопасности.</a:t>
            </a:r>
            <a:br>
              <a:rPr lang="ru-RU" dirty="0"/>
            </a:br>
            <a:endParaRPr lang="ru-RU" dirty="0" smtClean="0"/>
          </a:p>
          <a:p>
            <a:r>
              <a:rPr lang="ru-RU" dirty="0" smtClean="0"/>
              <a:t> </a:t>
            </a:r>
            <a:r>
              <a:rPr lang="ru-RU" dirty="0"/>
              <a:t>При возникновении в процессе работы каких-либо вопросов, связанных с ее безопасным выполнением, стропальщик должен немедленно обращаться к специалисту, ответственному за безопасное производство работ с применением ПС.</a:t>
            </a:r>
            <a:br>
              <a:rPr lang="ru-RU" dirty="0"/>
            </a:br>
            <a:endParaRPr lang="ru-RU" dirty="0" smtClean="0"/>
          </a:p>
          <a:p>
            <a:r>
              <a:rPr lang="ru-RU" dirty="0" smtClean="0"/>
              <a:t> </a:t>
            </a:r>
            <a:r>
              <a:rPr lang="ru-RU" dirty="0"/>
              <a:t>В местах производства погрузочно-разгрузочных работ должны иметься схемы правильной обвязки и </a:t>
            </a:r>
            <a:r>
              <a:rPr lang="ru-RU" dirty="0" err="1"/>
              <a:t>строповки</a:t>
            </a:r>
            <a:r>
              <a:rPr lang="ru-RU" dirty="0"/>
              <a:t> типовых грузов, не имеющих специальных устройств. В случае отсутствия данных схем, стропальщик обязан потребовать их у специалиста, ответственного за безопасное производство работ с применением ПС.</a:t>
            </a:r>
            <a:br>
              <a:rPr lang="ru-RU" dirty="0"/>
            </a:br>
            <a:endParaRPr lang="ru-RU" dirty="0" smtClean="0"/>
          </a:p>
          <a:p>
            <a:r>
              <a:rPr lang="ru-RU" dirty="0" smtClean="0"/>
              <a:t> </a:t>
            </a:r>
            <a:r>
              <a:rPr lang="ru-RU" dirty="0"/>
              <a:t>Принимать пищу следует в специально оборудованных помещениях.</a:t>
            </a:r>
          </a:p>
        </p:txBody>
      </p:sp>
    </p:spTree>
    <p:extLst>
      <p:ext uri="{BB962C8B-B14F-4D97-AF65-F5344CB8AC3E}">
        <p14:creationId xmlns:p14="http://schemas.microsoft.com/office/powerpoint/2010/main" xmlns="" val="12758453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При передвижении по территории предприятия стропальщик обязан</a:t>
            </a:r>
          </a:p>
        </p:txBody>
      </p:sp>
      <p:sp>
        <p:nvSpPr>
          <p:cNvPr id="3" name="Объект 2"/>
          <p:cNvSpPr>
            <a:spLocks noGrp="1"/>
          </p:cNvSpPr>
          <p:nvPr>
            <p:ph idx="1"/>
          </p:nvPr>
        </p:nvSpPr>
        <p:spPr/>
        <p:txBody>
          <a:bodyPr>
            <a:normAutofit lnSpcReduction="10000"/>
          </a:bodyPr>
          <a:lstStyle/>
          <a:p>
            <a:r>
              <a:rPr lang="ru-RU" dirty="0"/>
              <a:t>— ходить только по пешеходным дорожкам, тротуарам;</a:t>
            </a:r>
            <a:br>
              <a:rPr lang="ru-RU" dirty="0"/>
            </a:br>
            <a:r>
              <a:rPr lang="ru-RU" dirty="0"/>
              <a:t>— быть внимательным к движущемуся транспорту;</a:t>
            </a:r>
            <a:br>
              <a:rPr lang="ru-RU" dirty="0"/>
            </a:br>
            <a:r>
              <a:rPr lang="ru-RU" dirty="0"/>
              <a:t>— при выходе из здания, убедиться в отсутствии движущегося рядом транспорта;</a:t>
            </a:r>
            <a:br>
              <a:rPr lang="ru-RU" dirty="0"/>
            </a:br>
            <a:r>
              <a:rPr lang="ru-RU" dirty="0"/>
              <a:t>— проходить в производственные корпуса и помещения только через специально оборудованные для этой цели места. ЗАПРЕЩАЕТСЯ пользоваться технологическими воротами.</a:t>
            </a:r>
            <a:br>
              <a:rPr lang="ru-RU" dirty="0"/>
            </a:br>
            <a:endParaRPr lang="ru-RU" dirty="0" smtClean="0"/>
          </a:p>
          <a:p>
            <a:r>
              <a:rPr lang="ru-RU" dirty="0" smtClean="0"/>
              <a:t> </a:t>
            </a:r>
            <a:r>
              <a:rPr lang="ru-RU" dirty="0"/>
              <a:t>За нарушение требований настоящей инструкции по охране труда стропальщик несет дисциплинарную, административную и материальную ответственность, а в отдельных случаях и уголовную ответственность в порядке, установленном действующим законодательством Российской Федерации.</a:t>
            </a:r>
          </a:p>
        </p:txBody>
      </p:sp>
    </p:spTree>
    <p:extLst>
      <p:ext uri="{BB962C8B-B14F-4D97-AF65-F5344CB8AC3E}">
        <p14:creationId xmlns:p14="http://schemas.microsoft.com/office/powerpoint/2010/main" xmlns="" val="805748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Профессиональные </a:t>
            </a:r>
            <a:r>
              <a:rPr lang="ru-RU" dirty="0" smtClean="0"/>
              <a:t>риски. </a:t>
            </a:r>
            <a:r>
              <a:rPr lang="ru-RU" b="1" dirty="0"/>
              <a:t>Оценка серьезности последствий воздействия опасности,  </a:t>
            </a:r>
            <a:r>
              <a:rPr lang="en-US" b="1" dirty="0"/>
              <a:t>S</a:t>
            </a:r>
            <a:r>
              <a:rPr lang="ru-RU" dirty="0"/>
              <a:t/>
            </a:r>
            <a:br>
              <a:rPr lang="ru-RU" dirty="0"/>
            </a:br>
            <a:endParaRPr lang="ru-RU" dirty="0"/>
          </a:p>
        </p:txBody>
      </p:sp>
      <p:graphicFrame>
        <p:nvGraphicFramePr>
          <p:cNvPr id="4" name="Объект 3"/>
          <p:cNvGraphicFramePr>
            <a:graphicFrameLocks noGrp="1"/>
          </p:cNvGraphicFramePr>
          <p:nvPr>
            <p:ph idx="1"/>
            <p:extLst>
              <p:ext uri="{D42A27DB-BD31-4B8C-83A1-F6EECF244321}">
                <p14:modId xmlns:p14="http://schemas.microsoft.com/office/powerpoint/2010/main" xmlns="" val="3629240413"/>
              </p:ext>
            </p:extLst>
          </p:nvPr>
        </p:nvGraphicFramePr>
        <p:xfrm>
          <a:off x="614965" y="1965960"/>
          <a:ext cx="11053293" cy="4166630"/>
        </p:xfrm>
        <a:graphic>
          <a:graphicData uri="http://schemas.openxmlformats.org/drawingml/2006/table">
            <a:tbl>
              <a:tblPr firstRow="1" firstCol="1" lastRow="1" lastCol="1" bandRow="1" bandCol="1">
                <a:tableStyleId>{5C22544A-7EE6-4342-B048-85BDC9FD1C3A}</a:tableStyleId>
              </a:tblPr>
              <a:tblGrid>
                <a:gridCol w="1484291"/>
                <a:gridCol w="2915732"/>
                <a:gridCol w="3326635"/>
                <a:gridCol w="3326635"/>
              </a:tblGrid>
              <a:tr h="278928">
                <a:tc rowSpan="2">
                  <a:txBody>
                    <a:bodyPr/>
                    <a:lstStyle/>
                    <a:p>
                      <a:pPr algn="ctr">
                        <a:lnSpc>
                          <a:spcPct val="100000"/>
                        </a:lnSpc>
                        <a:spcAft>
                          <a:spcPts val="0"/>
                        </a:spcAft>
                      </a:pPr>
                      <a:r>
                        <a:rPr lang="ru-RU" sz="1500">
                          <a:effectLst/>
                        </a:rPr>
                        <a:t>Значение</a:t>
                      </a:r>
                    </a:p>
                    <a:p>
                      <a:pPr algn="ctr">
                        <a:lnSpc>
                          <a:spcPct val="100000"/>
                        </a:lnSpc>
                        <a:spcAft>
                          <a:spcPts val="0"/>
                        </a:spcAft>
                      </a:pPr>
                      <a:r>
                        <a:rPr lang="en-US" sz="1500">
                          <a:effectLst/>
                        </a:rPr>
                        <a:t>S</a:t>
                      </a:r>
                      <a:r>
                        <a:rPr lang="ru-RU" sz="1500">
                          <a:effectLst/>
                        </a:rPr>
                        <a:t>, балл</a:t>
                      </a:r>
                      <a:endParaRPr lang="ru-RU" sz="1500">
                        <a:solidFill>
                          <a:srgbClr val="0D0D0D"/>
                        </a:solidFill>
                        <a:effectLst/>
                        <a:latin typeface="Times New Roman" panose="02020603050405020304" pitchFamily="18" charset="0"/>
                        <a:ea typeface="Times New Roman" panose="02020603050405020304" pitchFamily="18" charset="0"/>
                      </a:endParaRPr>
                    </a:p>
                  </a:txBody>
                  <a:tcPr marL="52401" marR="52401" marT="0" marB="0"/>
                </a:tc>
                <a:tc rowSpan="2">
                  <a:txBody>
                    <a:bodyPr/>
                    <a:lstStyle/>
                    <a:p>
                      <a:pPr algn="ctr">
                        <a:lnSpc>
                          <a:spcPct val="100000"/>
                        </a:lnSpc>
                        <a:spcAft>
                          <a:spcPts val="0"/>
                        </a:spcAft>
                      </a:pPr>
                      <a:r>
                        <a:rPr lang="ru-RU" sz="1500">
                          <a:effectLst/>
                        </a:rPr>
                        <a:t>Последствия воздействия опасности</a:t>
                      </a:r>
                      <a:endParaRPr lang="ru-RU" sz="1500">
                        <a:solidFill>
                          <a:srgbClr val="0D0D0D"/>
                        </a:solidFill>
                        <a:effectLst/>
                        <a:latin typeface="Times New Roman" panose="02020603050405020304" pitchFamily="18" charset="0"/>
                        <a:ea typeface="Times New Roman" panose="02020603050405020304" pitchFamily="18" charset="0"/>
                      </a:endParaRPr>
                    </a:p>
                  </a:txBody>
                  <a:tcPr marL="52401" marR="52401" marT="0" marB="0"/>
                </a:tc>
                <a:tc gridSpan="2">
                  <a:txBody>
                    <a:bodyPr/>
                    <a:lstStyle/>
                    <a:p>
                      <a:pPr algn="ctr">
                        <a:lnSpc>
                          <a:spcPct val="100000"/>
                        </a:lnSpc>
                        <a:spcAft>
                          <a:spcPts val="0"/>
                        </a:spcAft>
                      </a:pPr>
                      <a:r>
                        <a:rPr lang="ru-RU" sz="1500">
                          <a:effectLst/>
                        </a:rPr>
                        <a:t>Описание</a:t>
                      </a:r>
                      <a:endParaRPr lang="ru-RU" sz="1500">
                        <a:solidFill>
                          <a:srgbClr val="0D0D0D"/>
                        </a:solidFill>
                        <a:effectLst/>
                        <a:latin typeface="Times New Roman" panose="02020603050405020304" pitchFamily="18" charset="0"/>
                        <a:ea typeface="Times New Roman" panose="02020603050405020304" pitchFamily="18" charset="0"/>
                      </a:endParaRPr>
                    </a:p>
                  </a:txBody>
                  <a:tcPr marL="52401" marR="52401" marT="0" marB="0"/>
                </a:tc>
                <a:tc hMerge="1">
                  <a:txBody>
                    <a:bodyPr/>
                    <a:lstStyle/>
                    <a:p>
                      <a:endParaRPr lang="ru-RU"/>
                    </a:p>
                  </a:txBody>
                  <a:tcPr/>
                </a:tc>
              </a:tr>
              <a:tr h="578807">
                <a:tc vMerge="1">
                  <a:txBody>
                    <a:bodyPr/>
                    <a:lstStyle/>
                    <a:p>
                      <a:endParaRPr lang="ru-RU"/>
                    </a:p>
                  </a:txBody>
                  <a:tcPr/>
                </a:tc>
                <a:tc vMerge="1">
                  <a:txBody>
                    <a:bodyPr/>
                    <a:lstStyle/>
                    <a:p>
                      <a:endParaRPr lang="ru-RU"/>
                    </a:p>
                  </a:txBody>
                  <a:tcPr/>
                </a:tc>
                <a:tc>
                  <a:txBody>
                    <a:bodyPr/>
                    <a:lstStyle/>
                    <a:p>
                      <a:pPr algn="ctr">
                        <a:lnSpc>
                          <a:spcPct val="100000"/>
                        </a:lnSpc>
                        <a:spcAft>
                          <a:spcPts val="0"/>
                        </a:spcAft>
                      </a:pPr>
                      <a:r>
                        <a:rPr lang="ru-RU" sz="1500">
                          <a:effectLst/>
                        </a:rPr>
                        <a:t>работник</a:t>
                      </a:r>
                      <a:endParaRPr lang="ru-RU" sz="1500">
                        <a:solidFill>
                          <a:srgbClr val="0D0D0D"/>
                        </a:solidFill>
                        <a:effectLst/>
                        <a:latin typeface="Times New Roman" panose="02020603050405020304" pitchFamily="18" charset="0"/>
                        <a:ea typeface="Times New Roman" panose="02020603050405020304" pitchFamily="18" charset="0"/>
                      </a:endParaRPr>
                    </a:p>
                  </a:txBody>
                  <a:tcPr marL="52401" marR="52401" marT="0" marB="0"/>
                </a:tc>
                <a:tc>
                  <a:txBody>
                    <a:bodyPr/>
                    <a:lstStyle/>
                    <a:p>
                      <a:pPr algn="ctr">
                        <a:lnSpc>
                          <a:spcPct val="100000"/>
                        </a:lnSpc>
                        <a:spcAft>
                          <a:spcPts val="0"/>
                        </a:spcAft>
                      </a:pPr>
                      <a:r>
                        <a:rPr lang="ru-RU" sz="1500">
                          <a:effectLst/>
                        </a:rPr>
                        <a:t>материал, ценности, производственная среда</a:t>
                      </a:r>
                      <a:endParaRPr lang="ru-RU" sz="1500">
                        <a:solidFill>
                          <a:srgbClr val="0D0D0D"/>
                        </a:solidFill>
                        <a:effectLst/>
                        <a:latin typeface="Times New Roman" panose="02020603050405020304" pitchFamily="18" charset="0"/>
                        <a:ea typeface="Times New Roman" panose="02020603050405020304" pitchFamily="18" charset="0"/>
                      </a:endParaRPr>
                    </a:p>
                  </a:txBody>
                  <a:tcPr marL="52401" marR="52401" marT="0" marB="0"/>
                </a:tc>
              </a:tr>
              <a:tr h="565695">
                <a:tc>
                  <a:txBody>
                    <a:bodyPr/>
                    <a:lstStyle/>
                    <a:p>
                      <a:pPr algn="ctr">
                        <a:lnSpc>
                          <a:spcPct val="100000"/>
                        </a:lnSpc>
                        <a:spcAft>
                          <a:spcPts val="0"/>
                        </a:spcAft>
                      </a:pPr>
                      <a:r>
                        <a:rPr lang="ru-RU" sz="1500">
                          <a:effectLst/>
                        </a:rPr>
                        <a:t>1</a:t>
                      </a:r>
                      <a:endParaRPr lang="ru-RU" sz="1500">
                        <a:solidFill>
                          <a:srgbClr val="0D0D0D"/>
                        </a:solidFill>
                        <a:effectLst/>
                        <a:latin typeface="Times New Roman" panose="02020603050405020304" pitchFamily="18" charset="0"/>
                        <a:ea typeface="Times New Roman" panose="02020603050405020304" pitchFamily="18" charset="0"/>
                      </a:endParaRPr>
                    </a:p>
                  </a:txBody>
                  <a:tcPr marL="52401" marR="52401" marT="0" marB="0"/>
                </a:tc>
                <a:tc>
                  <a:txBody>
                    <a:bodyPr/>
                    <a:lstStyle/>
                    <a:p>
                      <a:pPr algn="just">
                        <a:lnSpc>
                          <a:spcPct val="100000"/>
                        </a:lnSpc>
                        <a:spcAft>
                          <a:spcPts val="0"/>
                        </a:spcAft>
                      </a:pPr>
                      <a:r>
                        <a:rPr lang="ru-RU" sz="1500">
                          <a:effectLst/>
                        </a:rPr>
                        <a:t>Минимальные </a:t>
                      </a:r>
                      <a:endParaRPr lang="ru-RU" sz="1500">
                        <a:solidFill>
                          <a:srgbClr val="0D0D0D"/>
                        </a:solidFill>
                        <a:effectLst/>
                        <a:latin typeface="Times New Roman" panose="02020603050405020304" pitchFamily="18" charset="0"/>
                        <a:ea typeface="Times New Roman" panose="02020603050405020304" pitchFamily="18" charset="0"/>
                      </a:endParaRPr>
                    </a:p>
                  </a:txBody>
                  <a:tcPr marL="52401" marR="52401" marT="0" marB="0"/>
                </a:tc>
                <a:tc>
                  <a:txBody>
                    <a:bodyPr/>
                    <a:lstStyle/>
                    <a:p>
                      <a:pPr algn="just">
                        <a:lnSpc>
                          <a:spcPct val="100000"/>
                        </a:lnSpc>
                        <a:spcAft>
                          <a:spcPts val="0"/>
                        </a:spcAft>
                      </a:pPr>
                      <a:r>
                        <a:rPr lang="ru-RU" sz="1500">
                          <a:effectLst/>
                        </a:rPr>
                        <a:t>Незначительное воздействие, первая медицинская помощь, микротравмы</a:t>
                      </a:r>
                      <a:endParaRPr lang="ru-RU" sz="1500">
                        <a:solidFill>
                          <a:srgbClr val="0D0D0D"/>
                        </a:solidFill>
                        <a:effectLst/>
                        <a:latin typeface="Times New Roman" panose="02020603050405020304" pitchFamily="18" charset="0"/>
                        <a:ea typeface="Times New Roman" panose="02020603050405020304" pitchFamily="18" charset="0"/>
                      </a:endParaRPr>
                    </a:p>
                  </a:txBody>
                  <a:tcPr marL="52401" marR="52401" marT="0" marB="0"/>
                </a:tc>
                <a:tc>
                  <a:txBody>
                    <a:bodyPr/>
                    <a:lstStyle/>
                    <a:p>
                      <a:pPr algn="just">
                        <a:lnSpc>
                          <a:spcPct val="100000"/>
                        </a:lnSpc>
                        <a:spcAft>
                          <a:spcPts val="0"/>
                        </a:spcAft>
                      </a:pPr>
                      <a:r>
                        <a:rPr lang="ru-RU" sz="1500">
                          <a:effectLst/>
                        </a:rPr>
                        <a:t>Незначительное воздействие на оборудование или ход работы</a:t>
                      </a:r>
                      <a:endParaRPr lang="ru-RU" sz="1500">
                        <a:solidFill>
                          <a:srgbClr val="0D0D0D"/>
                        </a:solidFill>
                        <a:effectLst/>
                        <a:latin typeface="Times New Roman" panose="02020603050405020304" pitchFamily="18" charset="0"/>
                        <a:ea typeface="Times New Roman" panose="02020603050405020304" pitchFamily="18" charset="0"/>
                      </a:endParaRPr>
                    </a:p>
                  </a:txBody>
                  <a:tcPr marL="52401" marR="52401" marT="0" marB="0"/>
                </a:tc>
              </a:tr>
              <a:tr h="565695">
                <a:tc>
                  <a:txBody>
                    <a:bodyPr/>
                    <a:lstStyle/>
                    <a:p>
                      <a:pPr algn="ctr">
                        <a:lnSpc>
                          <a:spcPct val="100000"/>
                        </a:lnSpc>
                        <a:spcAft>
                          <a:spcPts val="0"/>
                        </a:spcAft>
                      </a:pPr>
                      <a:r>
                        <a:rPr lang="ru-RU" sz="1500">
                          <a:effectLst/>
                        </a:rPr>
                        <a:t>2</a:t>
                      </a:r>
                      <a:endParaRPr lang="ru-RU" sz="1500">
                        <a:solidFill>
                          <a:srgbClr val="0D0D0D"/>
                        </a:solidFill>
                        <a:effectLst/>
                        <a:latin typeface="Times New Roman" panose="02020603050405020304" pitchFamily="18" charset="0"/>
                        <a:ea typeface="Times New Roman" panose="02020603050405020304" pitchFamily="18" charset="0"/>
                      </a:endParaRPr>
                    </a:p>
                  </a:txBody>
                  <a:tcPr marL="52401" marR="52401" marT="0" marB="0"/>
                </a:tc>
                <a:tc>
                  <a:txBody>
                    <a:bodyPr/>
                    <a:lstStyle/>
                    <a:p>
                      <a:pPr algn="just">
                        <a:lnSpc>
                          <a:spcPct val="100000"/>
                        </a:lnSpc>
                        <a:spcAft>
                          <a:spcPts val="0"/>
                        </a:spcAft>
                      </a:pPr>
                      <a:r>
                        <a:rPr lang="ru-RU" sz="1500">
                          <a:effectLst/>
                        </a:rPr>
                        <a:t>Умеренные </a:t>
                      </a:r>
                      <a:endParaRPr lang="ru-RU" sz="1500">
                        <a:solidFill>
                          <a:srgbClr val="0D0D0D"/>
                        </a:solidFill>
                        <a:effectLst/>
                        <a:latin typeface="Times New Roman" panose="02020603050405020304" pitchFamily="18" charset="0"/>
                        <a:ea typeface="Times New Roman" panose="02020603050405020304" pitchFamily="18" charset="0"/>
                      </a:endParaRPr>
                    </a:p>
                  </a:txBody>
                  <a:tcPr marL="52401" marR="52401" marT="0" marB="0"/>
                </a:tc>
                <a:tc>
                  <a:txBody>
                    <a:bodyPr/>
                    <a:lstStyle/>
                    <a:p>
                      <a:pPr algn="just">
                        <a:lnSpc>
                          <a:spcPct val="100000"/>
                        </a:lnSpc>
                        <a:spcAft>
                          <a:spcPts val="0"/>
                        </a:spcAft>
                      </a:pPr>
                      <a:r>
                        <a:rPr lang="ru-RU" sz="1500">
                          <a:effectLst/>
                        </a:rPr>
                        <a:t>Угроза жизни отсутствует, оформление формы Н-1, потеря трудоспособности сроком более 1 дня</a:t>
                      </a:r>
                      <a:endParaRPr lang="ru-RU" sz="1500">
                        <a:solidFill>
                          <a:srgbClr val="0D0D0D"/>
                        </a:solidFill>
                        <a:effectLst/>
                        <a:latin typeface="Times New Roman" panose="02020603050405020304" pitchFamily="18" charset="0"/>
                        <a:ea typeface="Times New Roman" panose="02020603050405020304" pitchFamily="18" charset="0"/>
                      </a:endParaRPr>
                    </a:p>
                  </a:txBody>
                  <a:tcPr marL="52401" marR="52401" marT="0" marB="0"/>
                </a:tc>
                <a:tc>
                  <a:txBody>
                    <a:bodyPr/>
                    <a:lstStyle/>
                    <a:p>
                      <a:pPr algn="just">
                        <a:lnSpc>
                          <a:spcPct val="100000"/>
                        </a:lnSpc>
                        <a:spcAft>
                          <a:spcPts val="0"/>
                        </a:spcAft>
                      </a:pPr>
                      <a:r>
                        <a:rPr lang="ru-RU" sz="1500">
                          <a:effectLst/>
                        </a:rPr>
                        <a:t>Для устранения повреждений необходима дополнительная помощь или приостановка работы</a:t>
                      </a:r>
                      <a:endParaRPr lang="ru-RU" sz="1500">
                        <a:solidFill>
                          <a:srgbClr val="0D0D0D"/>
                        </a:solidFill>
                        <a:effectLst/>
                        <a:latin typeface="Times New Roman" panose="02020603050405020304" pitchFamily="18" charset="0"/>
                        <a:ea typeface="Times New Roman" panose="02020603050405020304" pitchFamily="18" charset="0"/>
                      </a:endParaRPr>
                    </a:p>
                  </a:txBody>
                  <a:tcPr marL="52401" marR="52401" marT="0" marB="0"/>
                </a:tc>
              </a:tr>
              <a:tr h="565695">
                <a:tc>
                  <a:txBody>
                    <a:bodyPr/>
                    <a:lstStyle/>
                    <a:p>
                      <a:pPr algn="ctr">
                        <a:lnSpc>
                          <a:spcPct val="100000"/>
                        </a:lnSpc>
                        <a:spcAft>
                          <a:spcPts val="0"/>
                        </a:spcAft>
                      </a:pPr>
                      <a:r>
                        <a:rPr lang="ru-RU" sz="1500">
                          <a:effectLst/>
                        </a:rPr>
                        <a:t>3</a:t>
                      </a:r>
                      <a:endParaRPr lang="ru-RU" sz="1500">
                        <a:solidFill>
                          <a:srgbClr val="0D0D0D"/>
                        </a:solidFill>
                        <a:effectLst/>
                        <a:latin typeface="Times New Roman" panose="02020603050405020304" pitchFamily="18" charset="0"/>
                        <a:ea typeface="Times New Roman" panose="02020603050405020304" pitchFamily="18" charset="0"/>
                      </a:endParaRPr>
                    </a:p>
                  </a:txBody>
                  <a:tcPr marL="52401" marR="52401" marT="0" marB="0"/>
                </a:tc>
                <a:tc>
                  <a:txBody>
                    <a:bodyPr/>
                    <a:lstStyle/>
                    <a:p>
                      <a:pPr algn="just">
                        <a:lnSpc>
                          <a:spcPct val="100000"/>
                        </a:lnSpc>
                        <a:spcAft>
                          <a:spcPts val="0"/>
                        </a:spcAft>
                      </a:pPr>
                      <a:r>
                        <a:rPr lang="ru-RU" sz="1500">
                          <a:effectLst/>
                        </a:rPr>
                        <a:t>Существенные </a:t>
                      </a:r>
                      <a:endParaRPr lang="ru-RU" sz="1500">
                        <a:solidFill>
                          <a:srgbClr val="0D0D0D"/>
                        </a:solidFill>
                        <a:effectLst/>
                        <a:latin typeface="Times New Roman" panose="02020603050405020304" pitchFamily="18" charset="0"/>
                        <a:ea typeface="Times New Roman" panose="02020603050405020304" pitchFamily="18" charset="0"/>
                      </a:endParaRPr>
                    </a:p>
                  </a:txBody>
                  <a:tcPr marL="52401" marR="52401" marT="0" marB="0"/>
                </a:tc>
                <a:tc>
                  <a:txBody>
                    <a:bodyPr/>
                    <a:lstStyle/>
                    <a:p>
                      <a:pPr algn="just">
                        <a:lnSpc>
                          <a:spcPct val="100000"/>
                        </a:lnSpc>
                        <a:spcAft>
                          <a:spcPts val="0"/>
                        </a:spcAft>
                      </a:pPr>
                      <a:r>
                        <a:rPr lang="ru-RU" sz="1500">
                          <a:effectLst/>
                        </a:rPr>
                        <a:t>Присутствует потенциальный риск для здоровья, тяжелая травма</a:t>
                      </a:r>
                      <a:endParaRPr lang="ru-RU" sz="1500">
                        <a:solidFill>
                          <a:srgbClr val="0D0D0D"/>
                        </a:solidFill>
                        <a:effectLst/>
                        <a:latin typeface="Times New Roman" panose="02020603050405020304" pitchFamily="18" charset="0"/>
                        <a:ea typeface="Times New Roman" panose="02020603050405020304" pitchFamily="18" charset="0"/>
                      </a:endParaRPr>
                    </a:p>
                  </a:txBody>
                  <a:tcPr marL="52401" marR="52401" marT="0" marB="0"/>
                </a:tc>
                <a:tc>
                  <a:txBody>
                    <a:bodyPr/>
                    <a:lstStyle/>
                    <a:p>
                      <a:pPr algn="just">
                        <a:lnSpc>
                          <a:spcPct val="100000"/>
                        </a:lnSpc>
                        <a:spcAft>
                          <a:spcPts val="0"/>
                        </a:spcAft>
                      </a:pPr>
                      <a:r>
                        <a:rPr lang="ru-RU" sz="1500">
                          <a:effectLst/>
                        </a:rPr>
                        <a:t>Необходимы значительные материальные вложения для устранения последствий</a:t>
                      </a:r>
                      <a:endParaRPr lang="ru-RU" sz="1500">
                        <a:solidFill>
                          <a:srgbClr val="0D0D0D"/>
                        </a:solidFill>
                        <a:effectLst/>
                        <a:latin typeface="Times New Roman" panose="02020603050405020304" pitchFamily="18" charset="0"/>
                        <a:ea typeface="Times New Roman" panose="02020603050405020304" pitchFamily="18" charset="0"/>
                      </a:endParaRPr>
                    </a:p>
                  </a:txBody>
                  <a:tcPr marL="52401" marR="52401" marT="0" marB="0"/>
                </a:tc>
              </a:tr>
              <a:tr h="565695">
                <a:tc>
                  <a:txBody>
                    <a:bodyPr/>
                    <a:lstStyle/>
                    <a:p>
                      <a:pPr algn="ctr">
                        <a:lnSpc>
                          <a:spcPct val="100000"/>
                        </a:lnSpc>
                        <a:spcAft>
                          <a:spcPts val="0"/>
                        </a:spcAft>
                      </a:pPr>
                      <a:r>
                        <a:rPr lang="ru-RU" sz="1500">
                          <a:effectLst/>
                        </a:rPr>
                        <a:t>4</a:t>
                      </a:r>
                      <a:endParaRPr lang="ru-RU" sz="1500">
                        <a:solidFill>
                          <a:srgbClr val="0D0D0D"/>
                        </a:solidFill>
                        <a:effectLst/>
                        <a:latin typeface="Times New Roman" panose="02020603050405020304" pitchFamily="18" charset="0"/>
                        <a:ea typeface="Times New Roman" panose="02020603050405020304" pitchFamily="18" charset="0"/>
                      </a:endParaRPr>
                    </a:p>
                  </a:txBody>
                  <a:tcPr marL="52401" marR="52401" marT="0" marB="0"/>
                </a:tc>
                <a:tc>
                  <a:txBody>
                    <a:bodyPr/>
                    <a:lstStyle/>
                    <a:p>
                      <a:pPr algn="just">
                        <a:lnSpc>
                          <a:spcPct val="100000"/>
                        </a:lnSpc>
                        <a:spcAft>
                          <a:spcPts val="0"/>
                        </a:spcAft>
                      </a:pPr>
                      <a:r>
                        <a:rPr lang="ru-RU" sz="1500">
                          <a:effectLst/>
                        </a:rPr>
                        <a:t>Значительные </a:t>
                      </a:r>
                      <a:endParaRPr lang="ru-RU" sz="1500">
                        <a:solidFill>
                          <a:srgbClr val="0D0D0D"/>
                        </a:solidFill>
                        <a:effectLst/>
                        <a:latin typeface="Times New Roman" panose="02020603050405020304" pitchFamily="18" charset="0"/>
                        <a:ea typeface="Times New Roman" panose="02020603050405020304" pitchFamily="18" charset="0"/>
                      </a:endParaRPr>
                    </a:p>
                  </a:txBody>
                  <a:tcPr marL="52401" marR="52401" marT="0" marB="0"/>
                </a:tc>
                <a:tc>
                  <a:txBody>
                    <a:bodyPr/>
                    <a:lstStyle/>
                    <a:p>
                      <a:pPr algn="just">
                        <a:lnSpc>
                          <a:spcPct val="100000"/>
                        </a:lnSpc>
                        <a:spcAft>
                          <a:spcPts val="0"/>
                        </a:spcAft>
                      </a:pPr>
                      <a:r>
                        <a:rPr lang="ru-RU" sz="1500">
                          <a:effectLst/>
                        </a:rPr>
                        <a:t>Групповые несчастные случаи с тяжелыми последствиями; несчастный случай со смертельным исходом</a:t>
                      </a:r>
                      <a:endParaRPr lang="ru-RU" sz="1500">
                        <a:solidFill>
                          <a:srgbClr val="0D0D0D"/>
                        </a:solidFill>
                        <a:effectLst/>
                        <a:latin typeface="Times New Roman" panose="02020603050405020304" pitchFamily="18" charset="0"/>
                        <a:ea typeface="Times New Roman" panose="02020603050405020304" pitchFamily="18" charset="0"/>
                      </a:endParaRPr>
                    </a:p>
                  </a:txBody>
                  <a:tcPr marL="52401" marR="52401" marT="0" marB="0"/>
                </a:tc>
                <a:tc>
                  <a:txBody>
                    <a:bodyPr/>
                    <a:lstStyle/>
                    <a:p>
                      <a:pPr algn="just">
                        <a:lnSpc>
                          <a:spcPct val="100000"/>
                        </a:lnSpc>
                        <a:spcAft>
                          <a:spcPts val="0"/>
                        </a:spcAft>
                      </a:pPr>
                      <a:r>
                        <a:rPr lang="ru-RU" sz="1500">
                          <a:effectLst/>
                        </a:rPr>
                        <a:t>Существенное воздействие на оборудование и ход работ</a:t>
                      </a:r>
                      <a:endParaRPr lang="ru-RU" sz="1500">
                        <a:solidFill>
                          <a:srgbClr val="0D0D0D"/>
                        </a:solidFill>
                        <a:effectLst/>
                        <a:latin typeface="Times New Roman" panose="02020603050405020304" pitchFamily="18" charset="0"/>
                        <a:ea typeface="Times New Roman" panose="02020603050405020304" pitchFamily="18" charset="0"/>
                      </a:endParaRPr>
                    </a:p>
                  </a:txBody>
                  <a:tcPr marL="52401" marR="52401" marT="0" marB="0"/>
                </a:tc>
              </a:tr>
              <a:tr h="565695">
                <a:tc>
                  <a:txBody>
                    <a:bodyPr/>
                    <a:lstStyle/>
                    <a:p>
                      <a:pPr algn="ctr">
                        <a:lnSpc>
                          <a:spcPct val="100000"/>
                        </a:lnSpc>
                        <a:spcAft>
                          <a:spcPts val="0"/>
                        </a:spcAft>
                      </a:pPr>
                      <a:r>
                        <a:rPr lang="ru-RU" sz="1500">
                          <a:effectLst/>
                        </a:rPr>
                        <a:t>5</a:t>
                      </a:r>
                      <a:endParaRPr lang="ru-RU" sz="1500">
                        <a:solidFill>
                          <a:srgbClr val="0D0D0D"/>
                        </a:solidFill>
                        <a:effectLst/>
                        <a:latin typeface="Times New Roman" panose="02020603050405020304" pitchFamily="18" charset="0"/>
                        <a:ea typeface="Times New Roman" panose="02020603050405020304" pitchFamily="18" charset="0"/>
                      </a:endParaRPr>
                    </a:p>
                  </a:txBody>
                  <a:tcPr marL="52401" marR="52401" marT="0" marB="0"/>
                </a:tc>
                <a:tc>
                  <a:txBody>
                    <a:bodyPr/>
                    <a:lstStyle/>
                    <a:p>
                      <a:pPr algn="just">
                        <a:lnSpc>
                          <a:spcPct val="100000"/>
                        </a:lnSpc>
                        <a:spcAft>
                          <a:spcPts val="0"/>
                        </a:spcAft>
                      </a:pPr>
                      <a:r>
                        <a:rPr lang="ru-RU" sz="1500">
                          <a:effectLst/>
                        </a:rPr>
                        <a:t>Катастрофические</a:t>
                      </a:r>
                      <a:endParaRPr lang="ru-RU" sz="1500">
                        <a:solidFill>
                          <a:srgbClr val="0D0D0D"/>
                        </a:solidFill>
                        <a:effectLst/>
                        <a:latin typeface="Times New Roman" panose="02020603050405020304" pitchFamily="18" charset="0"/>
                        <a:ea typeface="Times New Roman" panose="02020603050405020304" pitchFamily="18" charset="0"/>
                      </a:endParaRPr>
                    </a:p>
                  </a:txBody>
                  <a:tcPr marL="52401" marR="52401" marT="0" marB="0"/>
                </a:tc>
                <a:tc>
                  <a:txBody>
                    <a:bodyPr/>
                    <a:lstStyle/>
                    <a:p>
                      <a:pPr algn="just">
                        <a:lnSpc>
                          <a:spcPct val="100000"/>
                        </a:lnSpc>
                        <a:spcAft>
                          <a:spcPts val="0"/>
                        </a:spcAft>
                      </a:pPr>
                      <a:r>
                        <a:rPr lang="ru-RU" sz="1500">
                          <a:effectLst/>
                        </a:rPr>
                        <a:t>Несколько несчастных случаев со смертельным исходом</a:t>
                      </a:r>
                      <a:endParaRPr lang="ru-RU" sz="1500">
                        <a:solidFill>
                          <a:srgbClr val="0D0D0D"/>
                        </a:solidFill>
                        <a:effectLst/>
                        <a:latin typeface="Times New Roman" panose="02020603050405020304" pitchFamily="18" charset="0"/>
                        <a:ea typeface="Times New Roman" panose="02020603050405020304" pitchFamily="18" charset="0"/>
                      </a:endParaRPr>
                    </a:p>
                  </a:txBody>
                  <a:tcPr marL="52401" marR="52401" marT="0" marB="0"/>
                </a:tc>
                <a:tc>
                  <a:txBody>
                    <a:bodyPr/>
                    <a:lstStyle/>
                    <a:p>
                      <a:pPr algn="just">
                        <a:lnSpc>
                          <a:spcPct val="100000"/>
                        </a:lnSpc>
                        <a:spcAft>
                          <a:spcPts val="0"/>
                        </a:spcAft>
                      </a:pPr>
                      <a:r>
                        <a:rPr lang="ru-RU" sz="1500" dirty="0">
                          <a:effectLst/>
                        </a:rPr>
                        <a:t>Значимый ущерб для оборудования и окружающей среды</a:t>
                      </a:r>
                    </a:p>
                    <a:p>
                      <a:pPr algn="just">
                        <a:lnSpc>
                          <a:spcPct val="100000"/>
                        </a:lnSpc>
                        <a:spcAft>
                          <a:spcPts val="0"/>
                        </a:spcAft>
                      </a:pPr>
                      <a:r>
                        <a:rPr lang="ru-RU" sz="1500" dirty="0">
                          <a:effectLst/>
                        </a:rPr>
                        <a:t> </a:t>
                      </a:r>
                      <a:endParaRPr lang="ru-RU" sz="1500" dirty="0">
                        <a:solidFill>
                          <a:srgbClr val="0D0D0D"/>
                        </a:solidFill>
                        <a:effectLst/>
                        <a:latin typeface="Times New Roman" panose="02020603050405020304" pitchFamily="18" charset="0"/>
                        <a:ea typeface="Times New Roman" panose="02020603050405020304" pitchFamily="18" charset="0"/>
                      </a:endParaRPr>
                    </a:p>
                  </a:txBody>
                  <a:tcPr marL="52401" marR="52401" marT="0" marB="0"/>
                </a:tc>
              </a:tr>
            </a:tbl>
          </a:graphicData>
        </a:graphic>
      </p:graphicFrame>
    </p:spTree>
    <p:extLst>
      <p:ext uri="{BB962C8B-B14F-4D97-AF65-F5344CB8AC3E}">
        <p14:creationId xmlns:p14="http://schemas.microsoft.com/office/powerpoint/2010/main" xmlns="" val="14511439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Механические опасности</a:t>
            </a:r>
          </a:p>
        </p:txBody>
      </p:sp>
      <p:graphicFrame>
        <p:nvGraphicFramePr>
          <p:cNvPr id="4" name="Объект 3"/>
          <p:cNvGraphicFramePr>
            <a:graphicFrameLocks noGrp="1"/>
          </p:cNvGraphicFramePr>
          <p:nvPr>
            <p:ph idx="1"/>
            <p:extLst>
              <p:ext uri="{D42A27DB-BD31-4B8C-83A1-F6EECF244321}">
                <p14:modId xmlns:p14="http://schemas.microsoft.com/office/powerpoint/2010/main" xmlns="" val="3379550758"/>
              </p:ext>
            </p:extLst>
          </p:nvPr>
        </p:nvGraphicFramePr>
        <p:xfrm>
          <a:off x="1145857" y="3376985"/>
          <a:ext cx="9872663" cy="3015996"/>
        </p:xfrm>
        <a:graphic>
          <a:graphicData uri="http://schemas.openxmlformats.org/drawingml/2006/table">
            <a:tbl>
              <a:tblPr firstRow="1" firstCol="1" lastRow="1" lastCol="1" bandRow="1" bandCol="1">
                <a:tableStyleId>{5C22544A-7EE6-4342-B048-85BDC9FD1C3A}</a:tableStyleId>
              </a:tblPr>
              <a:tblGrid>
                <a:gridCol w="446803"/>
                <a:gridCol w="4443727"/>
                <a:gridCol w="673008"/>
                <a:gridCol w="1129159"/>
                <a:gridCol w="1121681"/>
                <a:gridCol w="897345"/>
                <a:gridCol w="1160940"/>
              </a:tblGrid>
              <a:tr h="189226">
                <a:tc>
                  <a:txBody>
                    <a:bodyPr/>
                    <a:lstStyle/>
                    <a:p>
                      <a:pPr algn="ctr">
                        <a:lnSpc>
                          <a:spcPct val="115000"/>
                        </a:lnSpc>
                        <a:spcAft>
                          <a:spcPts val="0"/>
                        </a:spcAft>
                        <a:tabLst>
                          <a:tab pos="123825" algn="l"/>
                        </a:tabLst>
                      </a:pPr>
                      <a:r>
                        <a:rPr lang="ru-RU" sz="1300" dirty="0">
                          <a:effectLst/>
                        </a:rPr>
                        <a:t> </a:t>
                      </a:r>
                      <a:endParaRPr lang="ru-RU" sz="1300" dirty="0">
                        <a:solidFill>
                          <a:srgbClr val="0D0D0D"/>
                        </a:solidFill>
                        <a:effectLst/>
                        <a:latin typeface="Times New Roman" panose="02020603050405020304" pitchFamily="18" charset="0"/>
                        <a:ea typeface="Times New Roman" panose="02020603050405020304" pitchFamily="18" charset="0"/>
                      </a:endParaRPr>
                    </a:p>
                  </a:txBody>
                  <a:tcPr marL="67314" marR="67314" marT="0" marB="0"/>
                </a:tc>
                <a:tc>
                  <a:txBody>
                    <a:bodyPr/>
                    <a:lstStyle/>
                    <a:p>
                      <a:pPr marL="742950" lvl="1" indent="-285750" algn="just">
                        <a:lnSpc>
                          <a:spcPct val="115000"/>
                        </a:lnSpc>
                        <a:spcAft>
                          <a:spcPts val="0"/>
                        </a:spcAft>
                        <a:buClr>
                          <a:srgbClr val="000000"/>
                        </a:buClr>
                        <a:buSzPts val="1100"/>
                        <a:buFont typeface="Arial" panose="020B0604020202020204" pitchFamily="34" charset="0"/>
                        <a:buAutoNum type="arabicPeriod"/>
                        <a:tabLst>
                          <a:tab pos="387985" algn="l"/>
                        </a:tabLst>
                      </a:pPr>
                      <a:r>
                        <a:rPr lang="ru-RU" sz="1300" u="none" strike="noStrike" spc="-50" dirty="0">
                          <a:effectLst/>
                        </a:rPr>
                        <a:t>Механические опасности:</a:t>
                      </a:r>
                      <a:endParaRPr lang="ru-RU" sz="1300" b="1" u="none" strike="noStrike" spc="-50" dirty="0">
                        <a:solidFill>
                          <a:srgbClr val="0D0D0D"/>
                        </a:solidFill>
                        <a:effectLst/>
                        <a:latin typeface="Arial" panose="020B0604020202020204" pitchFamily="34" charset="0"/>
                        <a:ea typeface="Calibri" panose="020F0502020204030204" pitchFamily="34" charset="0"/>
                      </a:endParaRPr>
                    </a:p>
                  </a:txBody>
                  <a:tcPr marL="67314" marR="67314" marT="0" marB="0"/>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nchor="ctr"/>
                </a:tc>
              </a:tr>
              <a:tr h="172024">
                <a:tc>
                  <a:txBody>
                    <a:bodyPr/>
                    <a:lstStyle/>
                    <a:p>
                      <a:pPr algn="ctr">
                        <a:lnSpc>
                          <a:spcPct val="115000"/>
                        </a:lnSpc>
                        <a:spcAft>
                          <a:spcPts val="0"/>
                        </a:spcAft>
                      </a:pPr>
                      <a:r>
                        <a:rPr lang="ru-RU" sz="1300">
                          <a:effectLst/>
                        </a:rPr>
                        <a:t>1.1</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tc>
                <a:tc>
                  <a:txBody>
                    <a:bodyPr/>
                    <a:lstStyle/>
                    <a:p>
                      <a:pPr>
                        <a:lnSpc>
                          <a:spcPct val="115000"/>
                        </a:lnSpc>
                        <a:spcAft>
                          <a:spcPts val="0"/>
                        </a:spcAft>
                      </a:pPr>
                      <a:r>
                        <a:rPr lang="ru-RU" sz="1300">
                          <a:effectLst/>
                        </a:rPr>
                        <a:t>Падение с высоты, падение предметов</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tc>
                <a:tc>
                  <a:txBody>
                    <a:bodyPr/>
                    <a:lstStyle/>
                    <a:p>
                      <a:pPr algn="ctr">
                        <a:lnSpc>
                          <a:spcPct val="115000"/>
                        </a:lnSpc>
                        <a:spcAft>
                          <a:spcPts val="0"/>
                        </a:spcAft>
                      </a:pPr>
                      <a:r>
                        <a:rPr lang="ru-RU" sz="1300">
                          <a:effectLst/>
                        </a:rPr>
                        <a:t>+</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nchor="ctr"/>
                </a:tc>
                <a:tc>
                  <a:txBody>
                    <a:bodyPr/>
                    <a:lstStyle/>
                    <a:p>
                      <a:pPr algn="ctr">
                        <a:lnSpc>
                          <a:spcPct val="115000"/>
                        </a:lnSpc>
                        <a:spcAft>
                          <a:spcPts val="0"/>
                        </a:spcAft>
                      </a:pPr>
                      <a:r>
                        <a:rPr lang="ru-RU" sz="1300">
                          <a:effectLst/>
                        </a:rPr>
                        <a:t>3</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nchor="ctr"/>
                </a:tc>
                <a:tc>
                  <a:txBody>
                    <a:bodyPr/>
                    <a:lstStyle/>
                    <a:p>
                      <a:pPr algn="ctr">
                        <a:lnSpc>
                          <a:spcPct val="115000"/>
                        </a:lnSpc>
                        <a:spcAft>
                          <a:spcPts val="0"/>
                        </a:spcAft>
                      </a:pPr>
                      <a:r>
                        <a:rPr lang="ru-RU" sz="1300">
                          <a:effectLst/>
                        </a:rPr>
                        <a:t>2</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nchor="ctr"/>
                </a:tc>
                <a:tc>
                  <a:txBody>
                    <a:bodyPr/>
                    <a:lstStyle/>
                    <a:p>
                      <a:pPr algn="ctr">
                        <a:lnSpc>
                          <a:spcPct val="115000"/>
                        </a:lnSpc>
                        <a:spcAft>
                          <a:spcPts val="0"/>
                        </a:spcAft>
                      </a:pPr>
                      <a:r>
                        <a:rPr lang="ru-RU" sz="1300">
                          <a:effectLst/>
                        </a:rPr>
                        <a:t>6</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nchor="ctr"/>
                </a:tc>
                <a:tc>
                  <a:txBody>
                    <a:bodyPr/>
                    <a:lstStyle/>
                    <a:p>
                      <a:pPr algn="ctr">
                        <a:lnSpc>
                          <a:spcPct val="115000"/>
                        </a:lnSpc>
                        <a:spcAft>
                          <a:spcPts val="0"/>
                        </a:spcAft>
                      </a:pPr>
                      <a:r>
                        <a:rPr lang="ru-RU" sz="1300">
                          <a:effectLst/>
                        </a:rPr>
                        <a:t>Низкая</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nchor="ctr"/>
                </a:tc>
              </a:tr>
              <a:tr h="172024">
                <a:tc>
                  <a:txBody>
                    <a:bodyPr/>
                    <a:lstStyle/>
                    <a:p>
                      <a:pPr algn="ctr">
                        <a:lnSpc>
                          <a:spcPct val="115000"/>
                        </a:lnSpc>
                        <a:spcAft>
                          <a:spcPts val="0"/>
                        </a:spcAft>
                      </a:pPr>
                      <a:r>
                        <a:rPr lang="ru-RU" sz="1300">
                          <a:effectLst/>
                        </a:rPr>
                        <a:t>1.2</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tc>
                <a:tc>
                  <a:txBody>
                    <a:bodyPr/>
                    <a:lstStyle/>
                    <a:p>
                      <a:pPr>
                        <a:lnSpc>
                          <a:spcPct val="115000"/>
                        </a:lnSpc>
                        <a:spcAft>
                          <a:spcPts val="0"/>
                        </a:spcAft>
                      </a:pPr>
                      <a:r>
                        <a:rPr lang="ru-RU" sz="1300">
                          <a:effectLst/>
                        </a:rPr>
                        <a:t>Разрыв сосудов под давлением, разрушение механизмов и сооружений</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tc>
                <a:tc>
                  <a:txBody>
                    <a:bodyPr/>
                    <a:lstStyle/>
                    <a:p>
                      <a:pPr algn="ctr">
                        <a:lnSpc>
                          <a:spcPct val="115000"/>
                        </a:lnSpc>
                        <a:spcAft>
                          <a:spcPts val="0"/>
                        </a:spcAft>
                      </a:pPr>
                      <a:r>
                        <a:rPr lang="ru-RU" sz="1300">
                          <a:effectLst/>
                        </a:rPr>
                        <a:t>-</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nchor="ctr"/>
                </a:tc>
              </a:tr>
              <a:tr h="172024">
                <a:tc>
                  <a:txBody>
                    <a:bodyPr/>
                    <a:lstStyle/>
                    <a:p>
                      <a:pPr algn="ctr">
                        <a:lnSpc>
                          <a:spcPct val="115000"/>
                        </a:lnSpc>
                        <a:spcAft>
                          <a:spcPts val="0"/>
                        </a:spcAft>
                      </a:pPr>
                      <a:r>
                        <a:rPr lang="ru-RU" sz="1300">
                          <a:effectLst/>
                        </a:rPr>
                        <a:t>1.3</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tc>
                <a:tc>
                  <a:txBody>
                    <a:bodyPr/>
                    <a:lstStyle/>
                    <a:p>
                      <a:pPr>
                        <a:lnSpc>
                          <a:spcPct val="115000"/>
                        </a:lnSpc>
                        <a:spcAft>
                          <a:spcPts val="0"/>
                        </a:spcAft>
                      </a:pPr>
                      <a:r>
                        <a:rPr lang="ru-RU" sz="1300">
                          <a:effectLst/>
                        </a:rPr>
                        <a:t>Наезд транспортных средств</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tc>
                <a:tc>
                  <a:txBody>
                    <a:bodyPr/>
                    <a:lstStyle/>
                    <a:p>
                      <a:pPr algn="ctr">
                        <a:lnSpc>
                          <a:spcPct val="115000"/>
                        </a:lnSpc>
                        <a:spcAft>
                          <a:spcPts val="0"/>
                        </a:spcAft>
                      </a:pPr>
                      <a:r>
                        <a:rPr lang="ru-RU" sz="1300">
                          <a:effectLst/>
                        </a:rPr>
                        <a:t>+</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nchor="ctr"/>
                </a:tc>
                <a:tc>
                  <a:txBody>
                    <a:bodyPr/>
                    <a:lstStyle/>
                    <a:p>
                      <a:pPr algn="ctr">
                        <a:lnSpc>
                          <a:spcPct val="115000"/>
                        </a:lnSpc>
                        <a:spcAft>
                          <a:spcPts val="0"/>
                        </a:spcAft>
                      </a:pPr>
                      <a:r>
                        <a:rPr lang="ru-RU" sz="1300">
                          <a:effectLst/>
                        </a:rPr>
                        <a:t>3</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nchor="ctr"/>
                </a:tc>
                <a:tc>
                  <a:txBody>
                    <a:bodyPr/>
                    <a:lstStyle/>
                    <a:p>
                      <a:pPr algn="ctr">
                        <a:lnSpc>
                          <a:spcPct val="115000"/>
                        </a:lnSpc>
                        <a:spcAft>
                          <a:spcPts val="0"/>
                        </a:spcAft>
                      </a:pPr>
                      <a:r>
                        <a:rPr lang="ru-RU" sz="1300">
                          <a:effectLst/>
                        </a:rPr>
                        <a:t>2</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nchor="ctr"/>
                </a:tc>
                <a:tc>
                  <a:txBody>
                    <a:bodyPr/>
                    <a:lstStyle/>
                    <a:p>
                      <a:pPr algn="ctr">
                        <a:lnSpc>
                          <a:spcPct val="115000"/>
                        </a:lnSpc>
                        <a:spcAft>
                          <a:spcPts val="0"/>
                        </a:spcAft>
                      </a:pPr>
                      <a:r>
                        <a:rPr lang="ru-RU" sz="1300">
                          <a:effectLst/>
                        </a:rPr>
                        <a:t>6</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nchor="ctr"/>
                </a:tc>
                <a:tc>
                  <a:txBody>
                    <a:bodyPr/>
                    <a:lstStyle/>
                    <a:p>
                      <a:pPr algn="ctr">
                        <a:lnSpc>
                          <a:spcPct val="115000"/>
                        </a:lnSpc>
                        <a:spcAft>
                          <a:spcPts val="0"/>
                        </a:spcAft>
                      </a:pPr>
                      <a:r>
                        <a:rPr lang="ru-RU" sz="1300">
                          <a:effectLst/>
                        </a:rPr>
                        <a:t>Низкая</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nchor="ctr"/>
                </a:tc>
              </a:tr>
              <a:tr h="172024">
                <a:tc>
                  <a:txBody>
                    <a:bodyPr/>
                    <a:lstStyle/>
                    <a:p>
                      <a:pPr algn="ctr">
                        <a:lnSpc>
                          <a:spcPct val="115000"/>
                        </a:lnSpc>
                        <a:spcAft>
                          <a:spcPts val="0"/>
                        </a:spcAft>
                      </a:pPr>
                      <a:r>
                        <a:rPr lang="ru-RU" sz="1300">
                          <a:effectLst/>
                        </a:rPr>
                        <a:t>1.4</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tc>
                <a:tc>
                  <a:txBody>
                    <a:bodyPr/>
                    <a:lstStyle/>
                    <a:p>
                      <a:pPr>
                        <a:lnSpc>
                          <a:spcPct val="115000"/>
                        </a:lnSpc>
                        <a:spcAft>
                          <a:spcPts val="0"/>
                        </a:spcAft>
                      </a:pPr>
                      <a:r>
                        <a:rPr lang="ru-RU" sz="1300">
                          <a:effectLst/>
                        </a:rPr>
                        <a:t>Опасность раздавливания</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tc>
                <a:tc>
                  <a:txBody>
                    <a:bodyPr/>
                    <a:lstStyle/>
                    <a:p>
                      <a:pPr algn="ctr">
                        <a:lnSpc>
                          <a:spcPct val="115000"/>
                        </a:lnSpc>
                        <a:spcAft>
                          <a:spcPts val="0"/>
                        </a:spcAft>
                      </a:pPr>
                      <a:r>
                        <a:rPr lang="ru-RU" sz="1300">
                          <a:effectLst/>
                        </a:rPr>
                        <a:t>+</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nchor="ctr"/>
                </a:tc>
                <a:tc>
                  <a:txBody>
                    <a:bodyPr/>
                    <a:lstStyle/>
                    <a:p>
                      <a:pPr algn="ctr">
                        <a:lnSpc>
                          <a:spcPct val="115000"/>
                        </a:lnSpc>
                        <a:spcAft>
                          <a:spcPts val="0"/>
                        </a:spcAft>
                      </a:pPr>
                      <a:r>
                        <a:rPr lang="ru-RU" sz="1300">
                          <a:effectLst/>
                        </a:rPr>
                        <a:t>3</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nchor="ctr"/>
                </a:tc>
                <a:tc>
                  <a:txBody>
                    <a:bodyPr/>
                    <a:lstStyle/>
                    <a:p>
                      <a:pPr algn="ctr">
                        <a:lnSpc>
                          <a:spcPct val="115000"/>
                        </a:lnSpc>
                        <a:spcAft>
                          <a:spcPts val="0"/>
                        </a:spcAft>
                      </a:pPr>
                      <a:r>
                        <a:rPr lang="ru-RU" sz="1300">
                          <a:effectLst/>
                        </a:rPr>
                        <a:t>3</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nchor="ctr"/>
                </a:tc>
                <a:tc>
                  <a:txBody>
                    <a:bodyPr/>
                    <a:lstStyle/>
                    <a:p>
                      <a:pPr algn="ctr">
                        <a:lnSpc>
                          <a:spcPct val="115000"/>
                        </a:lnSpc>
                        <a:spcAft>
                          <a:spcPts val="0"/>
                        </a:spcAft>
                      </a:pPr>
                      <a:r>
                        <a:rPr lang="ru-RU" sz="1300">
                          <a:effectLst/>
                        </a:rPr>
                        <a:t>9</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nchor="ctr"/>
                </a:tc>
                <a:tc>
                  <a:txBody>
                    <a:bodyPr/>
                    <a:lstStyle/>
                    <a:p>
                      <a:pPr algn="ctr">
                        <a:lnSpc>
                          <a:spcPct val="115000"/>
                        </a:lnSpc>
                        <a:spcAft>
                          <a:spcPts val="0"/>
                        </a:spcAft>
                      </a:pPr>
                      <a:r>
                        <a:rPr lang="ru-RU" sz="1300">
                          <a:effectLst/>
                        </a:rPr>
                        <a:t>Умеренная</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nchor="ctr"/>
                </a:tc>
              </a:tr>
              <a:tr h="172024">
                <a:tc>
                  <a:txBody>
                    <a:bodyPr/>
                    <a:lstStyle/>
                    <a:p>
                      <a:pPr algn="ctr">
                        <a:lnSpc>
                          <a:spcPct val="115000"/>
                        </a:lnSpc>
                        <a:spcAft>
                          <a:spcPts val="0"/>
                        </a:spcAft>
                      </a:pPr>
                      <a:r>
                        <a:rPr lang="ru-RU" sz="1300">
                          <a:effectLst/>
                        </a:rPr>
                        <a:t>1.5</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tc>
                <a:tc>
                  <a:txBody>
                    <a:bodyPr/>
                    <a:lstStyle/>
                    <a:p>
                      <a:pPr>
                        <a:lnSpc>
                          <a:spcPct val="115000"/>
                        </a:lnSpc>
                        <a:spcAft>
                          <a:spcPts val="0"/>
                        </a:spcAft>
                      </a:pPr>
                      <a:r>
                        <a:rPr lang="ru-RU" sz="1300">
                          <a:effectLst/>
                        </a:rPr>
                        <a:t>Опасность ранения</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tc>
                <a:tc>
                  <a:txBody>
                    <a:bodyPr/>
                    <a:lstStyle/>
                    <a:p>
                      <a:pPr algn="ctr">
                        <a:lnSpc>
                          <a:spcPct val="115000"/>
                        </a:lnSpc>
                        <a:spcAft>
                          <a:spcPts val="0"/>
                        </a:spcAft>
                      </a:pPr>
                      <a:r>
                        <a:rPr lang="ru-RU" sz="1300">
                          <a:effectLst/>
                        </a:rPr>
                        <a:t>+</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nchor="ctr"/>
                </a:tc>
                <a:tc>
                  <a:txBody>
                    <a:bodyPr/>
                    <a:lstStyle/>
                    <a:p>
                      <a:pPr algn="ctr">
                        <a:lnSpc>
                          <a:spcPct val="115000"/>
                        </a:lnSpc>
                        <a:spcAft>
                          <a:spcPts val="0"/>
                        </a:spcAft>
                      </a:pPr>
                      <a:r>
                        <a:rPr lang="ru-RU" sz="1300">
                          <a:effectLst/>
                        </a:rPr>
                        <a:t>3</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nchor="ctr"/>
                </a:tc>
                <a:tc>
                  <a:txBody>
                    <a:bodyPr/>
                    <a:lstStyle/>
                    <a:p>
                      <a:pPr algn="ctr">
                        <a:lnSpc>
                          <a:spcPct val="115000"/>
                        </a:lnSpc>
                        <a:spcAft>
                          <a:spcPts val="0"/>
                        </a:spcAft>
                      </a:pPr>
                      <a:r>
                        <a:rPr lang="ru-RU" sz="1300">
                          <a:effectLst/>
                        </a:rPr>
                        <a:t>2</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nchor="ctr"/>
                </a:tc>
                <a:tc>
                  <a:txBody>
                    <a:bodyPr/>
                    <a:lstStyle/>
                    <a:p>
                      <a:pPr algn="ctr">
                        <a:lnSpc>
                          <a:spcPct val="115000"/>
                        </a:lnSpc>
                        <a:spcAft>
                          <a:spcPts val="0"/>
                        </a:spcAft>
                      </a:pPr>
                      <a:r>
                        <a:rPr lang="ru-RU" sz="1300">
                          <a:effectLst/>
                        </a:rPr>
                        <a:t>6</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nchor="ctr"/>
                </a:tc>
                <a:tc>
                  <a:txBody>
                    <a:bodyPr/>
                    <a:lstStyle/>
                    <a:p>
                      <a:pPr algn="ctr">
                        <a:lnSpc>
                          <a:spcPct val="115000"/>
                        </a:lnSpc>
                        <a:spcAft>
                          <a:spcPts val="0"/>
                        </a:spcAft>
                      </a:pPr>
                      <a:r>
                        <a:rPr lang="ru-RU" sz="1300">
                          <a:effectLst/>
                        </a:rPr>
                        <a:t>Умеренная</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nchor="ctr"/>
                </a:tc>
              </a:tr>
              <a:tr h="172024">
                <a:tc>
                  <a:txBody>
                    <a:bodyPr/>
                    <a:lstStyle/>
                    <a:p>
                      <a:pPr algn="ctr">
                        <a:lnSpc>
                          <a:spcPct val="115000"/>
                        </a:lnSpc>
                        <a:spcAft>
                          <a:spcPts val="0"/>
                        </a:spcAft>
                      </a:pPr>
                      <a:r>
                        <a:rPr lang="ru-RU" sz="1300">
                          <a:effectLst/>
                        </a:rPr>
                        <a:t>1.6</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tc>
                <a:tc>
                  <a:txBody>
                    <a:bodyPr/>
                    <a:lstStyle/>
                    <a:p>
                      <a:pPr>
                        <a:lnSpc>
                          <a:spcPct val="115000"/>
                        </a:lnSpc>
                        <a:spcAft>
                          <a:spcPts val="0"/>
                        </a:spcAft>
                      </a:pPr>
                      <a:r>
                        <a:rPr lang="ru-RU" sz="1300">
                          <a:effectLst/>
                        </a:rPr>
                        <a:t>Опасность разрезания или разрыва</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tc>
                <a:tc>
                  <a:txBody>
                    <a:bodyPr/>
                    <a:lstStyle/>
                    <a:p>
                      <a:pPr algn="ctr">
                        <a:lnSpc>
                          <a:spcPct val="115000"/>
                        </a:lnSpc>
                        <a:spcAft>
                          <a:spcPts val="0"/>
                        </a:spcAft>
                      </a:pPr>
                      <a:r>
                        <a:rPr lang="ru-RU" sz="1300">
                          <a:effectLst/>
                        </a:rPr>
                        <a:t>+</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nchor="ctr"/>
                </a:tc>
                <a:tc>
                  <a:txBody>
                    <a:bodyPr/>
                    <a:lstStyle/>
                    <a:p>
                      <a:pPr algn="ctr">
                        <a:lnSpc>
                          <a:spcPct val="115000"/>
                        </a:lnSpc>
                        <a:spcAft>
                          <a:spcPts val="0"/>
                        </a:spcAft>
                      </a:pPr>
                      <a:r>
                        <a:rPr lang="ru-RU" sz="1300">
                          <a:effectLst/>
                        </a:rPr>
                        <a:t>2</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nchor="ctr"/>
                </a:tc>
                <a:tc>
                  <a:txBody>
                    <a:bodyPr/>
                    <a:lstStyle/>
                    <a:p>
                      <a:pPr algn="ctr">
                        <a:lnSpc>
                          <a:spcPct val="115000"/>
                        </a:lnSpc>
                        <a:spcAft>
                          <a:spcPts val="0"/>
                        </a:spcAft>
                      </a:pPr>
                      <a:r>
                        <a:rPr lang="ru-RU" sz="1300">
                          <a:effectLst/>
                        </a:rPr>
                        <a:t>2</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nchor="ctr"/>
                </a:tc>
                <a:tc>
                  <a:txBody>
                    <a:bodyPr/>
                    <a:lstStyle/>
                    <a:p>
                      <a:pPr algn="ctr">
                        <a:lnSpc>
                          <a:spcPct val="115000"/>
                        </a:lnSpc>
                        <a:spcAft>
                          <a:spcPts val="0"/>
                        </a:spcAft>
                      </a:pPr>
                      <a:r>
                        <a:rPr lang="ru-RU" sz="1300">
                          <a:effectLst/>
                        </a:rPr>
                        <a:t>4</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nchor="ctr"/>
                </a:tc>
                <a:tc>
                  <a:txBody>
                    <a:bodyPr/>
                    <a:lstStyle/>
                    <a:p>
                      <a:pPr algn="ctr">
                        <a:lnSpc>
                          <a:spcPct val="115000"/>
                        </a:lnSpc>
                        <a:spcAft>
                          <a:spcPts val="0"/>
                        </a:spcAft>
                      </a:pPr>
                      <a:r>
                        <a:rPr lang="ru-RU" sz="1300">
                          <a:effectLst/>
                        </a:rPr>
                        <a:t>Умеренная</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nchor="ctr"/>
                </a:tc>
              </a:tr>
              <a:tr h="172024">
                <a:tc>
                  <a:txBody>
                    <a:bodyPr/>
                    <a:lstStyle/>
                    <a:p>
                      <a:pPr algn="ctr">
                        <a:lnSpc>
                          <a:spcPct val="115000"/>
                        </a:lnSpc>
                        <a:spcAft>
                          <a:spcPts val="0"/>
                        </a:spcAft>
                      </a:pPr>
                      <a:r>
                        <a:rPr lang="ru-RU" sz="1300">
                          <a:effectLst/>
                        </a:rPr>
                        <a:t>1.7</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tc>
                <a:tc>
                  <a:txBody>
                    <a:bodyPr/>
                    <a:lstStyle/>
                    <a:p>
                      <a:pPr>
                        <a:lnSpc>
                          <a:spcPct val="115000"/>
                        </a:lnSpc>
                        <a:spcAft>
                          <a:spcPts val="0"/>
                        </a:spcAft>
                      </a:pPr>
                      <a:r>
                        <a:rPr lang="ru-RU" sz="1300">
                          <a:effectLst/>
                        </a:rPr>
                        <a:t>Опасность затягивания или попадания в ловушку</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tc>
                <a:tc>
                  <a:txBody>
                    <a:bodyPr/>
                    <a:lstStyle/>
                    <a:p>
                      <a:pPr algn="ctr">
                        <a:lnSpc>
                          <a:spcPct val="115000"/>
                        </a:lnSpc>
                        <a:spcAft>
                          <a:spcPts val="0"/>
                        </a:spcAft>
                      </a:pPr>
                      <a:r>
                        <a:rPr lang="ru-RU" sz="1300">
                          <a:effectLst/>
                        </a:rPr>
                        <a:t>-</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nchor="ctr"/>
                </a:tc>
              </a:tr>
              <a:tr h="172024">
                <a:tc>
                  <a:txBody>
                    <a:bodyPr/>
                    <a:lstStyle/>
                    <a:p>
                      <a:pPr algn="ctr">
                        <a:lnSpc>
                          <a:spcPct val="115000"/>
                        </a:lnSpc>
                        <a:spcAft>
                          <a:spcPts val="0"/>
                        </a:spcAft>
                      </a:pPr>
                      <a:r>
                        <a:rPr lang="ru-RU" sz="1300">
                          <a:effectLst/>
                        </a:rPr>
                        <a:t>1.8</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tc>
                <a:tc>
                  <a:txBody>
                    <a:bodyPr/>
                    <a:lstStyle/>
                    <a:p>
                      <a:pPr>
                        <a:lnSpc>
                          <a:spcPct val="115000"/>
                        </a:lnSpc>
                        <a:spcAft>
                          <a:spcPts val="0"/>
                        </a:spcAft>
                      </a:pPr>
                      <a:r>
                        <a:rPr lang="ru-RU" sz="1300">
                          <a:effectLst/>
                        </a:rPr>
                        <a:t>Опасность удара</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tc>
                <a:tc>
                  <a:txBody>
                    <a:bodyPr/>
                    <a:lstStyle/>
                    <a:p>
                      <a:pPr algn="ctr">
                        <a:lnSpc>
                          <a:spcPct val="115000"/>
                        </a:lnSpc>
                        <a:spcAft>
                          <a:spcPts val="0"/>
                        </a:spcAft>
                      </a:pPr>
                      <a:r>
                        <a:rPr lang="ru-RU" sz="1300">
                          <a:effectLst/>
                        </a:rPr>
                        <a:t>+</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nchor="ctr"/>
                </a:tc>
                <a:tc>
                  <a:txBody>
                    <a:bodyPr/>
                    <a:lstStyle/>
                    <a:p>
                      <a:pPr algn="ctr">
                        <a:lnSpc>
                          <a:spcPct val="115000"/>
                        </a:lnSpc>
                        <a:spcAft>
                          <a:spcPts val="0"/>
                        </a:spcAft>
                      </a:pPr>
                      <a:r>
                        <a:rPr lang="ru-RU" sz="1300">
                          <a:effectLst/>
                        </a:rPr>
                        <a:t>3</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nchor="ctr"/>
                </a:tc>
                <a:tc>
                  <a:txBody>
                    <a:bodyPr/>
                    <a:lstStyle/>
                    <a:p>
                      <a:pPr algn="ctr">
                        <a:lnSpc>
                          <a:spcPct val="115000"/>
                        </a:lnSpc>
                        <a:spcAft>
                          <a:spcPts val="0"/>
                        </a:spcAft>
                      </a:pPr>
                      <a:r>
                        <a:rPr lang="ru-RU" sz="1300">
                          <a:effectLst/>
                        </a:rPr>
                        <a:t>2</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nchor="ctr"/>
                </a:tc>
                <a:tc>
                  <a:txBody>
                    <a:bodyPr/>
                    <a:lstStyle/>
                    <a:p>
                      <a:pPr algn="ctr">
                        <a:lnSpc>
                          <a:spcPct val="115000"/>
                        </a:lnSpc>
                        <a:spcAft>
                          <a:spcPts val="0"/>
                        </a:spcAft>
                      </a:pPr>
                      <a:r>
                        <a:rPr lang="ru-RU" sz="1300">
                          <a:effectLst/>
                        </a:rPr>
                        <a:t>6</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nchor="ctr"/>
                </a:tc>
                <a:tc>
                  <a:txBody>
                    <a:bodyPr/>
                    <a:lstStyle/>
                    <a:p>
                      <a:pPr algn="ctr">
                        <a:lnSpc>
                          <a:spcPct val="115000"/>
                        </a:lnSpc>
                        <a:spcAft>
                          <a:spcPts val="0"/>
                        </a:spcAft>
                      </a:pPr>
                      <a:r>
                        <a:rPr lang="ru-RU" sz="1300">
                          <a:effectLst/>
                        </a:rPr>
                        <a:t>Умеренная</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nchor="ctr"/>
                </a:tc>
              </a:tr>
              <a:tr h="172024">
                <a:tc>
                  <a:txBody>
                    <a:bodyPr/>
                    <a:lstStyle/>
                    <a:p>
                      <a:pPr algn="ctr">
                        <a:lnSpc>
                          <a:spcPct val="115000"/>
                        </a:lnSpc>
                        <a:spcAft>
                          <a:spcPts val="0"/>
                        </a:spcAft>
                      </a:pPr>
                      <a:r>
                        <a:rPr lang="ru-RU" sz="1300">
                          <a:effectLst/>
                        </a:rPr>
                        <a:t>1.9</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tc>
                <a:tc>
                  <a:txBody>
                    <a:bodyPr/>
                    <a:lstStyle/>
                    <a:p>
                      <a:pPr>
                        <a:lnSpc>
                          <a:spcPct val="115000"/>
                        </a:lnSpc>
                        <a:spcAft>
                          <a:spcPts val="0"/>
                        </a:spcAft>
                      </a:pPr>
                      <a:r>
                        <a:rPr lang="ru-RU" sz="1300">
                          <a:effectLst/>
                        </a:rPr>
                        <a:t>Опасность быть уколотым или проткнутым</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tc>
                <a:tc>
                  <a:txBody>
                    <a:bodyPr/>
                    <a:lstStyle/>
                    <a:p>
                      <a:pPr algn="ctr">
                        <a:lnSpc>
                          <a:spcPct val="115000"/>
                        </a:lnSpc>
                        <a:spcAft>
                          <a:spcPts val="0"/>
                        </a:spcAft>
                      </a:pPr>
                      <a:r>
                        <a:rPr lang="ru-RU" sz="1300">
                          <a:effectLst/>
                        </a:rPr>
                        <a:t>-</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nchor="ctr"/>
                </a:tc>
              </a:tr>
              <a:tr h="172024">
                <a:tc>
                  <a:txBody>
                    <a:bodyPr/>
                    <a:lstStyle/>
                    <a:p>
                      <a:pPr algn="ctr">
                        <a:lnSpc>
                          <a:spcPct val="115000"/>
                        </a:lnSpc>
                        <a:spcAft>
                          <a:spcPts val="0"/>
                        </a:spcAft>
                      </a:pPr>
                      <a:r>
                        <a:rPr lang="ru-RU" sz="1300">
                          <a:effectLst/>
                        </a:rPr>
                        <a:t>1.10</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tc>
                <a:tc>
                  <a:txBody>
                    <a:bodyPr/>
                    <a:lstStyle/>
                    <a:p>
                      <a:pPr>
                        <a:lnSpc>
                          <a:spcPct val="115000"/>
                        </a:lnSpc>
                        <a:spcAft>
                          <a:spcPts val="0"/>
                        </a:spcAft>
                      </a:pPr>
                      <a:r>
                        <a:rPr lang="ru-RU" sz="1300">
                          <a:effectLst/>
                        </a:rPr>
                        <a:t>Опасности, обусловленные трением или абразивным воздействием</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tc>
                <a:tc>
                  <a:txBody>
                    <a:bodyPr/>
                    <a:lstStyle/>
                    <a:p>
                      <a:pPr algn="ctr">
                        <a:lnSpc>
                          <a:spcPct val="115000"/>
                        </a:lnSpc>
                        <a:spcAft>
                          <a:spcPts val="0"/>
                        </a:spcAft>
                      </a:pPr>
                      <a:r>
                        <a:rPr lang="ru-RU" sz="1300">
                          <a:effectLst/>
                        </a:rPr>
                        <a:t>-</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nchor="ctr"/>
                </a:tc>
              </a:tr>
              <a:tr h="172024">
                <a:tc>
                  <a:txBody>
                    <a:bodyPr/>
                    <a:lstStyle/>
                    <a:p>
                      <a:pPr>
                        <a:lnSpc>
                          <a:spcPct val="115000"/>
                        </a:lnSpc>
                        <a:spcAft>
                          <a:spcPts val="0"/>
                        </a:spcAft>
                      </a:pPr>
                      <a:r>
                        <a:rPr lang="ru-RU" sz="1300">
                          <a:effectLst/>
                        </a:rPr>
                        <a:t>1.11</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tc>
                <a:tc>
                  <a:txBody>
                    <a:bodyPr/>
                    <a:lstStyle/>
                    <a:p>
                      <a:pPr>
                        <a:lnSpc>
                          <a:spcPct val="115000"/>
                        </a:lnSpc>
                        <a:spcAft>
                          <a:spcPts val="0"/>
                        </a:spcAft>
                      </a:pPr>
                      <a:r>
                        <a:rPr lang="ru-RU" sz="1300">
                          <a:effectLst/>
                        </a:rPr>
                        <a:t>Опасности, обусловленные выбросом жидкости</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tc>
                <a:tc>
                  <a:txBody>
                    <a:bodyPr/>
                    <a:lstStyle/>
                    <a:p>
                      <a:pPr algn="ctr">
                        <a:lnSpc>
                          <a:spcPct val="115000"/>
                        </a:lnSpc>
                        <a:spcAft>
                          <a:spcPts val="0"/>
                        </a:spcAft>
                      </a:pPr>
                      <a:r>
                        <a:rPr lang="ru-RU" sz="1300">
                          <a:effectLst/>
                        </a:rPr>
                        <a:t>-</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nchor="ctr"/>
                </a:tc>
                <a:tc>
                  <a:txBody>
                    <a:bodyPr/>
                    <a:lstStyle/>
                    <a:p>
                      <a:pPr algn="ctr">
                        <a:lnSpc>
                          <a:spcPct val="115000"/>
                        </a:lnSpc>
                        <a:spcAft>
                          <a:spcPts val="0"/>
                        </a:spcAft>
                      </a:pPr>
                      <a:r>
                        <a:rPr lang="ru-RU" sz="1300" dirty="0">
                          <a:effectLst/>
                        </a:rPr>
                        <a:t> </a:t>
                      </a:r>
                      <a:endParaRPr lang="ru-RU" sz="1300" dirty="0">
                        <a:solidFill>
                          <a:srgbClr val="0D0D0D"/>
                        </a:solidFill>
                        <a:effectLst/>
                        <a:latin typeface="Times New Roman" panose="02020603050405020304" pitchFamily="18" charset="0"/>
                        <a:ea typeface="Times New Roman" panose="02020603050405020304" pitchFamily="18" charset="0"/>
                      </a:endParaRPr>
                    </a:p>
                  </a:txBody>
                  <a:tcPr marL="67314" marR="67314" marT="0" marB="0" anchor="ctr"/>
                </a:tc>
              </a:tr>
            </a:tbl>
          </a:graphicData>
        </a:graphic>
      </p:graphicFrame>
      <p:graphicFrame>
        <p:nvGraphicFramePr>
          <p:cNvPr id="5" name="Таблица 4"/>
          <p:cNvGraphicFramePr>
            <a:graphicFrameLocks noGrp="1"/>
          </p:cNvGraphicFramePr>
          <p:nvPr>
            <p:extLst>
              <p:ext uri="{D42A27DB-BD31-4B8C-83A1-F6EECF244321}">
                <p14:modId xmlns:p14="http://schemas.microsoft.com/office/powerpoint/2010/main" xmlns="" val="4006707973"/>
              </p:ext>
            </p:extLst>
          </p:nvPr>
        </p:nvGraphicFramePr>
        <p:xfrm>
          <a:off x="1145857" y="2183238"/>
          <a:ext cx="9872663" cy="1124712"/>
        </p:xfrm>
        <a:graphic>
          <a:graphicData uri="http://schemas.openxmlformats.org/drawingml/2006/table">
            <a:tbl>
              <a:tblPr firstRow="1" firstCol="1" lastRow="1" lastCol="1" bandRow="1" bandCol="1">
                <a:tableStyleId>{5C22544A-7EE6-4342-B048-85BDC9FD1C3A}</a:tableStyleId>
              </a:tblPr>
              <a:tblGrid>
                <a:gridCol w="446633"/>
                <a:gridCol w="4389096"/>
                <a:gridCol w="710129"/>
                <a:gridCol w="1156140"/>
                <a:gridCol w="1121257"/>
                <a:gridCol w="897005"/>
                <a:gridCol w="1152403"/>
              </a:tblGrid>
              <a:tr h="860118">
                <a:tc>
                  <a:txBody>
                    <a:bodyPr/>
                    <a:lstStyle/>
                    <a:p>
                      <a:pPr algn="ctr">
                        <a:lnSpc>
                          <a:spcPct val="115000"/>
                        </a:lnSpc>
                        <a:spcAft>
                          <a:spcPts val="0"/>
                        </a:spcAft>
                        <a:tabLst>
                          <a:tab pos="123825" algn="l"/>
                        </a:tabLs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tc>
                <a:tc>
                  <a:txBody>
                    <a:bodyPr/>
                    <a:lstStyle/>
                    <a:p>
                      <a:pPr algn="ctr">
                        <a:lnSpc>
                          <a:spcPct val="115000"/>
                        </a:lnSpc>
                        <a:spcAft>
                          <a:spcPts val="0"/>
                        </a:spcAft>
                      </a:pPr>
                      <a:r>
                        <a:rPr lang="ru-RU" sz="1300" dirty="0">
                          <a:effectLst/>
                        </a:rPr>
                        <a:t> </a:t>
                      </a:r>
                    </a:p>
                    <a:p>
                      <a:pPr>
                        <a:lnSpc>
                          <a:spcPct val="115000"/>
                        </a:lnSpc>
                        <a:spcAft>
                          <a:spcPts val="0"/>
                        </a:spcAft>
                      </a:pPr>
                      <a:r>
                        <a:rPr lang="ru-RU" sz="1300" dirty="0">
                          <a:effectLst/>
                        </a:rPr>
                        <a:t> </a:t>
                      </a:r>
                    </a:p>
                    <a:p>
                      <a:pPr algn="ctr">
                        <a:lnSpc>
                          <a:spcPct val="115000"/>
                        </a:lnSpc>
                        <a:spcAft>
                          <a:spcPts val="0"/>
                        </a:spcAft>
                      </a:pPr>
                      <a:r>
                        <a:rPr lang="ru-RU" sz="1300" dirty="0">
                          <a:effectLst/>
                        </a:rPr>
                        <a:t>Выявление опасностей, опасных ситуаций</a:t>
                      </a:r>
                      <a:endParaRPr lang="ru-RU" sz="1300" dirty="0">
                        <a:solidFill>
                          <a:srgbClr val="0D0D0D"/>
                        </a:solidFill>
                        <a:effectLst/>
                        <a:latin typeface="Times New Roman" panose="02020603050405020304" pitchFamily="18" charset="0"/>
                        <a:ea typeface="Times New Roman" panose="02020603050405020304" pitchFamily="18" charset="0"/>
                      </a:endParaRPr>
                    </a:p>
                  </a:txBody>
                  <a:tcPr marL="67314" marR="67314" marT="0" marB="0"/>
                </a:tc>
                <a:tc>
                  <a:txBody>
                    <a:bodyPr/>
                    <a:lstStyle/>
                    <a:p>
                      <a:pPr algn="ctr">
                        <a:lnSpc>
                          <a:spcPct val="115000"/>
                        </a:lnSpc>
                        <a:spcAft>
                          <a:spcPts val="0"/>
                        </a:spcAft>
                      </a:pPr>
                      <a:r>
                        <a:rPr lang="ru-RU" sz="1300">
                          <a:effectLst/>
                        </a:rPr>
                        <a:t>Идентификация («+», </a:t>
                      </a:r>
                    </a:p>
                    <a:p>
                      <a:pPr algn="ctr">
                        <a:lnSpc>
                          <a:spcPct val="115000"/>
                        </a:lnSpc>
                        <a:spcAft>
                          <a:spcPts val="0"/>
                        </a:spcAft>
                      </a:pPr>
                      <a:r>
                        <a:rPr lang="ru-RU" sz="1300">
                          <a:effectLst/>
                        </a:rPr>
                        <a:t>«-»,</a:t>
                      </a:r>
                    </a:p>
                    <a:p>
                      <a:pPr indent="-122555">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tc>
                <a:tc>
                  <a:txBody>
                    <a:bodyPr/>
                    <a:lstStyle/>
                    <a:p>
                      <a:pPr algn="ctr">
                        <a:lnSpc>
                          <a:spcPct val="115000"/>
                        </a:lnSpc>
                        <a:spcAft>
                          <a:spcPts val="0"/>
                        </a:spcAft>
                      </a:pPr>
                      <a:r>
                        <a:rPr lang="ru-RU" sz="1300">
                          <a:effectLst/>
                        </a:rPr>
                        <a:t>Оценка вероятности возникновения опасности, Р</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tc>
                <a:tc>
                  <a:txBody>
                    <a:bodyPr/>
                    <a:lstStyle/>
                    <a:p>
                      <a:pPr algn="ctr">
                        <a:lnSpc>
                          <a:spcPct val="115000"/>
                        </a:lnSpc>
                        <a:spcAft>
                          <a:spcPts val="0"/>
                        </a:spcAft>
                      </a:pPr>
                      <a:r>
                        <a:rPr lang="ru-RU" sz="1300">
                          <a:effectLst/>
                        </a:rPr>
                        <a:t>Оценка серьезности последствий воздействия опасности,  </a:t>
                      </a:r>
                      <a:r>
                        <a:rPr lang="en-US" sz="1300">
                          <a:effectLst/>
                        </a:rPr>
                        <a:t>S</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tc>
                <a:tc>
                  <a:txBody>
                    <a:bodyPr/>
                    <a:lstStyle/>
                    <a:p>
                      <a:pPr algn="ctr">
                        <a:lnSpc>
                          <a:spcPct val="115000"/>
                        </a:lnSpc>
                        <a:spcAft>
                          <a:spcPts val="0"/>
                        </a:spcAft>
                      </a:pPr>
                      <a:r>
                        <a:rPr lang="ru-RU" sz="1300">
                          <a:effectLst/>
                        </a:rPr>
                        <a:t>Оценка риска</a:t>
                      </a:r>
                    </a:p>
                    <a:p>
                      <a:pPr algn="ctr">
                        <a:lnSpc>
                          <a:spcPct val="115000"/>
                        </a:lnSpc>
                        <a:spcAft>
                          <a:spcPts val="0"/>
                        </a:spcAft>
                      </a:pPr>
                      <a:r>
                        <a:rPr lang="ru-RU" sz="1300">
                          <a:effectLst/>
                        </a:rPr>
                        <a:t> </a:t>
                      </a:r>
                    </a:p>
                    <a:p>
                      <a:pPr algn="ctr">
                        <a:lnSpc>
                          <a:spcPct val="115000"/>
                        </a:lnSpc>
                        <a:spcAft>
                          <a:spcPts val="0"/>
                        </a:spcAft>
                      </a:pPr>
                      <a:r>
                        <a:rPr lang="en-US" sz="1300">
                          <a:effectLst/>
                        </a:rPr>
                        <a:t>R</a:t>
                      </a:r>
                      <a:r>
                        <a:rPr lang="ru-RU" sz="1300">
                          <a:effectLst/>
                        </a:rPr>
                        <a:t> = </a:t>
                      </a:r>
                      <a:r>
                        <a:rPr lang="en-US" sz="1300">
                          <a:effectLst/>
                        </a:rPr>
                        <a:t>P </a:t>
                      </a:r>
                      <a:r>
                        <a:rPr lang="ru-RU" sz="1300">
                          <a:effectLst/>
                        </a:rPr>
                        <a:t>х </a:t>
                      </a:r>
                      <a:r>
                        <a:rPr lang="en-US" sz="1300">
                          <a:effectLst/>
                        </a:rPr>
                        <a:t>S</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tc>
                <a:tc>
                  <a:txBody>
                    <a:bodyPr/>
                    <a:lstStyle/>
                    <a:p>
                      <a:pPr algn="ctr">
                        <a:lnSpc>
                          <a:spcPct val="115000"/>
                        </a:lnSpc>
                        <a:spcAft>
                          <a:spcPts val="0"/>
                        </a:spcAft>
                      </a:pPr>
                      <a:r>
                        <a:rPr lang="ru-RU" sz="1300" dirty="0">
                          <a:effectLst/>
                        </a:rPr>
                        <a:t> </a:t>
                      </a:r>
                    </a:p>
                    <a:p>
                      <a:pPr algn="ctr">
                        <a:lnSpc>
                          <a:spcPct val="115000"/>
                        </a:lnSpc>
                        <a:spcAft>
                          <a:spcPts val="0"/>
                        </a:spcAft>
                      </a:pPr>
                      <a:r>
                        <a:rPr lang="ru-RU" sz="1300" dirty="0">
                          <a:effectLst/>
                        </a:rPr>
                        <a:t> </a:t>
                      </a:r>
                    </a:p>
                    <a:p>
                      <a:pPr algn="ctr">
                        <a:lnSpc>
                          <a:spcPct val="115000"/>
                        </a:lnSpc>
                        <a:spcAft>
                          <a:spcPts val="0"/>
                        </a:spcAft>
                      </a:pPr>
                      <a:r>
                        <a:rPr lang="ru-RU" sz="1300" dirty="0">
                          <a:effectLst/>
                        </a:rPr>
                        <a:t>Категория риска</a:t>
                      </a:r>
                      <a:endParaRPr lang="ru-RU" sz="1300" dirty="0">
                        <a:solidFill>
                          <a:srgbClr val="0D0D0D"/>
                        </a:solidFill>
                        <a:effectLst/>
                        <a:latin typeface="Times New Roman" panose="02020603050405020304" pitchFamily="18" charset="0"/>
                        <a:ea typeface="Times New Roman" panose="02020603050405020304" pitchFamily="18" charset="0"/>
                      </a:endParaRPr>
                    </a:p>
                  </a:txBody>
                  <a:tcPr marL="67314" marR="67314" marT="0" marB="0"/>
                </a:tc>
              </a:tr>
            </a:tbl>
          </a:graphicData>
        </a:graphic>
      </p:graphicFrame>
    </p:spTree>
    <p:extLst>
      <p:ext uri="{BB962C8B-B14F-4D97-AF65-F5344CB8AC3E}">
        <p14:creationId xmlns:p14="http://schemas.microsoft.com/office/powerpoint/2010/main" xmlns="" val="33721603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aphicFrame>
        <p:nvGraphicFramePr>
          <p:cNvPr id="4" name="Таблица 3"/>
          <p:cNvGraphicFramePr>
            <a:graphicFrameLocks noGrp="1"/>
          </p:cNvGraphicFramePr>
          <p:nvPr>
            <p:extLst>
              <p:ext uri="{D42A27DB-BD31-4B8C-83A1-F6EECF244321}">
                <p14:modId xmlns:p14="http://schemas.microsoft.com/office/powerpoint/2010/main" xmlns="" val="1068086088"/>
              </p:ext>
            </p:extLst>
          </p:nvPr>
        </p:nvGraphicFramePr>
        <p:xfrm>
          <a:off x="901158" y="483227"/>
          <a:ext cx="10612555" cy="1139190"/>
        </p:xfrm>
        <a:graphic>
          <a:graphicData uri="http://schemas.openxmlformats.org/drawingml/2006/table">
            <a:tbl>
              <a:tblPr firstRow="1" firstCol="1" lastRow="1" lastCol="1" bandRow="1" bandCol="1">
                <a:tableStyleId>{5C22544A-7EE6-4342-B048-85BDC9FD1C3A}</a:tableStyleId>
              </a:tblPr>
              <a:tblGrid>
                <a:gridCol w="480105"/>
                <a:gridCol w="4718030"/>
                <a:gridCol w="763349"/>
                <a:gridCol w="1242785"/>
                <a:gridCol w="1205288"/>
                <a:gridCol w="964230"/>
                <a:gridCol w="1238768"/>
              </a:tblGrid>
              <a:tr h="860118">
                <a:tc>
                  <a:txBody>
                    <a:bodyPr/>
                    <a:lstStyle/>
                    <a:p>
                      <a:pPr algn="ctr">
                        <a:lnSpc>
                          <a:spcPct val="115000"/>
                        </a:lnSpc>
                        <a:spcAft>
                          <a:spcPts val="0"/>
                        </a:spcAft>
                        <a:tabLst>
                          <a:tab pos="123825" algn="l"/>
                        </a:tabLst>
                      </a:pPr>
                      <a:r>
                        <a:rPr lang="ru-RU" sz="1300" dirty="0">
                          <a:effectLst/>
                        </a:rPr>
                        <a:t> </a:t>
                      </a:r>
                      <a:endParaRPr lang="ru-RU" sz="1300" dirty="0">
                        <a:solidFill>
                          <a:srgbClr val="0D0D0D"/>
                        </a:solidFill>
                        <a:effectLst/>
                        <a:latin typeface="Times New Roman" panose="02020603050405020304" pitchFamily="18" charset="0"/>
                        <a:ea typeface="Times New Roman" panose="02020603050405020304" pitchFamily="18" charset="0"/>
                      </a:endParaRPr>
                    </a:p>
                  </a:txBody>
                  <a:tcPr marL="67314" marR="67314" marT="0" marB="0"/>
                </a:tc>
                <a:tc>
                  <a:txBody>
                    <a:bodyPr/>
                    <a:lstStyle/>
                    <a:p>
                      <a:pPr algn="ctr">
                        <a:lnSpc>
                          <a:spcPct val="115000"/>
                        </a:lnSpc>
                        <a:spcAft>
                          <a:spcPts val="0"/>
                        </a:spcAft>
                      </a:pPr>
                      <a:r>
                        <a:rPr lang="ru-RU" sz="1300" dirty="0">
                          <a:effectLst/>
                        </a:rPr>
                        <a:t> </a:t>
                      </a:r>
                    </a:p>
                    <a:p>
                      <a:pPr>
                        <a:lnSpc>
                          <a:spcPct val="115000"/>
                        </a:lnSpc>
                        <a:spcAft>
                          <a:spcPts val="0"/>
                        </a:spcAft>
                      </a:pPr>
                      <a:r>
                        <a:rPr lang="ru-RU" sz="1300" dirty="0">
                          <a:effectLst/>
                        </a:rPr>
                        <a:t> </a:t>
                      </a:r>
                    </a:p>
                    <a:p>
                      <a:pPr algn="ctr">
                        <a:lnSpc>
                          <a:spcPct val="115000"/>
                        </a:lnSpc>
                        <a:spcAft>
                          <a:spcPts val="0"/>
                        </a:spcAft>
                      </a:pPr>
                      <a:r>
                        <a:rPr lang="ru-RU" sz="1300" dirty="0">
                          <a:effectLst/>
                        </a:rPr>
                        <a:t>Выявление опасностей, опасных ситуаций</a:t>
                      </a:r>
                      <a:endParaRPr lang="ru-RU" sz="1300" dirty="0">
                        <a:solidFill>
                          <a:srgbClr val="0D0D0D"/>
                        </a:solidFill>
                        <a:effectLst/>
                        <a:latin typeface="Times New Roman" panose="02020603050405020304" pitchFamily="18" charset="0"/>
                        <a:ea typeface="Times New Roman" panose="02020603050405020304" pitchFamily="18" charset="0"/>
                      </a:endParaRPr>
                    </a:p>
                  </a:txBody>
                  <a:tcPr marL="67314" marR="67314" marT="0" marB="0"/>
                </a:tc>
                <a:tc>
                  <a:txBody>
                    <a:bodyPr/>
                    <a:lstStyle/>
                    <a:p>
                      <a:pPr algn="ctr">
                        <a:lnSpc>
                          <a:spcPct val="115000"/>
                        </a:lnSpc>
                        <a:spcAft>
                          <a:spcPts val="0"/>
                        </a:spcAft>
                      </a:pPr>
                      <a:r>
                        <a:rPr lang="ru-RU" sz="1300">
                          <a:effectLst/>
                        </a:rPr>
                        <a:t>Идентификация («+», </a:t>
                      </a:r>
                    </a:p>
                    <a:p>
                      <a:pPr algn="ctr">
                        <a:lnSpc>
                          <a:spcPct val="115000"/>
                        </a:lnSpc>
                        <a:spcAft>
                          <a:spcPts val="0"/>
                        </a:spcAft>
                      </a:pPr>
                      <a:r>
                        <a:rPr lang="ru-RU" sz="1300">
                          <a:effectLst/>
                        </a:rPr>
                        <a:t>«-»,</a:t>
                      </a:r>
                    </a:p>
                    <a:p>
                      <a:pPr indent="-122555">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tc>
                <a:tc>
                  <a:txBody>
                    <a:bodyPr/>
                    <a:lstStyle/>
                    <a:p>
                      <a:pPr algn="ctr">
                        <a:lnSpc>
                          <a:spcPct val="115000"/>
                        </a:lnSpc>
                        <a:spcAft>
                          <a:spcPts val="0"/>
                        </a:spcAft>
                      </a:pPr>
                      <a:r>
                        <a:rPr lang="ru-RU" sz="1300">
                          <a:effectLst/>
                        </a:rPr>
                        <a:t>Оценка вероятности возникновения опасности, Р</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tc>
                <a:tc>
                  <a:txBody>
                    <a:bodyPr/>
                    <a:lstStyle/>
                    <a:p>
                      <a:pPr algn="ctr">
                        <a:lnSpc>
                          <a:spcPct val="115000"/>
                        </a:lnSpc>
                        <a:spcAft>
                          <a:spcPts val="0"/>
                        </a:spcAft>
                      </a:pPr>
                      <a:r>
                        <a:rPr lang="ru-RU" sz="1300">
                          <a:effectLst/>
                        </a:rPr>
                        <a:t>Оценка серьезности последствий воздействия опасности,  </a:t>
                      </a:r>
                      <a:r>
                        <a:rPr lang="en-US" sz="1300">
                          <a:effectLst/>
                        </a:rPr>
                        <a:t>S</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tc>
                <a:tc>
                  <a:txBody>
                    <a:bodyPr/>
                    <a:lstStyle/>
                    <a:p>
                      <a:pPr algn="ctr">
                        <a:lnSpc>
                          <a:spcPct val="115000"/>
                        </a:lnSpc>
                        <a:spcAft>
                          <a:spcPts val="0"/>
                        </a:spcAft>
                      </a:pPr>
                      <a:r>
                        <a:rPr lang="ru-RU" sz="1300">
                          <a:effectLst/>
                        </a:rPr>
                        <a:t>Оценка риска</a:t>
                      </a:r>
                    </a:p>
                    <a:p>
                      <a:pPr algn="ctr">
                        <a:lnSpc>
                          <a:spcPct val="115000"/>
                        </a:lnSpc>
                        <a:spcAft>
                          <a:spcPts val="0"/>
                        </a:spcAft>
                      </a:pPr>
                      <a:r>
                        <a:rPr lang="ru-RU" sz="1300">
                          <a:effectLst/>
                        </a:rPr>
                        <a:t> </a:t>
                      </a:r>
                    </a:p>
                    <a:p>
                      <a:pPr algn="ctr">
                        <a:lnSpc>
                          <a:spcPct val="115000"/>
                        </a:lnSpc>
                        <a:spcAft>
                          <a:spcPts val="0"/>
                        </a:spcAft>
                      </a:pPr>
                      <a:r>
                        <a:rPr lang="en-US" sz="1300">
                          <a:effectLst/>
                        </a:rPr>
                        <a:t>R</a:t>
                      </a:r>
                      <a:r>
                        <a:rPr lang="ru-RU" sz="1300">
                          <a:effectLst/>
                        </a:rPr>
                        <a:t> = </a:t>
                      </a:r>
                      <a:r>
                        <a:rPr lang="en-US" sz="1300">
                          <a:effectLst/>
                        </a:rPr>
                        <a:t>P </a:t>
                      </a:r>
                      <a:r>
                        <a:rPr lang="ru-RU" sz="1300">
                          <a:effectLst/>
                        </a:rPr>
                        <a:t>х </a:t>
                      </a:r>
                      <a:r>
                        <a:rPr lang="en-US" sz="1300">
                          <a:effectLst/>
                        </a:rPr>
                        <a:t>S</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tc>
                <a:tc>
                  <a:txBody>
                    <a:bodyPr/>
                    <a:lstStyle/>
                    <a:p>
                      <a:pPr algn="ctr">
                        <a:lnSpc>
                          <a:spcPct val="115000"/>
                        </a:lnSpc>
                        <a:spcAft>
                          <a:spcPts val="0"/>
                        </a:spcAft>
                      </a:pPr>
                      <a:r>
                        <a:rPr lang="ru-RU" sz="1300" dirty="0">
                          <a:effectLst/>
                        </a:rPr>
                        <a:t> </a:t>
                      </a:r>
                    </a:p>
                    <a:p>
                      <a:pPr algn="ctr">
                        <a:lnSpc>
                          <a:spcPct val="115000"/>
                        </a:lnSpc>
                        <a:spcAft>
                          <a:spcPts val="0"/>
                        </a:spcAft>
                      </a:pPr>
                      <a:r>
                        <a:rPr lang="ru-RU" sz="1300" dirty="0">
                          <a:effectLst/>
                        </a:rPr>
                        <a:t> </a:t>
                      </a:r>
                    </a:p>
                    <a:p>
                      <a:pPr algn="ctr">
                        <a:lnSpc>
                          <a:spcPct val="115000"/>
                        </a:lnSpc>
                        <a:spcAft>
                          <a:spcPts val="0"/>
                        </a:spcAft>
                      </a:pPr>
                      <a:r>
                        <a:rPr lang="ru-RU" sz="1300" dirty="0">
                          <a:effectLst/>
                        </a:rPr>
                        <a:t>Категория риска</a:t>
                      </a:r>
                      <a:endParaRPr lang="ru-RU" sz="1300" dirty="0">
                        <a:solidFill>
                          <a:srgbClr val="0D0D0D"/>
                        </a:solidFill>
                        <a:effectLst/>
                        <a:latin typeface="Times New Roman" panose="02020603050405020304" pitchFamily="18" charset="0"/>
                        <a:ea typeface="Times New Roman" panose="02020603050405020304" pitchFamily="18" charset="0"/>
                      </a:endParaRPr>
                    </a:p>
                  </a:txBody>
                  <a:tcPr marL="67314" marR="67314" marT="0" marB="0"/>
                </a:tc>
              </a:tr>
            </a:tbl>
          </a:graphicData>
        </a:graphic>
      </p:graphicFrame>
      <p:graphicFrame>
        <p:nvGraphicFramePr>
          <p:cNvPr id="5" name="Таблица 4"/>
          <p:cNvGraphicFramePr>
            <a:graphicFrameLocks noGrp="1"/>
          </p:cNvGraphicFramePr>
          <p:nvPr>
            <p:extLst>
              <p:ext uri="{D42A27DB-BD31-4B8C-83A1-F6EECF244321}">
                <p14:modId xmlns:p14="http://schemas.microsoft.com/office/powerpoint/2010/main" xmlns="" val="3704050045"/>
              </p:ext>
            </p:extLst>
          </p:nvPr>
        </p:nvGraphicFramePr>
        <p:xfrm>
          <a:off x="872541" y="1615103"/>
          <a:ext cx="10551018" cy="5053584"/>
        </p:xfrm>
        <a:graphic>
          <a:graphicData uri="http://schemas.openxmlformats.org/drawingml/2006/table">
            <a:tbl>
              <a:tblPr firstRow="1" firstCol="1" lastRow="1" lastCol="1" bandRow="1" bandCol="1">
                <a:tableStyleId>{5C22544A-7EE6-4342-B048-85BDC9FD1C3A}</a:tableStyleId>
              </a:tblPr>
              <a:tblGrid>
                <a:gridCol w="477503"/>
                <a:gridCol w="4749056"/>
                <a:gridCol w="719251"/>
                <a:gridCol w="1206744"/>
                <a:gridCol w="1198753"/>
                <a:gridCol w="959002"/>
                <a:gridCol w="1240709"/>
              </a:tblGrid>
              <a:tr h="188761">
                <a:tc>
                  <a:txBody>
                    <a:bodyPr/>
                    <a:lstStyle/>
                    <a:p>
                      <a:pPr>
                        <a:lnSpc>
                          <a:spcPct val="115000"/>
                        </a:lnSpc>
                        <a:spcAft>
                          <a:spcPts val="0"/>
                        </a:spcAft>
                      </a:pPr>
                      <a:r>
                        <a:rPr lang="ru-RU" sz="1300" dirty="0">
                          <a:effectLst/>
                        </a:rPr>
                        <a:t> </a:t>
                      </a:r>
                      <a:endParaRPr lang="ru-RU" sz="1300" dirty="0">
                        <a:solidFill>
                          <a:srgbClr val="0D0D0D"/>
                        </a:solidFill>
                        <a:effectLst/>
                        <a:latin typeface="Times New Roman" panose="02020603050405020304" pitchFamily="18" charset="0"/>
                        <a:ea typeface="Times New Roman" panose="02020603050405020304" pitchFamily="18" charset="0"/>
                      </a:endParaRPr>
                    </a:p>
                  </a:txBody>
                  <a:tcPr marL="67148" marR="67148" marT="0" marB="0"/>
                </a:tc>
                <a:tc>
                  <a:txBody>
                    <a:bodyPr/>
                    <a:lstStyle/>
                    <a:p>
                      <a:pPr marL="742950" lvl="1" indent="-285750" algn="just">
                        <a:lnSpc>
                          <a:spcPct val="115000"/>
                        </a:lnSpc>
                        <a:spcAft>
                          <a:spcPts val="0"/>
                        </a:spcAft>
                        <a:buClr>
                          <a:srgbClr val="000000"/>
                        </a:buClr>
                        <a:buSzPts val="1100"/>
                        <a:buFont typeface="Arial" panose="020B0604020202020204" pitchFamily="34" charset="0"/>
                        <a:buAutoNum type="arabicPeriod"/>
                        <a:tabLst>
                          <a:tab pos="403225" algn="l"/>
                        </a:tabLst>
                      </a:pPr>
                      <a:r>
                        <a:rPr lang="ru-RU" sz="1300" u="none" strike="noStrike" spc="-50">
                          <a:effectLst/>
                        </a:rPr>
                        <a:t>Электрические опасности вследствие:</a:t>
                      </a:r>
                      <a:endParaRPr lang="ru-RU" sz="1300" b="1" u="none" strike="noStrike" spc="-50">
                        <a:solidFill>
                          <a:srgbClr val="0D0D0D"/>
                        </a:solidFill>
                        <a:effectLst/>
                        <a:latin typeface="Arial" panose="020B0604020202020204" pitchFamily="34" charset="0"/>
                        <a:ea typeface="Calibri" panose="020F0502020204030204" pitchFamily="34" charset="0"/>
                      </a:endParaRPr>
                    </a:p>
                  </a:txBody>
                  <a:tcPr marL="67148" marR="67148" marT="0" marB="0"/>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148" marR="67148"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148" marR="67148"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148" marR="67148"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148" marR="67148"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148" marR="67148" marT="0" marB="0" anchor="ctr"/>
                </a:tc>
              </a:tr>
              <a:tr h="171601">
                <a:tc>
                  <a:txBody>
                    <a:bodyPr/>
                    <a:lstStyle/>
                    <a:p>
                      <a:pPr>
                        <a:lnSpc>
                          <a:spcPct val="115000"/>
                        </a:lnSpc>
                        <a:spcAft>
                          <a:spcPts val="0"/>
                        </a:spcAft>
                      </a:pPr>
                      <a:r>
                        <a:rPr lang="ru-RU" sz="1300">
                          <a:effectLst/>
                        </a:rPr>
                        <a:t>2.1</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148" marR="67148" marT="0" marB="0"/>
                </a:tc>
                <a:tc>
                  <a:txBody>
                    <a:bodyPr/>
                    <a:lstStyle/>
                    <a:p>
                      <a:pPr indent="-393700" algn="just">
                        <a:lnSpc>
                          <a:spcPct val="115000"/>
                        </a:lnSpc>
                        <a:spcBef>
                          <a:spcPts val="7500"/>
                        </a:spcBef>
                        <a:spcAft>
                          <a:spcPts val="0"/>
                        </a:spcAft>
                        <a:tabLst>
                          <a:tab pos="403225" algn="l"/>
                        </a:tabLst>
                      </a:pPr>
                      <a:r>
                        <a:rPr lang="ru-RU" sz="1300" spc="0">
                          <a:effectLst/>
                        </a:rPr>
                        <a:t>контакта с токоведущими частями (прямой контакт)</a:t>
                      </a:r>
                      <a:endParaRPr lang="ru-RU" sz="1300">
                        <a:solidFill>
                          <a:srgbClr val="0D0D0D"/>
                        </a:solidFill>
                        <a:effectLst/>
                        <a:latin typeface="Arial" panose="020B0604020202020204" pitchFamily="34" charset="0"/>
                        <a:ea typeface="Calibri" panose="020F0502020204030204" pitchFamily="34" charset="0"/>
                      </a:endParaRPr>
                    </a:p>
                  </a:txBody>
                  <a:tcPr marL="67148" marR="67148" marT="0" marB="0"/>
                </a:tc>
                <a:tc>
                  <a:txBody>
                    <a:bodyPr/>
                    <a:lstStyle/>
                    <a:p>
                      <a:pPr algn="ctr">
                        <a:lnSpc>
                          <a:spcPct val="115000"/>
                        </a:lnSpc>
                        <a:spcAft>
                          <a:spcPts val="0"/>
                        </a:spcAft>
                      </a:pPr>
                      <a:r>
                        <a:rPr lang="ru-RU" sz="1300">
                          <a:effectLst/>
                        </a:rPr>
                        <a:t>-</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148" marR="67148"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148" marR="67148"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148" marR="67148"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148" marR="67148"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148" marR="67148" marT="0" marB="0" anchor="ctr"/>
                </a:tc>
              </a:tr>
              <a:tr h="343203">
                <a:tc>
                  <a:txBody>
                    <a:bodyPr/>
                    <a:lstStyle/>
                    <a:p>
                      <a:pPr>
                        <a:lnSpc>
                          <a:spcPct val="115000"/>
                        </a:lnSpc>
                        <a:spcAft>
                          <a:spcPts val="0"/>
                        </a:spcAft>
                      </a:pPr>
                      <a:r>
                        <a:rPr lang="ru-RU" sz="1300">
                          <a:effectLst/>
                        </a:rPr>
                        <a:t>2.2</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148" marR="67148" marT="0" marB="0"/>
                </a:tc>
                <a:tc>
                  <a:txBody>
                    <a:bodyPr/>
                    <a:lstStyle/>
                    <a:p>
                      <a:pPr indent="-393700" algn="just">
                        <a:lnSpc>
                          <a:spcPct val="115000"/>
                        </a:lnSpc>
                        <a:spcBef>
                          <a:spcPts val="7500"/>
                        </a:spcBef>
                        <a:spcAft>
                          <a:spcPts val="0"/>
                        </a:spcAft>
                        <a:tabLst>
                          <a:tab pos="403225" algn="l"/>
                        </a:tabLst>
                      </a:pPr>
                      <a:r>
                        <a:rPr lang="ru-RU" sz="1300" spc="0">
                          <a:effectLst/>
                        </a:rPr>
                        <a:t>контакта с токоведущими частями, которые в неисправном со­стоянии, находясь под напряжением (косвенный контакт)</a:t>
                      </a:r>
                      <a:endParaRPr lang="ru-RU" sz="1300">
                        <a:solidFill>
                          <a:srgbClr val="0D0D0D"/>
                        </a:solidFill>
                        <a:effectLst/>
                        <a:latin typeface="Arial" panose="020B0604020202020204" pitchFamily="34" charset="0"/>
                        <a:ea typeface="Calibri" panose="020F0502020204030204" pitchFamily="34" charset="0"/>
                      </a:endParaRPr>
                    </a:p>
                  </a:txBody>
                  <a:tcPr marL="67148" marR="67148" marT="0" marB="0"/>
                </a:tc>
                <a:tc>
                  <a:txBody>
                    <a:bodyPr/>
                    <a:lstStyle/>
                    <a:p>
                      <a:pPr algn="ctr">
                        <a:lnSpc>
                          <a:spcPct val="115000"/>
                        </a:lnSpc>
                        <a:spcAft>
                          <a:spcPts val="0"/>
                        </a:spcAft>
                      </a:pPr>
                      <a:r>
                        <a:rPr lang="ru-RU" sz="1300">
                          <a:effectLst/>
                        </a:rPr>
                        <a:t>+</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148" marR="67148" marT="0" marB="0" anchor="ctr"/>
                </a:tc>
                <a:tc>
                  <a:txBody>
                    <a:bodyPr/>
                    <a:lstStyle/>
                    <a:p>
                      <a:pPr algn="ctr">
                        <a:lnSpc>
                          <a:spcPct val="115000"/>
                        </a:lnSpc>
                        <a:spcAft>
                          <a:spcPts val="0"/>
                        </a:spcAft>
                      </a:pPr>
                      <a:r>
                        <a:rPr lang="ru-RU" sz="1300">
                          <a:effectLst/>
                        </a:rPr>
                        <a:t>1</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148" marR="67148" marT="0" marB="0" anchor="ctr"/>
                </a:tc>
                <a:tc>
                  <a:txBody>
                    <a:bodyPr/>
                    <a:lstStyle/>
                    <a:p>
                      <a:pPr algn="ctr">
                        <a:lnSpc>
                          <a:spcPct val="115000"/>
                        </a:lnSpc>
                        <a:spcAft>
                          <a:spcPts val="0"/>
                        </a:spcAft>
                      </a:pPr>
                      <a:r>
                        <a:rPr lang="ru-RU" sz="1300">
                          <a:effectLst/>
                        </a:rPr>
                        <a:t>1</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148" marR="67148" marT="0" marB="0" anchor="ctr"/>
                </a:tc>
                <a:tc>
                  <a:txBody>
                    <a:bodyPr/>
                    <a:lstStyle/>
                    <a:p>
                      <a:pPr algn="ctr">
                        <a:lnSpc>
                          <a:spcPct val="115000"/>
                        </a:lnSpc>
                        <a:spcAft>
                          <a:spcPts val="0"/>
                        </a:spcAft>
                      </a:pPr>
                      <a:r>
                        <a:rPr lang="ru-RU" sz="1300">
                          <a:effectLst/>
                        </a:rPr>
                        <a:t>1</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148" marR="67148" marT="0" marB="0" anchor="ctr"/>
                </a:tc>
                <a:tc>
                  <a:txBody>
                    <a:bodyPr/>
                    <a:lstStyle/>
                    <a:p>
                      <a:pPr algn="ctr">
                        <a:lnSpc>
                          <a:spcPct val="115000"/>
                        </a:lnSpc>
                        <a:spcAft>
                          <a:spcPts val="0"/>
                        </a:spcAft>
                      </a:pPr>
                      <a:r>
                        <a:rPr lang="ru-RU" sz="1300">
                          <a:effectLst/>
                        </a:rPr>
                        <a:t>Низкая</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148" marR="67148" marT="0" marB="0" anchor="ctr"/>
                </a:tc>
              </a:tr>
              <a:tr h="171601">
                <a:tc>
                  <a:txBody>
                    <a:bodyPr/>
                    <a:lstStyle/>
                    <a:p>
                      <a:pPr>
                        <a:lnSpc>
                          <a:spcPct val="115000"/>
                        </a:lnSpc>
                        <a:spcAft>
                          <a:spcPts val="0"/>
                        </a:spcAft>
                      </a:pPr>
                      <a:r>
                        <a:rPr lang="ru-RU" sz="1300">
                          <a:effectLst/>
                        </a:rPr>
                        <a:t>2.3</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148" marR="67148" marT="0" marB="0"/>
                </a:tc>
                <a:tc>
                  <a:txBody>
                    <a:bodyPr/>
                    <a:lstStyle/>
                    <a:p>
                      <a:pPr indent="-393700" algn="just">
                        <a:lnSpc>
                          <a:spcPct val="115000"/>
                        </a:lnSpc>
                        <a:spcBef>
                          <a:spcPts val="7500"/>
                        </a:spcBef>
                        <a:spcAft>
                          <a:spcPts val="0"/>
                        </a:spcAft>
                        <a:tabLst>
                          <a:tab pos="403225" algn="l"/>
                        </a:tabLst>
                      </a:pPr>
                      <a:r>
                        <a:rPr lang="ru-RU" sz="1300" spc="0">
                          <a:effectLst/>
                        </a:rPr>
                        <a:t>попадания частями тела под высокое напряжение</a:t>
                      </a:r>
                      <a:endParaRPr lang="ru-RU" sz="1300">
                        <a:solidFill>
                          <a:srgbClr val="0D0D0D"/>
                        </a:solidFill>
                        <a:effectLst/>
                        <a:latin typeface="Arial" panose="020B0604020202020204" pitchFamily="34" charset="0"/>
                        <a:ea typeface="Calibri" panose="020F0502020204030204" pitchFamily="34" charset="0"/>
                      </a:endParaRPr>
                    </a:p>
                  </a:txBody>
                  <a:tcPr marL="67148" marR="67148" marT="0" marB="0"/>
                </a:tc>
                <a:tc>
                  <a:txBody>
                    <a:bodyPr/>
                    <a:lstStyle/>
                    <a:p>
                      <a:pPr algn="ctr">
                        <a:lnSpc>
                          <a:spcPct val="115000"/>
                        </a:lnSpc>
                        <a:spcAft>
                          <a:spcPts val="0"/>
                        </a:spcAft>
                      </a:pPr>
                      <a:r>
                        <a:rPr lang="ru-RU" sz="1300">
                          <a:effectLst/>
                        </a:rPr>
                        <a:t>-</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148" marR="67148"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148" marR="67148"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148" marR="67148"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148" marR="67148"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148" marR="67148" marT="0" marB="0" anchor="ctr"/>
                </a:tc>
              </a:tr>
              <a:tr h="1413100">
                <a:tc>
                  <a:txBody>
                    <a:bodyPr/>
                    <a:lstStyle/>
                    <a:p>
                      <a:pPr>
                        <a:lnSpc>
                          <a:spcPct val="115000"/>
                        </a:lnSpc>
                        <a:spcAft>
                          <a:spcPts val="0"/>
                        </a:spcAft>
                      </a:pPr>
                      <a:r>
                        <a:rPr lang="ru-RU" sz="1300">
                          <a:effectLst/>
                        </a:rPr>
                        <a:t>2.4</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148" marR="67148" marT="0" marB="0"/>
                </a:tc>
                <a:tc>
                  <a:txBody>
                    <a:bodyPr/>
                    <a:lstStyle/>
                    <a:p>
                      <a:pPr indent="-393700" algn="l">
                        <a:lnSpc>
                          <a:spcPct val="115000"/>
                        </a:lnSpc>
                        <a:spcBef>
                          <a:spcPts val="7500"/>
                        </a:spcBef>
                        <a:spcAft>
                          <a:spcPts val="0"/>
                        </a:spcAft>
                        <a:tabLst>
                          <a:tab pos="403225" algn="l"/>
                        </a:tabLst>
                      </a:pPr>
                      <a:r>
                        <a:rPr lang="ru-RU" sz="1300">
                          <a:effectLst/>
                        </a:rPr>
                        <a:t>тепловой или другой радиации, попадания расплавленных частиц   или</a:t>
                      </a:r>
                    </a:p>
                    <a:p>
                      <a:pPr indent="-393700" algn="l">
                        <a:lnSpc>
                          <a:spcPct val="115000"/>
                        </a:lnSpc>
                        <a:spcBef>
                          <a:spcPts val="7500"/>
                        </a:spcBef>
                        <a:spcAft>
                          <a:spcPts val="0"/>
                        </a:spcAft>
                        <a:tabLst>
                          <a:tab pos="1905" algn="l"/>
                        </a:tabLst>
                      </a:pPr>
                      <a:r>
                        <a:rPr lang="ru-RU" sz="1300">
                          <a:effectLst/>
                        </a:rPr>
                        <a:t>химического воздействия от короткого замыкания и т.д. </a:t>
                      </a:r>
                      <a:endParaRPr lang="ru-RU" sz="1300">
                        <a:solidFill>
                          <a:srgbClr val="0D0D0D"/>
                        </a:solidFill>
                        <a:effectLst/>
                        <a:latin typeface="Arial" panose="020B0604020202020204" pitchFamily="34" charset="0"/>
                        <a:ea typeface="Calibri" panose="020F0502020204030204" pitchFamily="34" charset="0"/>
                      </a:endParaRPr>
                    </a:p>
                  </a:txBody>
                  <a:tcPr marL="67148" marR="67148" marT="0" marB="0"/>
                </a:tc>
                <a:tc>
                  <a:txBody>
                    <a:bodyPr/>
                    <a:lstStyle/>
                    <a:p>
                      <a:pPr algn="ctr">
                        <a:lnSpc>
                          <a:spcPct val="115000"/>
                        </a:lnSpc>
                        <a:spcAft>
                          <a:spcPts val="0"/>
                        </a:spcAft>
                      </a:pPr>
                      <a:r>
                        <a:rPr lang="ru-RU" sz="1300">
                          <a:effectLst/>
                        </a:rPr>
                        <a:t>-</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148" marR="67148"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148" marR="67148"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148" marR="67148"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148" marR="67148"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148" marR="67148" marT="0" marB="0" anchor="ctr"/>
                </a:tc>
              </a:tr>
              <a:tr h="188761">
                <a:tc>
                  <a:txBody>
                    <a:bodyPr/>
                    <a:lstStyle/>
                    <a:p>
                      <a:pP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148" marR="67148" marT="0" marB="0"/>
                </a:tc>
                <a:tc>
                  <a:txBody>
                    <a:bodyPr/>
                    <a:lstStyle/>
                    <a:p>
                      <a:pPr marL="742950" lvl="1" indent="-285750" algn="just">
                        <a:lnSpc>
                          <a:spcPct val="115000"/>
                        </a:lnSpc>
                        <a:spcAft>
                          <a:spcPts val="0"/>
                        </a:spcAft>
                        <a:buClr>
                          <a:srgbClr val="000000"/>
                        </a:buClr>
                        <a:buSzPts val="1100"/>
                        <a:buFont typeface="Arial" panose="020B0604020202020204" pitchFamily="34" charset="0"/>
                        <a:buAutoNum type="arabicPeriod"/>
                        <a:tabLst>
                          <a:tab pos="394335" algn="l"/>
                        </a:tabLst>
                      </a:pPr>
                      <a:r>
                        <a:rPr lang="ru-RU" sz="1300" u="none" strike="noStrike" spc="-50">
                          <a:effectLst/>
                        </a:rPr>
                        <a:t>Термические опасности, приводящие к:</a:t>
                      </a:r>
                      <a:endParaRPr lang="ru-RU" sz="1300" b="1" u="none" strike="noStrike" spc="-50">
                        <a:solidFill>
                          <a:srgbClr val="0D0D0D"/>
                        </a:solidFill>
                        <a:effectLst/>
                        <a:latin typeface="Arial" panose="020B0604020202020204" pitchFamily="34" charset="0"/>
                        <a:ea typeface="Calibri" panose="020F0502020204030204" pitchFamily="34" charset="0"/>
                      </a:endParaRPr>
                    </a:p>
                  </a:txBody>
                  <a:tcPr marL="67148" marR="67148" marT="0" marB="0"/>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148" marR="67148"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148" marR="67148"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148" marR="67148"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148" marR="67148"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148" marR="67148" marT="0" marB="0" anchor="ctr"/>
                </a:tc>
              </a:tr>
              <a:tr h="514804">
                <a:tc>
                  <a:txBody>
                    <a:bodyPr/>
                    <a:lstStyle/>
                    <a:p>
                      <a:pPr>
                        <a:lnSpc>
                          <a:spcPct val="115000"/>
                        </a:lnSpc>
                        <a:spcAft>
                          <a:spcPts val="0"/>
                        </a:spcAft>
                      </a:pPr>
                      <a:r>
                        <a:rPr lang="ru-RU" sz="1300">
                          <a:effectLst/>
                        </a:rPr>
                        <a:t>3.1</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148" marR="67148" marT="0" marB="0"/>
                </a:tc>
                <a:tc>
                  <a:txBody>
                    <a:bodyPr/>
                    <a:lstStyle/>
                    <a:p>
                      <a:pPr indent="-393700" algn="just">
                        <a:lnSpc>
                          <a:spcPct val="115000"/>
                        </a:lnSpc>
                        <a:spcBef>
                          <a:spcPts val="7500"/>
                        </a:spcBef>
                        <a:spcAft>
                          <a:spcPts val="0"/>
                        </a:spcAft>
                        <a:tabLst>
                          <a:tab pos="400050" algn="l"/>
                        </a:tabLst>
                      </a:pPr>
                      <a:r>
                        <a:rPr lang="ru-RU" sz="1300" spc="0">
                          <a:effectLst/>
                        </a:rPr>
                        <a:t>ожогу или ошпариванию или другому повреждению от касания с предметами или материалами с высокой температурой из-за вос­пламенения а также теплового излучения</a:t>
                      </a:r>
                      <a:endParaRPr lang="ru-RU" sz="1300">
                        <a:solidFill>
                          <a:srgbClr val="0D0D0D"/>
                        </a:solidFill>
                        <a:effectLst/>
                        <a:latin typeface="Arial" panose="020B0604020202020204" pitchFamily="34" charset="0"/>
                        <a:ea typeface="Calibri" panose="020F0502020204030204" pitchFamily="34" charset="0"/>
                      </a:endParaRPr>
                    </a:p>
                  </a:txBody>
                  <a:tcPr marL="67148" marR="67148" marT="0" marB="0"/>
                </a:tc>
                <a:tc>
                  <a:txBody>
                    <a:bodyPr/>
                    <a:lstStyle/>
                    <a:p>
                      <a:pPr algn="ctr">
                        <a:lnSpc>
                          <a:spcPct val="115000"/>
                        </a:lnSpc>
                        <a:spcAft>
                          <a:spcPts val="0"/>
                        </a:spcAft>
                      </a:pPr>
                      <a:r>
                        <a:rPr lang="ru-RU" sz="1300">
                          <a:effectLst/>
                        </a:rPr>
                        <a:t>-</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148" marR="67148"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148" marR="67148"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148" marR="67148"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148" marR="67148"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148" marR="67148" marT="0" marB="0" anchor="ctr"/>
                </a:tc>
              </a:tr>
              <a:tr h="343203">
                <a:tc>
                  <a:txBody>
                    <a:bodyPr/>
                    <a:lstStyle/>
                    <a:p>
                      <a:pPr>
                        <a:lnSpc>
                          <a:spcPct val="115000"/>
                        </a:lnSpc>
                        <a:spcAft>
                          <a:spcPts val="0"/>
                        </a:spcAft>
                      </a:pPr>
                      <a:r>
                        <a:rPr lang="ru-RU" sz="1300">
                          <a:effectLst/>
                        </a:rPr>
                        <a:t>3.2</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148" marR="67148" marT="0" marB="0"/>
                </a:tc>
                <a:tc>
                  <a:txBody>
                    <a:bodyPr/>
                    <a:lstStyle/>
                    <a:p>
                      <a:pPr indent="-393700" algn="just">
                        <a:lnSpc>
                          <a:spcPct val="115000"/>
                        </a:lnSpc>
                        <a:spcBef>
                          <a:spcPts val="7500"/>
                        </a:spcBef>
                        <a:spcAft>
                          <a:spcPts val="0"/>
                        </a:spcAft>
                        <a:tabLst>
                          <a:tab pos="400050" algn="l"/>
                        </a:tabLst>
                      </a:pPr>
                      <a:r>
                        <a:rPr lang="ru-RU" sz="1300" spc="0">
                          <a:effectLst/>
                        </a:rPr>
                        <a:t>нанесению ущерба здоровью из-за жаркого или холодного окру­жения рабочего места</a:t>
                      </a:r>
                      <a:endParaRPr lang="ru-RU" sz="1300">
                        <a:solidFill>
                          <a:srgbClr val="0D0D0D"/>
                        </a:solidFill>
                        <a:effectLst/>
                        <a:latin typeface="Arial" panose="020B0604020202020204" pitchFamily="34" charset="0"/>
                        <a:ea typeface="Calibri" panose="020F0502020204030204" pitchFamily="34" charset="0"/>
                      </a:endParaRPr>
                    </a:p>
                  </a:txBody>
                  <a:tcPr marL="67148" marR="67148" marT="0" marB="0"/>
                </a:tc>
                <a:tc>
                  <a:txBody>
                    <a:bodyPr/>
                    <a:lstStyle/>
                    <a:p>
                      <a:pPr algn="ctr">
                        <a:lnSpc>
                          <a:spcPct val="115000"/>
                        </a:lnSpc>
                        <a:spcAft>
                          <a:spcPts val="0"/>
                        </a:spcAft>
                      </a:pPr>
                      <a:r>
                        <a:rPr lang="ru-RU" sz="1300">
                          <a:effectLst/>
                        </a:rPr>
                        <a:t>+</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148" marR="67148" marT="0" marB="0" anchor="ctr"/>
                </a:tc>
                <a:tc>
                  <a:txBody>
                    <a:bodyPr/>
                    <a:lstStyle/>
                    <a:p>
                      <a:pPr algn="ctr">
                        <a:lnSpc>
                          <a:spcPct val="115000"/>
                        </a:lnSpc>
                        <a:spcAft>
                          <a:spcPts val="0"/>
                        </a:spcAft>
                      </a:pPr>
                      <a:r>
                        <a:rPr lang="ru-RU" sz="1300">
                          <a:effectLst/>
                        </a:rPr>
                        <a:t>4</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148" marR="67148" marT="0" marB="0" anchor="ctr"/>
                </a:tc>
                <a:tc>
                  <a:txBody>
                    <a:bodyPr/>
                    <a:lstStyle/>
                    <a:p>
                      <a:pPr algn="ctr">
                        <a:lnSpc>
                          <a:spcPct val="115000"/>
                        </a:lnSpc>
                        <a:spcAft>
                          <a:spcPts val="0"/>
                        </a:spcAft>
                      </a:pPr>
                      <a:r>
                        <a:rPr lang="ru-RU" sz="1300">
                          <a:effectLst/>
                        </a:rPr>
                        <a:t>1</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148" marR="67148" marT="0" marB="0" anchor="ctr"/>
                </a:tc>
                <a:tc>
                  <a:txBody>
                    <a:bodyPr/>
                    <a:lstStyle/>
                    <a:p>
                      <a:pPr algn="ctr">
                        <a:lnSpc>
                          <a:spcPct val="115000"/>
                        </a:lnSpc>
                        <a:spcAft>
                          <a:spcPts val="0"/>
                        </a:spcAft>
                      </a:pPr>
                      <a:r>
                        <a:rPr lang="ru-RU" sz="1300">
                          <a:effectLst/>
                        </a:rPr>
                        <a:t>4</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148" marR="67148" marT="0" marB="0" anchor="ctr"/>
                </a:tc>
                <a:tc>
                  <a:txBody>
                    <a:bodyPr/>
                    <a:lstStyle/>
                    <a:p>
                      <a:pPr algn="ctr">
                        <a:lnSpc>
                          <a:spcPct val="115000"/>
                        </a:lnSpc>
                        <a:spcAft>
                          <a:spcPts val="0"/>
                        </a:spcAft>
                      </a:pPr>
                      <a:r>
                        <a:rPr lang="ru-RU" sz="1300">
                          <a:effectLst/>
                        </a:rPr>
                        <a:t>Низкая</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148" marR="67148" marT="0" marB="0" anchor="ctr"/>
                </a:tc>
              </a:tr>
              <a:tr h="188761">
                <a:tc>
                  <a:txBody>
                    <a:bodyPr/>
                    <a:lstStyle/>
                    <a:p>
                      <a:pP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148" marR="67148" marT="0" marB="0"/>
                </a:tc>
                <a:tc>
                  <a:txBody>
                    <a:bodyPr/>
                    <a:lstStyle/>
                    <a:p>
                      <a:pPr marL="742950" lvl="1" indent="-285750" algn="just">
                        <a:lnSpc>
                          <a:spcPct val="115000"/>
                        </a:lnSpc>
                        <a:spcAft>
                          <a:spcPts val="0"/>
                        </a:spcAft>
                        <a:buClr>
                          <a:srgbClr val="000000"/>
                        </a:buClr>
                        <a:buSzPts val="1100"/>
                        <a:buFont typeface="Arial" panose="020B0604020202020204" pitchFamily="34" charset="0"/>
                        <a:buAutoNum type="arabicPeriod"/>
                        <a:tabLst>
                          <a:tab pos="403225" algn="l"/>
                        </a:tabLst>
                      </a:pPr>
                      <a:r>
                        <a:rPr lang="ru-RU" sz="1300" u="none" strike="noStrike" spc="-50">
                          <a:effectLst/>
                        </a:rPr>
                        <a:t>Опасности от шума, выражающиеся в:</a:t>
                      </a:r>
                      <a:endParaRPr lang="ru-RU" sz="1300" b="1" u="none" strike="noStrike" spc="-50">
                        <a:solidFill>
                          <a:srgbClr val="0D0D0D"/>
                        </a:solidFill>
                        <a:effectLst/>
                        <a:latin typeface="Arial" panose="020B0604020202020204" pitchFamily="34" charset="0"/>
                        <a:ea typeface="Calibri" panose="020F0502020204030204" pitchFamily="34" charset="0"/>
                      </a:endParaRPr>
                    </a:p>
                  </a:txBody>
                  <a:tcPr marL="67148" marR="67148" marT="0" marB="0"/>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148" marR="67148"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148" marR="67148"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148" marR="67148"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148" marR="67148"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148" marR="67148" marT="0" marB="0" anchor="ctr"/>
                </a:tc>
              </a:tr>
              <a:tr h="343203">
                <a:tc>
                  <a:txBody>
                    <a:bodyPr/>
                    <a:lstStyle/>
                    <a:p>
                      <a:pPr>
                        <a:lnSpc>
                          <a:spcPct val="115000"/>
                        </a:lnSpc>
                        <a:spcAft>
                          <a:spcPts val="0"/>
                        </a:spcAft>
                      </a:pPr>
                      <a:r>
                        <a:rPr lang="ru-RU" sz="1300">
                          <a:effectLst/>
                        </a:rPr>
                        <a:t>4.1</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148" marR="67148" marT="0" marB="0"/>
                </a:tc>
                <a:tc>
                  <a:txBody>
                    <a:bodyPr/>
                    <a:lstStyle/>
                    <a:p>
                      <a:pPr indent="-393700" algn="l">
                        <a:lnSpc>
                          <a:spcPct val="115000"/>
                        </a:lnSpc>
                        <a:spcBef>
                          <a:spcPts val="7500"/>
                        </a:spcBef>
                        <a:spcAft>
                          <a:spcPts val="0"/>
                        </a:spcAft>
                        <a:tabLst>
                          <a:tab pos="421640" algn="l"/>
                          <a:tab pos="953770" algn="l"/>
                        </a:tabLst>
                      </a:pPr>
                      <a:r>
                        <a:rPr lang="ru-RU" sz="1300" spc="0">
                          <a:effectLst/>
                        </a:rPr>
                        <a:t>потере слуха (глухоте), других физиологических расстройствах (например в потере равновесия, ослаблении внимания) </a:t>
                      </a:r>
                      <a:endParaRPr lang="ru-RU" sz="1300">
                        <a:solidFill>
                          <a:srgbClr val="0D0D0D"/>
                        </a:solidFill>
                        <a:effectLst/>
                        <a:latin typeface="Arial" panose="020B0604020202020204" pitchFamily="34" charset="0"/>
                        <a:ea typeface="Calibri" panose="020F0502020204030204" pitchFamily="34" charset="0"/>
                      </a:endParaRPr>
                    </a:p>
                  </a:txBody>
                  <a:tcPr marL="67148" marR="67148" marT="0" marB="0"/>
                </a:tc>
                <a:tc>
                  <a:txBody>
                    <a:bodyPr/>
                    <a:lstStyle/>
                    <a:p>
                      <a:pPr algn="ctr">
                        <a:lnSpc>
                          <a:spcPct val="115000"/>
                        </a:lnSpc>
                        <a:spcAft>
                          <a:spcPts val="0"/>
                        </a:spcAft>
                      </a:pPr>
                      <a:r>
                        <a:rPr lang="ru-RU" sz="1300">
                          <a:effectLst/>
                        </a:rPr>
                        <a:t>-</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148" marR="67148"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148" marR="67148"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148" marR="67148"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148" marR="67148"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148" marR="67148" marT="0" marB="0" anchor="ctr"/>
                </a:tc>
              </a:tr>
              <a:tr h="171601">
                <a:tc>
                  <a:txBody>
                    <a:bodyPr/>
                    <a:lstStyle/>
                    <a:p>
                      <a:pPr>
                        <a:lnSpc>
                          <a:spcPct val="115000"/>
                        </a:lnSpc>
                        <a:spcAft>
                          <a:spcPts val="0"/>
                        </a:spcAft>
                      </a:pPr>
                      <a:r>
                        <a:rPr lang="ru-RU" sz="1300" dirty="0">
                          <a:effectLst/>
                        </a:rPr>
                        <a:t>4.2</a:t>
                      </a:r>
                      <a:endParaRPr lang="ru-RU" sz="1300" dirty="0">
                        <a:solidFill>
                          <a:srgbClr val="0D0D0D"/>
                        </a:solidFill>
                        <a:effectLst/>
                        <a:latin typeface="Times New Roman" panose="02020603050405020304" pitchFamily="18" charset="0"/>
                        <a:ea typeface="Times New Roman" panose="02020603050405020304" pitchFamily="18" charset="0"/>
                      </a:endParaRPr>
                    </a:p>
                  </a:txBody>
                  <a:tcPr marL="67148" marR="67148" marT="0" marB="0"/>
                </a:tc>
                <a:tc>
                  <a:txBody>
                    <a:bodyPr/>
                    <a:lstStyle/>
                    <a:p>
                      <a:pPr indent="-393700" algn="l">
                        <a:lnSpc>
                          <a:spcPct val="115000"/>
                        </a:lnSpc>
                        <a:spcBef>
                          <a:spcPts val="7500"/>
                        </a:spcBef>
                        <a:spcAft>
                          <a:spcPts val="0"/>
                        </a:spcAft>
                        <a:tabLst>
                          <a:tab pos="421640" algn="l"/>
                          <a:tab pos="953770" algn="l"/>
                        </a:tabLst>
                      </a:pPr>
                      <a:r>
                        <a:rPr lang="ru-RU" sz="1300" spc="0">
                          <a:effectLst/>
                        </a:rPr>
                        <a:t>ухудшения восприятия речи, звуковых сигналов и т.д</a:t>
                      </a:r>
                      <a:endParaRPr lang="ru-RU" sz="1300">
                        <a:solidFill>
                          <a:srgbClr val="0D0D0D"/>
                        </a:solidFill>
                        <a:effectLst/>
                        <a:latin typeface="Arial" panose="020B0604020202020204" pitchFamily="34" charset="0"/>
                        <a:ea typeface="Calibri" panose="020F0502020204030204" pitchFamily="34" charset="0"/>
                      </a:endParaRPr>
                    </a:p>
                  </a:txBody>
                  <a:tcPr marL="67148" marR="67148" marT="0" marB="0"/>
                </a:tc>
                <a:tc>
                  <a:txBody>
                    <a:bodyPr/>
                    <a:lstStyle/>
                    <a:p>
                      <a:pPr algn="ctr">
                        <a:lnSpc>
                          <a:spcPct val="115000"/>
                        </a:lnSpc>
                        <a:spcAft>
                          <a:spcPts val="0"/>
                        </a:spcAft>
                      </a:pPr>
                      <a:r>
                        <a:rPr lang="ru-RU" sz="1300">
                          <a:effectLst/>
                        </a:rPr>
                        <a:t>-</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148" marR="67148"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148" marR="67148"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148" marR="67148"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148" marR="67148" marT="0" marB="0" anchor="ctr"/>
                </a:tc>
                <a:tc>
                  <a:txBody>
                    <a:bodyPr/>
                    <a:lstStyle/>
                    <a:p>
                      <a:pPr algn="ctr">
                        <a:lnSpc>
                          <a:spcPct val="115000"/>
                        </a:lnSpc>
                        <a:spcAft>
                          <a:spcPts val="0"/>
                        </a:spcAft>
                      </a:pPr>
                      <a:r>
                        <a:rPr lang="ru-RU" sz="1300" dirty="0">
                          <a:effectLst/>
                        </a:rPr>
                        <a:t> </a:t>
                      </a:r>
                      <a:endParaRPr lang="ru-RU" sz="1300" dirty="0">
                        <a:solidFill>
                          <a:srgbClr val="0D0D0D"/>
                        </a:solidFill>
                        <a:effectLst/>
                        <a:latin typeface="Times New Roman" panose="02020603050405020304" pitchFamily="18" charset="0"/>
                        <a:ea typeface="Times New Roman" panose="02020603050405020304" pitchFamily="18" charset="0"/>
                      </a:endParaRPr>
                    </a:p>
                  </a:txBody>
                  <a:tcPr marL="67148" marR="67148" marT="0" marB="0" anchor="ctr"/>
                </a:tc>
              </a:tr>
            </a:tbl>
          </a:graphicData>
        </a:graphic>
      </p:graphicFrame>
    </p:spTree>
    <p:extLst>
      <p:ext uri="{BB962C8B-B14F-4D97-AF65-F5344CB8AC3E}">
        <p14:creationId xmlns:p14="http://schemas.microsoft.com/office/powerpoint/2010/main" xmlns="" val="166258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Необходимые умения	</a:t>
            </a:r>
          </a:p>
        </p:txBody>
      </p:sp>
      <p:sp>
        <p:nvSpPr>
          <p:cNvPr id="3" name="Объект 2"/>
          <p:cNvSpPr>
            <a:spLocks noGrp="1"/>
          </p:cNvSpPr>
          <p:nvPr>
            <p:ph idx="1"/>
          </p:nvPr>
        </p:nvSpPr>
        <p:spPr/>
        <p:txBody>
          <a:bodyPr/>
          <a:lstStyle/>
          <a:p>
            <a:r>
              <a:rPr lang="ru-RU" dirty="0"/>
              <a:t>Определять массу груза</a:t>
            </a:r>
          </a:p>
          <a:p>
            <a:r>
              <a:rPr lang="ru-RU" dirty="0"/>
              <a:t>Размещать и навешивать груз на крюк подъемного сооружения</a:t>
            </a:r>
          </a:p>
          <a:p>
            <a:r>
              <a:rPr lang="ru-RU" dirty="0"/>
              <a:t>Взаимодействовать с машинистом (оператором) подъемного сооружения при перемещении грузов</a:t>
            </a:r>
          </a:p>
          <a:p>
            <a:r>
              <a:rPr lang="ru-RU" dirty="0"/>
              <a:t>Производить складирование, укладку (в штабеля, на пирамиды, другие вспомогательные конструкции для укладки) перемещаемых грузов</a:t>
            </a:r>
          </a:p>
        </p:txBody>
      </p:sp>
    </p:spTree>
    <p:extLst>
      <p:ext uri="{BB962C8B-B14F-4D97-AF65-F5344CB8AC3E}">
        <p14:creationId xmlns:p14="http://schemas.microsoft.com/office/powerpoint/2010/main" xmlns="" val="5276809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graphicFrame>
        <p:nvGraphicFramePr>
          <p:cNvPr id="4" name="Объект 3"/>
          <p:cNvGraphicFramePr>
            <a:graphicFrameLocks noGrp="1"/>
          </p:cNvGraphicFramePr>
          <p:nvPr>
            <p:ph idx="1"/>
            <p:extLst>
              <p:ext uri="{D42A27DB-BD31-4B8C-83A1-F6EECF244321}">
                <p14:modId xmlns:p14="http://schemas.microsoft.com/office/powerpoint/2010/main" xmlns="" val="216709451"/>
              </p:ext>
            </p:extLst>
          </p:nvPr>
        </p:nvGraphicFramePr>
        <p:xfrm>
          <a:off x="920427" y="1965960"/>
          <a:ext cx="10516011" cy="4478136"/>
        </p:xfrm>
        <a:graphic>
          <a:graphicData uri="http://schemas.openxmlformats.org/drawingml/2006/table">
            <a:tbl>
              <a:tblPr firstRow="1" firstCol="1" lastRow="1" lastCol="1" bandRow="1" bandCol="1">
                <a:tableStyleId>{5C22544A-7EE6-4342-B048-85BDC9FD1C3A}</a:tableStyleId>
              </a:tblPr>
              <a:tblGrid>
                <a:gridCol w="475919"/>
                <a:gridCol w="4733300"/>
                <a:gridCol w="716865"/>
                <a:gridCol w="1202739"/>
                <a:gridCol w="1194776"/>
                <a:gridCol w="955820"/>
                <a:gridCol w="1236592"/>
              </a:tblGrid>
              <a:tr h="253772">
                <a:tc>
                  <a:txBody>
                    <a:bodyPr/>
                    <a:lstStyle/>
                    <a:p>
                      <a:pP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tc>
                <a:tc>
                  <a:txBody>
                    <a:bodyPr/>
                    <a:lstStyle/>
                    <a:p>
                      <a:pPr marL="742950" lvl="1" indent="-285750">
                        <a:lnSpc>
                          <a:spcPts val="2065"/>
                        </a:lnSpc>
                        <a:spcAft>
                          <a:spcPts val="0"/>
                        </a:spcAft>
                        <a:buClr>
                          <a:srgbClr val="000000"/>
                        </a:buClr>
                        <a:buSzPts val="1100"/>
                        <a:buFont typeface="Arial" panose="020B0604020202020204" pitchFamily="34" charset="0"/>
                        <a:buAutoNum type="arabicPeriod"/>
                      </a:pPr>
                      <a:r>
                        <a:rPr lang="ru-RU" sz="1300" u="none" strike="noStrike" spc="-50">
                          <a:effectLst/>
                        </a:rPr>
                        <a:t>Опасности от вибраций:                                                                                </a:t>
                      </a:r>
                      <a:endParaRPr lang="ru-RU" sz="1300" b="1" u="none" strike="noStrike" spc="-50">
                        <a:solidFill>
                          <a:srgbClr val="0D0D0D"/>
                        </a:solidFill>
                        <a:effectLst/>
                        <a:latin typeface="Arial" panose="020B0604020202020204" pitchFamily="34" charset="0"/>
                        <a:ea typeface="Calibri" panose="020F0502020204030204" pitchFamily="34" charset="0"/>
                      </a:endParaRPr>
                    </a:p>
                  </a:txBody>
                  <a:tcPr marL="65256" marR="65256" marT="0" marB="0"/>
                </a:tc>
                <a:tc>
                  <a:txBody>
                    <a:bodyPr/>
                    <a:lstStyle/>
                    <a:p>
                      <a:pPr algn="ctr">
                        <a:lnSpc>
                          <a:spcPct val="115000"/>
                        </a:lnSpc>
                        <a:spcAft>
                          <a:spcPts val="0"/>
                        </a:spcAft>
                      </a:pPr>
                      <a:r>
                        <a:rPr lang="ru-RU" sz="1300">
                          <a:effectLst/>
                        </a:rPr>
                        <a:t>-</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r>
              <a:tr h="333529">
                <a:tc>
                  <a:txBody>
                    <a:bodyPr/>
                    <a:lstStyle/>
                    <a:p>
                      <a:pPr>
                        <a:lnSpc>
                          <a:spcPct val="115000"/>
                        </a:lnSpc>
                        <a:spcAft>
                          <a:spcPts val="0"/>
                        </a:spcAft>
                      </a:pPr>
                      <a:r>
                        <a:rPr lang="ru-RU" sz="1300">
                          <a:effectLst/>
                        </a:rPr>
                        <a:t>5.1</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tc>
                <a:tc>
                  <a:txBody>
                    <a:bodyPr/>
                    <a:lstStyle/>
                    <a:p>
                      <a:pPr indent="-393700" algn="l">
                        <a:lnSpc>
                          <a:spcPct val="115000"/>
                        </a:lnSpc>
                        <a:spcBef>
                          <a:spcPts val="7500"/>
                        </a:spcBef>
                        <a:spcAft>
                          <a:spcPts val="0"/>
                        </a:spcAft>
                        <a:tabLst>
                          <a:tab pos="375285" algn="l"/>
                        </a:tabLst>
                      </a:pPr>
                      <a:r>
                        <a:rPr lang="ru-RU" sz="1300" spc="0">
                          <a:effectLst/>
                        </a:rPr>
                        <a:t>использование ручных механизмов, приводящих к различным неврологическим или сосудистым расстройствам</a:t>
                      </a:r>
                      <a:endParaRPr lang="ru-RU" sz="1300">
                        <a:solidFill>
                          <a:srgbClr val="0D0D0D"/>
                        </a:solidFill>
                        <a:effectLst/>
                        <a:latin typeface="Arial" panose="020B0604020202020204" pitchFamily="34" charset="0"/>
                        <a:ea typeface="Calibri" panose="020F0502020204030204" pitchFamily="34" charset="0"/>
                      </a:endParaRPr>
                    </a:p>
                  </a:txBody>
                  <a:tcPr marL="65256" marR="65256" marT="0" marB="0"/>
                </a:tc>
                <a:tc>
                  <a:txBody>
                    <a:bodyPr/>
                    <a:lstStyle/>
                    <a:p>
                      <a:pPr algn="ctr">
                        <a:lnSpc>
                          <a:spcPct val="115000"/>
                        </a:lnSpc>
                        <a:spcAft>
                          <a:spcPts val="0"/>
                        </a:spcAft>
                      </a:pPr>
                      <a:r>
                        <a:rPr lang="ru-RU" sz="1300">
                          <a:effectLst/>
                        </a:rPr>
                        <a:t>-</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r>
              <a:tr h="166764">
                <a:tc>
                  <a:txBody>
                    <a:bodyPr/>
                    <a:lstStyle/>
                    <a:p>
                      <a:pPr>
                        <a:lnSpc>
                          <a:spcPct val="115000"/>
                        </a:lnSpc>
                        <a:spcAft>
                          <a:spcPts val="0"/>
                        </a:spcAft>
                      </a:pPr>
                      <a:r>
                        <a:rPr lang="ru-RU" sz="1300">
                          <a:effectLst/>
                        </a:rPr>
                        <a:t>5.2</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tc>
                <a:tc>
                  <a:txBody>
                    <a:bodyPr/>
                    <a:lstStyle/>
                    <a:p>
                      <a:pPr indent="-393700" algn="l">
                        <a:lnSpc>
                          <a:spcPct val="115000"/>
                        </a:lnSpc>
                        <a:spcBef>
                          <a:spcPts val="7500"/>
                        </a:spcBef>
                        <a:spcAft>
                          <a:spcPts val="0"/>
                        </a:spcAft>
                        <a:tabLst>
                          <a:tab pos="375285" algn="l"/>
                        </a:tabLst>
                      </a:pPr>
                      <a:r>
                        <a:rPr lang="ru-RU" sz="1300" spc="0">
                          <a:effectLst/>
                        </a:rPr>
                        <a:t>вибрации всего тела, особенно при неудобном положении</a:t>
                      </a:r>
                      <a:endParaRPr lang="ru-RU" sz="1300">
                        <a:solidFill>
                          <a:srgbClr val="0D0D0D"/>
                        </a:solidFill>
                        <a:effectLst/>
                        <a:latin typeface="Arial" panose="020B0604020202020204" pitchFamily="34" charset="0"/>
                        <a:ea typeface="Calibri" panose="020F0502020204030204" pitchFamily="34" charset="0"/>
                      </a:endParaRPr>
                    </a:p>
                  </a:txBody>
                  <a:tcPr marL="65256" marR="65256" marT="0" marB="0"/>
                </a:tc>
                <a:tc>
                  <a:txBody>
                    <a:bodyPr/>
                    <a:lstStyle/>
                    <a:p>
                      <a:pPr algn="ctr">
                        <a:lnSpc>
                          <a:spcPct val="115000"/>
                        </a:lnSpc>
                        <a:spcAft>
                          <a:spcPts val="0"/>
                        </a:spcAft>
                      </a:pPr>
                      <a:r>
                        <a:rPr lang="ru-RU" sz="1300">
                          <a:effectLst/>
                        </a:rPr>
                        <a:t>-</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r>
              <a:tr h="253772">
                <a:tc>
                  <a:txBody>
                    <a:bodyPr/>
                    <a:lstStyle/>
                    <a:p>
                      <a:pP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tc>
                <a:tc>
                  <a:txBody>
                    <a:bodyPr/>
                    <a:lstStyle/>
                    <a:p>
                      <a:pPr marL="742950" lvl="1" indent="-285750">
                        <a:lnSpc>
                          <a:spcPts val="2065"/>
                        </a:lnSpc>
                        <a:spcAft>
                          <a:spcPts val="0"/>
                        </a:spcAft>
                        <a:buClr>
                          <a:srgbClr val="000000"/>
                        </a:buClr>
                        <a:buSzPts val="1100"/>
                        <a:buFont typeface="Arial" panose="020B0604020202020204" pitchFamily="34" charset="0"/>
                        <a:buAutoNum type="arabicPeriod"/>
                        <a:tabLst>
                          <a:tab pos="363220" algn="l"/>
                        </a:tabLst>
                      </a:pPr>
                      <a:r>
                        <a:rPr lang="ru-RU" sz="1300" u="none" strike="noStrike" spc="-50">
                          <a:effectLst/>
                        </a:rPr>
                        <a:t>Опасности, вызванные излучением:</a:t>
                      </a:r>
                      <a:endParaRPr lang="ru-RU" sz="1300" b="1" u="none" strike="noStrike" spc="-50">
                        <a:solidFill>
                          <a:srgbClr val="0D0D0D"/>
                        </a:solidFill>
                        <a:effectLst/>
                        <a:latin typeface="Arial" panose="020B0604020202020204" pitchFamily="34" charset="0"/>
                        <a:ea typeface="Calibri" panose="020F0502020204030204" pitchFamily="34" charset="0"/>
                      </a:endParaRPr>
                    </a:p>
                  </a:txBody>
                  <a:tcPr marL="65256" marR="65256" marT="0" marB="0"/>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r>
              <a:tr h="166764">
                <a:tc>
                  <a:txBody>
                    <a:bodyPr/>
                    <a:lstStyle/>
                    <a:p>
                      <a:pPr>
                        <a:lnSpc>
                          <a:spcPct val="115000"/>
                        </a:lnSpc>
                        <a:spcAft>
                          <a:spcPts val="0"/>
                        </a:spcAft>
                      </a:pPr>
                      <a:r>
                        <a:rPr lang="ru-RU" sz="1300">
                          <a:effectLst/>
                        </a:rPr>
                        <a:t>6.1</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tc>
                <a:tc>
                  <a:txBody>
                    <a:bodyPr/>
                    <a:lstStyle/>
                    <a:p>
                      <a:pPr indent="-393700" algn="l">
                        <a:lnSpc>
                          <a:spcPct val="115000"/>
                        </a:lnSpc>
                        <a:spcBef>
                          <a:spcPts val="7500"/>
                        </a:spcBef>
                        <a:spcAft>
                          <a:spcPts val="0"/>
                        </a:spcAft>
                        <a:tabLst>
                          <a:tab pos="369570" algn="l"/>
                        </a:tabLst>
                      </a:pPr>
                      <a:r>
                        <a:rPr lang="ru-RU" sz="1300" spc="0">
                          <a:effectLst/>
                        </a:rPr>
                        <a:t>лазеры</a:t>
                      </a:r>
                      <a:endParaRPr lang="ru-RU" sz="1300">
                        <a:solidFill>
                          <a:srgbClr val="0D0D0D"/>
                        </a:solidFill>
                        <a:effectLst/>
                        <a:latin typeface="Arial" panose="020B0604020202020204" pitchFamily="34" charset="0"/>
                        <a:ea typeface="Calibri" panose="020F0502020204030204" pitchFamily="34" charset="0"/>
                      </a:endParaRPr>
                    </a:p>
                  </a:txBody>
                  <a:tcPr marL="65256" marR="65256" marT="0" marB="0"/>
                </a:tc>
                <a:tc>
                  <a:txBody>
                    <a:bodyPr/>
                    <a:lstStyle/>
                    <a:p>
                      <a:pPr algn="ctr">
                        <a:lnSpc>
                          <a:spcPct val="115000"/>
                        </a:lnSpc>
                        <a:spcAft>
                          <a:spcPts val="0"/>
                        </a:spcAft>
                      </a:pPr>
                      <a:r>
                        <a:rPr lang="ru-RU" sz="1300">
                          <a:effectLst/>
                        </a:rPr>
                        <a:t>-</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r>
              <a:tr h="507544">
                <a:tc>
                  <a:txBody>
                    <a:bodyPr/>
                    <a:lstStyle/>
                    <a:p>
                      <a:pP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tc>
                <a:tc>
                  <a:txBody>
                    <a:bodyPr/>
                    <a:lstStyle/>
                    <a:p>
                      <a:pPr marL="742950" lvl="1" indent="-285750">
                        <a:lnSpc>
                          <a:spcPts val="2065"/>
                        </a:lnSpc>
                        <a:spcAft>
                          <a:spcPts val="0"/>
                        </a:spcAft>
                        <a:buClr>
                          <a:srgbClr val="000000"/>
                        </a:buClr>
                        <a:buSzPts val="1100"/>
                        <a:buFont typeface="Arial" panose="020B0604020202020204" pitchFamily="34" charset="0"/>
                        <a:buAutoNum type="arabicPeriod"/>
                      </a:pPr>
                      <a:r>
                        <a:rPr lang="ru-RU" sz="1300" u="none" strike="noStrike" spc="-50">
                          <a:effectLst/>
                        </a:rPr>
                        <a:t>Опасности от материалов и веществ (и их составляющих), исполь­зуемых или выделяемых машиной:</a:t>
                      </a:r>
                      <a:endParaRPr lang="ru-RU" sz="1300" b="1" u="none" strike="noStrike" spc="-50">
                        <a:solidFill>
                          <a:srgbClr val="0D0D0D"/>
                        </a:solidFill>
                        <a:effectLst/>
                        <a:latin typeface="Arial" panose="020B0604020202020204" pitchFamily="34" charset="0"/>
                        <a:ea typeface="Calibri" panose="020F0502020204030204" pitchFamily="34" charset="0"/>
                      </a:endParaRPr>
                    </a:p>
                  </a:txBody>
                  <a:tcPr marL="65256" marR="65256" marT="0" marB="0"/>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r>
              <a:tr h="507544">
                <a:tc>
                  <a:txBody>
                    <a:bodyPr/>
                    <a:lstStyle/>
                    <a:p>
                      <a:pPr>
                        <a:lnSpc>
                          <a:spcPct val="115000"/>
                        </a:lnSpc>
                        <a:spcAft>
                          <a:spcPts val="0"/>
                        </a:spcAft>
                      </a:pPr>
                      <a:r>
                        <a:rPr lang="ru-RU" sz="1300">
                          <a:effectLst/>
                        </a:rPr>
                        <a:t>7.1</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tc>
                <a:tc>
                  <a:txBody>
                    <a:bodyPr/>
                    <a:lstStyle/>
                    <a:p>
                      <a:pPr indent="-355600">
                        <a:lnSpc>
                          <a:spcPts val="2065"/>
                        </a:lnSpc>
                        <a:spcAft>
                          <a:spcPts val="0"/>
                        </a:spcAft>
                        <a:tabLst>
                          <a:tab pos="704850" algn="l"/>
                        </a:tabLst>
                      </a:pPr>
                      <a:r>
                        <a:rPr lang="ru-RU" sz="1300" spc="0">
                          <a:effectLst/>
                        </a:rPr>
                        <a:t>опасности от контакта или вдыхания паров вредных жидкостей, газов, пыли, тумана, дыма</a:t>
                      </a:r>
                      <a:endParaRPr lang="ru-RU" sz="1300" b="1" spc="-50">
                        <a:solidFill>
                          <a:srgbClr val="0D0D0D"/>
                        </a:solidFill>
                        <a:effectLst/>
                        <a:latin typeface="Arial" panose="020B0604020202020204" pitchFamily="34" charset="0"/>
                        <a:ea typeface="Calibri" panose="020F0502020204030204" pitchFamily="34" charset="0"/>
                      </a:endParaRPr>
                    </a:p>
                  </a:txBody>
                  <a:tcPr marL="65256" marR="65256" marT="0" marB="0"/>
                </a:tc>
                <a:tc>
                  <a:txBody>
                    <a:bodyPr/>
                    <a:lstStyle/>
                    <a:p>
                      <a:pPr algn="ctr">
                        <a:lnSpc>
                          <a:spcPct val="115000"/>
                        </a:lnSpc>
                        <a:spcAft>
                          <a:spcPts val="0"/>
                        </a:spcAft>
                      </a:pPr>
                      <a:r>
                        <a:rPr lang="ru-RU" sz="1300">
                          <a:effectLst/>
                        </a:rPr>
                        <a:t>+</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c>
                  <a:txBody>
                    <a:bodyPr/>
                    <a:lstStyle/>
                    <a:p>
                      <a:pPr algn="ctr">
                        <a:lnSpc>
                          <a:spcPct val="115000"/>
                        </a:lnSpc>
                        <a:spcAft>
                          <a:spcPts val="0"/>
                        </a:spcAft>
                      </a:pPr>
                      <a:r>
                        <a:rPr lang="ru-RU" sz="1300">
                          <a:effectLst/>
                        </a:rPr>
                        <a:t>1</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c>
                  <a:txBody>
                    <a:bodyPr/>
                    <a:lstStyle/>
                    <a:p>
                      <a:pPr algn="ctr">
                        <a:lnSpc>
                          <a:spcPct val="115000"/>
                        </a:lnSpc>
                        <a:spcAft>
                          <a:spcPts val="0"/>
                        </a:spcAft>
                      </a:pPr>
                      <a:r>
                        <a:rPr lang="ru-RU" sz="1300">
                          <a:effectLst/>
                        </a:rPr>
                        <a:t>1</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c>
                  <a:txBody>
                    <a:bodyPr/>
                    <a:lstStyle/>
                    <a:p>
                      <a:pPr algn="ctr">
                        <a:lnSpc>
                          <a:spcPct val="115000"/>
                        </a:lnSpc>
                        <a:spcAft>
                          <a:spcPts val="0"/>
                        </a:spcAft>
                      </a:pPr>
                      <a:r>
                        <a:rPr lang="ru-RU" sz="1300">
                          <a:effectLst/>
                        </a:rPr>
                        <a:t>1</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c>
                  <a:txBody>
                    <a:bodyPr/>
                    <a:lstStyle/>
                    <a:p>
                      <a:pPr algn="ctr">
                        <a:lnSpc>
                          <a:spcPct val="115000"/>
                        </a:lnSpc>
                        <a:spcAft>
                          <a:spcPts val="0"/>
                        </a:spcAft>
                      </a:pPr>
                      <a:r>
                        <a:rPr lang="ru-RU" sz="1300">
                          <a:effectLst/>
                        </a:rPr>
                        <a:t>Низкая</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r>
              <a:tr h="166764">
                <a:tc>
                  <a:txBody>
                    <a:bodyPr/>
                    <a:lstStyle/>
                    <a:p>
                      <a:pPr>
                        <a:lnSpc>
                          <a:spcPct val="115000"/>
                        </a:lnSpc>
                        <a:spcAft>
                          <a:spcPts val="0"/>
                        </a:spcAft>
                      </a:pPr>
                      <a:r>
                        <a:rPr lang="ru-RU" sz="1300">
                          <a:effectLst/>
                        </a:rPr>
                        <a:t>7.2</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tc>
                <a:tc>
                  <a:txBody>
                    <a:bodyPr/>
                    <a:lstStyle/>
                    <a:p>
                      <a:pPr indent="-393700" algn="l">
                        <a:lnSpc>
                          <a:spcPct val="115000"/>
                        </a:lnSpc>
                        <a:spcBef>
                          <a:spcPts val="7500"/>
                        </a:spcBef>
                        <a:spcAft>
                          <a:spcPts val="0"/>
                        </a:spcAft>
                        <a:tabLst>
                          <a:tab pos="369570" algn="l"/>
                        </a:tabLst>
                      </a:pPr>
                      <a:r>
                        <a:rPr lang="ru-RU" sz="1300" spc="0">
                          <a:effectLst/>
                        </a:rPr>
                        <a:t>опасности воспламенения или взрыва</a:t>
                      </a:r>
                      <a:endParaRPr lang="ru-RU" sz="1300">
                        <a:solidFill>
                          <a:srgbClr val="0D0D0D"/>
                        </a:solidFill>
                        <a:effectLst/>
                        <a:latin typeface="Arial" panose="020B0604020202020204" pitchFamily="34" charset="0"/>
                        <a:ea typeface="Calibri" panose="020F0502020204030204" pitchFamily="34" charset="0"/>
                      </a:endParaRPr>
                    </a:p>
                  </a:txBody>
                  <a:tcPr marL="65256" marR="65256" marT="0" marB="0"/>
                </a:tc>
                <a:tc>
                  <a:txBody>
                    <a:bodyPr/>
                    <a:lstStyle/>
                    <a:p>
                      <a:pPr algn="ctr">
                        <a:lnSpc>
                          <a:spcPct val="115000"/>
                        </a:lnSpc>
                        <a:spcAft>
                          <a:spcPts val="0"/>
                        </a:spcAft>
                      </a:pPr>
                      <a:r>
                        <a:rPr lang="ru-RU" sz="1300">
                          <a:effectLst/>
                        </a:rPr>
                        <a:t>-</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r>
              <a:tr h="507544">
                <a:tc>
                  <a:txBody>
                    <a:bodyPr/>
                    <a:lstStyle/>
                    <a:p>
                      <a:pP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tc>
                <a:tc>
                  <a:txBody>
                    <a:bodyPr/>
                    <a:lstStyle/>
                    <a:p>
                      <a:pPr marL="742950" lvl="1" indent="-285750">
                        <a:lnSpc>
                          <a:spcPts val="2065"/>
                        </a:lnSpc>
                        <a:spcAft>
                          <a:spcPts val="0"/>
                        </a:spcAft>
                        <a:buClr>
                          <a:srgbClr val="000000"/>
                        </a:buClr>
                        <a:buSzPts val="1100"/>
                        <a:buFont typeface="Arial" panose="020B0604020202020204" pitchFamily="34" charset="0"/>
                        <a:buAutoNum type="arabicPeriod"/>
                        <a:tabLst>
                          <a:tab pos="351155" algn="l"/>
                        </a:tabLst>
                      </a:pPr>
                      <a:r>
                        <a:rPr lang="ru-RU" sz="1300" u="none" strike="noStrike" spc="-50">
                          <a:effectLst/>
                        </a:rPr>
                        <a:t>Неожиданные пуски, повороты, прокручивания (или любые подоб­ные нештатные состояния) от:</a:t>
                      </a:r>
                      <a:endParaRPr lang="ru-RU" sz="1300" b="1" u="none" strike="noStrike" spc="-50">
                        <a:solidFill>
                          <a:srgbClr val="0D0D0D"/>
                        </a:solidFill>
                        <a:effectLst/>
                        <a:latin typeface="Arial" panose="020B0604020202020204" pitchFamily="34" charset="0"/>
                        <a:ea typeface="Calibri" panose="020F0502020204030204" pitchFamily="34" charset="0"/>
                      </a:endParaRPr>
                    </a:p>
                  </a:txBody>
                  <a:tcPr marL="65256" marR="65256" marT="0" marB="0"/>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r>
              <a:tr h="166764">
                <a:tc>
                  <a:txBody>
                    <a:bodyPr/>
                    <a:lstStyle/>
                    <a:p>
                      <a:pPr>
                        <a:lnSpc>
                          <a:spcPct val="115000"/>
                        </a:lnSpc>
                        <a:spcAft>
                          <a:spcPts val="0"/>
                        </a:spcAft>
                      </a:pPr>
                      <a:r>
                        <a:rPr lang="ru-RU" sz="1300">
                          <a:effectLst/>
                        </a:rPr>
                        <a:t>8.1</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tc>
                <a:tc>
                  <a:txBody>
                    <a:bodyPr/>
                    <a:lstStyle/>
                    <a:p>
                      <a:pPr indent="-393700" algn="l">
                        <a:lnSpc>
                          <a:spcPct val="115000"/>
                        </a:lnSpc>
                        <a:spcBef>
                          <a:spcPts val="7500"/>
                        </a:spcBef>
                        <a:spcAft>
                          <a:spcPts val="0"/>
                        </a:spcAft>
                        <a:tabLst>
                          <a:tab pos="457835" algn="l"/>
                        </a:tabLst>
                      </a:pPr>
                      <a:r>
                        <a:rPr lang="ru-RU" sz="1300" spc="0">
                          <a:effectLst/>
                        </a:rPr>
                        <a:t>неполадок или повреждения систем управления</a:t>
                      </a:r>
                      <a:endParaRPr lang="ru-RU" sz="1300">
                        <a:solidFill>
                          <a:srgbClr val="0D0D0D"/>
                        </a:solidFill>
                        <a:effectLst/>
                        <a:latin typeface="Arial" panose="020B0604020202020204" pitchFamily="34" charset="0"/>
                        <a:ea typeface="Calibri" panose="020F0502020204030204" pitchFamily="34" charset="0"/>
                      </a:endParaRPr>
                    </a:p>
                  </a:txBody>
                  <a:tcPr marL="65256" marR="65256" marT="0" marB="0"/>
                </a:tc>
                <a:tc>
                  <a:txBody>
                    <a:bodyPr/>
                    <a:lstStyle/>
                    <a:p>
                      <a:pPr algn="ctr">
                        <a:lnSpc>
                          <a:spcPct val="115000"/>
                        </a:lnSpc>
                        <a:spcAft>
                          <a:spcPts val="0"/>
                        </a:spcAft>
                      </a:pPr>
                      <a:r>
                        <a:rPr lang="ru-RU" sz="1300">
                          <a:effectLst/>
                        </a:rPr>
                        <a:t>-</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r>
              <a:tr h="166764">
                <a:tc>
                  <a:txBody>
                    <a:bodyPr/>
                    <a:lstStyle/>
                    <a:p>
                      <a:pPr>
                        <a:lnSpc>
                          <a:spcPct val="115000"/>
                        </a:lnSpc>
                        <a:spcAft>
                          <a:spcPts val="0"/>
                        </a:spcAft>
                      </a:pPr>
                      <a:r>
                        <a:rPr lang="ru-RU" sz="1300">
                          <a:effectLst/>
                        </a:rPr>
                        <a:t>8.2</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tc>
                <a:tc>
                  <a:txBody>
                    <a:bodyPr/>
                    <a:lstStyle/>
                    <a:p>
                      <a:pPr indent="-393700" algn="l">
                        <a:lnSpc>
                          <a:spcPct val="115000"/>
                        </a:lnSpc>
                        <a:spcBef>
                          <a:spcPts val="7500"/>
                        </a:spcBef>
                        <a:spcAft>
                          <a:spcPts val="0"/>
                        </a:spcAft>
                        <a:tabLst>
                          <a:tab pos="457835" algn="l"/>
                        </a:tabLst>
                      </a:pPr>
                      <a:r>
                        <a:rPr lang="ru-RU" sz="1300" spc="0">
                          <a:effectLst/>
                        </a:rPr>
                        <a:t>других внешних воздействий (тяжести, ветра и т.д.)</a:t>
                      </a:r>
                      <a:endParaRPr lang="ru-RU" sz="1300">
                        <a:solidFill>
                          <a:srgbClr val="0D0D0D"/>
                        </a:solidFill>
                        <a:effectLst/>
                        <a:latin typeface="Arial" panose="020B0604020202020204" pitchFamily="34" charset="0"/>
                        <a:ea typeface="Calibri" panose="020F0502020204030204" pitchFamily="34" charset="0"/>
                      </a:endParaRPr>
                    </a:p>
                  </a:txBody>
                  <a:tcPr marL="65256" marR="65256" marT="0" marB="0"/>
                </a:tc>
                <a:tc>
                  <a:txBody>
                    <a:bodyPr/>
                    <a:lstStyle/>
                    <a:p>
                      <a:pPr algn="ctr">
                        <a:lnSpc>
                          <a:spcPct val="115000"/>
                        </a:lnSpc>
                        <a:spcAft>
                          <a:spcPts val="0"/>
                        </a:spcAft>
                      </a:pPr>
                      <a:r>
                        <a:rPr lang="ru-RU" sz="1300">
                          <a:effectLst/>
                        </a:rPr>
                        <a:t>+</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c>
                  <a:txBody>
                    <a:bodyPr/>
                    <a:lstStyle/>
                    <a:p>
                      <a:pPr algn="ctr">
                        <a:lnSpc>
                          <a:spcPct val="115000"/>
                        </a:lnSpc>
                        <a:spcAft>
                          <a:spcPts val="0"/>
                        </a:spcAft>
                      </a:pPr>
                      <a:r>
                        <a:rPr lang="ru-RU" sz="1300">
                          <a:effectLst/>
                        </a:rPr>
                        <a:t>1</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c>
                  <a:txBody>
                    <a:bodyPr/>
                    <a:lstStyle/>
                    <a:p>
                      <a:pPr algn="ctr">
                        <a:lnSpc>
                          <a:spcPct val="115000"/>
                        </a:lnSpc>
                        <a:spcAft>
                          <a:spcPts val="0"/>
                        </a:spcAft>
                      </a:pPr>
                      <a:r>
                        <a:rPr lang="ru-RU" sz="1300">
                          <a:effectLst/>
                        </a:rPr>
                        <a:t>1</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c>
                  <a:txBody>
                    <a:bodyPr/>
                    <a:lstStyle/>
                    <a:p>
                      <a:pPr algn="ctr">
                        <a:lnSpc>
                          <a:spcPct val="115000"/>
                        </a:lnSpc>
                        <a:spcAft>
                          <a:spcPts val="0"/>
                        </a:spcAft>
                      </a:pPr>
                      <a:r>
                        <a:rPr lang="ru-RU" sz="1300">
                          <a:effectLst/>
                        </a:rPr>
                        <a:t>1</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c>
                  <a:txBody>
                    <a:bodyPr/>
                    <a:lstStyle/>
                    <a:p>
                      <a:pPr algn="ctr">
                        <a:lnSpc>
                          <a:spcPct val="115000"/>
                        </a:lnSpc>
                        <a:spcAft>
                          <a:spcPts val="0"/>
                        </a:spcAft>
                      </a:pPr>
                      <a:r>
                        <a:rPr lang="ru-RU" sz="1300">
                          <a:effectLst/>
                        </a:rPr>
                        <a:t>низкая</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r>
              <a:tr h="166764">
                <a:tc>
                  <a:txBody>
                    <a:bodyPr/>
                    <a:lstStyle/>
                    <a:p>
                      <a:pPr>
                        <a:lnSpc>
                          <a:spcPct val="115000"/>
                        </a:lnSpc>
                        <a:spcAft>
                          <a:spcPts val="0"/>
                        </a:spcAft>
                      </a:pPr>
                      <a:r>
                        <a:rPr lang="ru-RU" sz="1300">
                          <a:effectLst/>
                        </a:rPr>
                        <a:t>8.3</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tc>
                <a:tc>
                  <a:txBody>
                    <a:bodyPr/>
                    <a:lstStyle/>
                    <a:p>
                      <a:pPr indent="-393700" algn="l">
                        <a:lnSpc>
                          <a:spcPct val="115000"/>
                        </a:lnSpc>
                        <a:spcBef>
                          <a:spcPts val="7500"/>
                        </a:spcBef>
                        <a:spcAft>
                          <a:spcPts val="0"/>
                        </a:spcAft>
                        <a:tabLst>
                          <a:tab pos="457835" algn="l"/>
                        </a:tabLst>
                      </a:pPr>
                      <a:r>
                        <a:rPr lang="ru-RU" sz="1300">
                          <a:effectLst/>
                        </a:rPr>
                        <a:t>возобновления энергоснабжения после его прерывания</a:t>
                      </a:r>
                      <a:endParaRPr lang="ru-RU" sz="1300">
                        <a:solidFill>
                          <a:srgbClr val="0D0D0D"/>
                        </a:solidFill>
                        <a:effectLst/>
                        <a:latin typeface="Arial" panose="020B0604020202020204" pitchFamily="34" charset="0"/>
                        <a:ea typeface="Calibri" panose="020F0502020204030204" pitchFamily="34" charset="0"/>
                      </a:endParaRPr>
                    </a:p>
                  </a:txBody>
                  <a:tcPr marL="65256" marR="65256" marT="0" marB="0"/>
                </a:tc>
                <a:tc>
                  <a:txBody>
                    <a:bodyPr/>
                    <a:lstStyle/>
                    <a:p>
                      <a:pPr algn="ctr">
                        <a:lnSpc>
                          <a:spcPct val="115000"/>
                        </a:lnSpc>
                        <a:spcAft>
                          <a:spcPts val="0"/>
                        </a:spcAft>
                      </a:pPr>
                      <a:r>
                        <a:rPr lang="ru-RU" sz="1300">
                          <a:effectLst/>
                        </a:rPr>
                        <a:t>-</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r>
              <a:tr h="166764">
                <a:tc>
                  <a:txBody>
                    <a:bodyPr/>
                    <a:lstStyle/>
                    <a:p>
                      <a:pPr>
                        <a:lnSpc>
                          <a:spcPct val="115000"/>
                        </a:lnSpc>
                        <a:spcAft>
                          <a:spcPts val="0"/>
                        </a:spcAft>
                      </a:pPr>
                      <a:r>
                        <a:rPr lang="ru-RU" sz="1300">
                          <a:effectLst/>
                        </a:rPr>
                        <a:t>8.4</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tc>
                <a:tc>
                  <a:txBody>
                    <a:bodyPr/>
                    <a:lstStyle/>
                    <a:p>
                      <a:pPr indent="-393700" algn="l">
                        <a:lnSpc>
                          <a:spcPct val="115000"/>
                        </a:lnSpc>
                        <a:spcBef>
                          <a:spcPts val="7500"/>
                        </a:spcBef>
                        <a:spcAft>
                          <a:spcPts val="0"/>
                        </a:spcAft>
                        <a:tabLst>
                          <a:tab pos="457835" algn="l"/>
                        </a:tabLst>
                      </a:pPr>
                      <a:r>
                        <a:rPr lang="ru-RU" sz="1300">
                          <a:effectLst/>
                        </a:rPr>
                        <a:t>внешнего воздействия на электрооборудование </a:t>
                      </a:r>
                      <a:endParaRPr lang="ru-RU" sz="1300">
                        <a:solidFill>
                          <a:srgbClr val="0D0D0D"/>
                        </a:solidFill>
                        <a:effectLst/>
                        <a:latin typeface="Arial" panose="020B0604020202020204" pitchFamily="34" charset="0"/>
                        <a:ea typeface="Calibri" panose="020F0502020204030204" pitchFamily="34" charset="0"/>
                      </a:endParaRPr>
                    </a:p>
                  </a:txBody>
                  <a:tcPr marL="65256" marR="65256" marT="0" marB="0"/>
                </a:tc>
                <a:tc>
                  <a:txBody>
                    <a:bodyPr/>
                    <a:lstStyle/>
                    <a:p>
                      <a:pPr algn="ctr">
                        <a:lnSpc>
                          <a:spcPct val="115000"/>
                        </a:lnSpc>
                        <a:spcAft>
                          <a:spcPts val="0"/>
                        </a:spcAft>
                      </a:pPr>
                      <a:r>
                        <a:rPr lang="ru-RU" sz="1300">
                          <a:effectLst/>
                        </a:rPr>
                        <a:t>-</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c>
                  <a:txBody>
                    <a:bodyPr/>
                    <a:lstStyle/>
                    <a:p>
                      <a:pPr algn="ct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r>
              <a:tr h="507544">
                <a:tc>
                  <a:txBody>
                    <a:bodyPr/>
                    <a:lstStyle/>
                    <a:p>
                      <a:pPr>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tc>
                <a:tc>
                  <a:txBody>
                    <a:bodyPr/>
                    <a:lstStyle/>
                    <a:p>
                      <a:pPr marL="742950" lvl="1" indent="-285750">
                        <a:lnSpc>
                          <a:spcPts val="2065"/>
                        </a:lnSpc>
                        <a:spcAft>
                          <a:spcPts val="0"/>
                        </a:spcAft>
                        <a:buClr>
                          <a:srgbClr val="000000"/>
                        </a:buClr>
                        <a:buSzPts val="1100"/>
                        <a:buFont typeface="Arial" panose="020B0604020202020204" pitchFamily="34" charset="0"/>
                        <a:buAutoNum type="arabicPeriod"/>
                        <a:tabLst>
                          <a:tab pos="354330" algn="l"/>
                        </a:tabLst>
                      </a:pPr>
                      <a:r>
                        <a:rPr lang="ru-RU" sz="1300" u="none" strike="noStrike" spc="-50">
                          <a:effectLst/>
                        </a:rPr>
                        <a:t>Невозможность останова машины или останова в желаемом поло­жении</a:t>
                      </a:r>
                      <a:endParaRPr lang="ru-RU" sz="1300" b="1" u="none" strike="noStrike" spc="-50">
                        <a:solidFill>
                          <a:srgbClr val="0D0D0D"/>
                        </a:solidFill>
                        <a:effectLst/>
                        <a:latin typeface="Arial" panose="020B0604020202020204" pitchFamily="34" charset="0"/>
                        <a:ea typeface="Calibri" panose="020F0502020204030204" pitchFamily="34" charset="0"/>
                      </a:endParaRPr>
                    </a:p>
                  </a:txBody>
                  <a:tcPr marL="65256" marR="65256" marT="0" marB="0"/>
                </a:tc>
                <a:tc>
                  <a:txBody>
                    <a:bodyPr/>
                    <a:lstStyle/>
                    <a:p>
                      <a:pPr algn="ctr">
                        <a:lnSpc>
                          <a:spcPct val="115000"/>
                        </a:lnSpc>
                        <a:spcAft>
                          <a:spcPts val="0"/>
                        </a:spcAft>
                      </a:pPr>
                      <a:r>
                        <a:rPr lang="en-US" sz="1300">
                          <a:effectLst/>
                        </a:rPr>
                        <a:t>+</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c>
                  <a:txBody>
                    <a:bodyPr/>
                    <a:lstStyle/>
                    <a:p>
                      <a:pPr algn="ctr">
                        <a:lnSpc>
                          <a:spcPct val="115000"/>
                        </a:lnSpc>
                        <a:spcAft>
                          <a:spcPts val="0"/>
                        </a:spcAft>
                      </a:pPr>
                      <a:r>
                        <a:rPr lang="en-US" sz="1300">
                          <a:effectLst/>
                        </a:rPr>
                        <a:t>1</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c>
                  <a:txBody>
                    <a:bodyPr/>
                    <a:lstStyle/>
                    <a:p>
                      <a:pPr algn="ctr">
                        <a:lnSpc>
                          <a:spcPct val="115000"/>
                        </a:lnSpc>
                        <a:spcAft>
                          <a:spcPts val="0"/>
                        </a:spcAft>
                      </a:pPr>
                      <a:r>
                        <a:rPr lang="en-US" sz="1300">
                          <a:effectLst/>
                        </a:rPr>
                        <a:t>3</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c>
                  <a:txBody>
                    <a:bodyPr/>
                    <a:lstStyle/>
                    <a:p>
                      <a:pPr algn="ctr">
                        <a:lnSpc>
                          <a:spcPct val="115000"/>
                        </a:lnSpc>
                        <a:spcAft>
                          <a:spcPts val="0"/>
                        </a:spcAft>
                      </a:pPr>
                      <a:r>
                        <a:rPr lang="en-US" sz="1300">
                          <a:effectLst/>
                        </a:rPr>
                        <a:t>3</a:t>
                      </a:r>
                      <a:endParaRPr lang="ru-RU" sz="130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c>
                  <a:txBody>
                    <a:bodyPr/>
                    <a:lstStyle/>
                    <a:p>
                      <a:pPr algn="ctr">
                        <a:lnSpc>
                          <a:spcPct val="115000"/>
                        </a:lnSpc>
                        <a:spcAft>
                          <a:spcPts val="0"/>
                        </a:spcAft>
                      </a:pPr>
                      <a:r>
                        <a:rPr lang="ru-RU" sz="1300" dirty="0">
                          <a:effectLst/>
                        </a:rPr>
                        <a:t>низкая</a:t>
                      </a:r>
                      <a:endParaRPr lang="ru-RU" sz="1300" dirty="0">
                        <a:solidFill>
                          <a:srgbClr val="0D0D0D"/>
                        </a:solidFill>
                        <a:effectLst/>
                        <a:latin typeface="Times New Roman" panose="02020603050405020304" pitchFamily="18" charset="0"/>
                        <a:ea typeface="Times New Roman" panose="02020603050405020304" pitchFamily="18" charset="0"/>
                      </a:endParaRPr>
                    </a:p>
                  </a:txBody>
                  <a:tcPr marL="65256" marR="65256" marT="0" marB="0" anchor="ctr"/>
                </a:tc>
              </a:tr>
            </a:tbl>
          </a:graphicData>
        </a:graphic>
      </p:graphicFrame>
      <p:graphicFrame>
        <p:nvGraphicFramePr>
          <p:cNvPr id="5" name="Таблица 4"/>
          <p:cNvGraphicFramePr>
            <a:graphicFrameLocks noGrp="1"/>
          </p:cNvGraphicFramePr>
          <p:nvPr>
            <p:extLst>
              <p:ext uri="{D42A27DB-BD31-4B8C-83A1-F6EECF244321}">
                <p14:modId xmlns:p14="http://schemas.microsoft.com/office/powerpoint/2010/main" xmlns="" val="893142390"/>
              </p:ext>
            </p:extLst>
          </p:nvPr>
        </p:nvGraphicFramePr>
        <p:xfrm>
          <a:off x="901158" y="483227"/>
          <a:ext cx="10612555" cy="1294058"/>
        </p:xfrm>
        <a:graphic>
          <a:graphicData uri="http://schemas.openxmlformats.org/drawingml/2006/table">
            <a:tbl>
              <a:tblPr firstRow="1" firstCol="1" lastRow="1" lastCol="1" bandRow="1" bandCol="1">
                <a:tableStyleId>{5C22544A-7EE6-4342-B048-85BDC9FD1C3A}</a:tableStyleId>
              </a:tblPr>
              <a:tblGrid>
                <a:gridCol w="480105"/>
                <a:gridCol w="4718030"/>
                <a:gridCol w="763349"/>
                <a:gridCol w="1242785"/>
                <a:gridCol w="1205288"/>
                <a:gridCol w="964230"/>
                <a:gridCol w="1238768"/>
              </a:tblGrid>
              <a:tr h="1294058">
                <a:tc>
                  <a:txBody>
                    <a:bodyPr/>
                    <a:lstStyle/>
                    <a:p>
                      <a:pPr algn="ctr">
                        <a:lnSpc>
                          <a:spcPct val="115000"/>
                        </a:lnSpc>
                        <a:spcAft>
                          <a:spcPts val="0"/>
                        </a:spcAft>
                        <a:tabLst>
                          <a:tab pos="123825" algn="l"/>
                        </a:tabLst>
                      </a:pPr>
                      <a:r>
                        <a:rPr lang="ru-RU" sz="1300" dirty="0">
                          <a:effectLst/>
                        </a:rPr>
                        <a:t> </a:t>
                      </a:r>
                      <a:endParaRPr lang="ru-RU" sz="1300" dirty="0">
                        <a:solidFill>
                          <a:srgbClr val="0D0D0D"/>
                        </a:solidFill>
                        <a:effectLst/>
                        <a:latin typeface="Times New Roman" panose="02020603050405020304" pitchFamily="18" charset="0"/>
                        <a:ea typeface="Times New Roman" panose="02020603050405020304" pitchFamily="18" charset="0"/>
                      </a:endParaRPr>
                    </a:p>
                  </a:txBody>
                  <a:tcPr marL="67314" marR="67314" marT="0" marB="0"/>
                </a:tc>
                <a:tc>
                  <a:txBody>
                    <a:bodyPr/>
                    <a:lstStyle/>
                    <a:p>
                      <a:pPr algn="ctr">
                        <a:lnSpc>
                          <a:spcPct val="115000"/>
                        </a:lnSpc>
                        <a:spcAft>
                          <a:spcPts val="0"/>
                        </a:spcAft>
                      </a:pPr>
                      <a:r>
                        <a:rPr lang="ru-RU" sz="1300" dirty="0">
                          <a:effectLst/>
                        </a:rPr>
                        <a:t> </a:t>
                      </a:r>
                    </a:p>
                    <a:p>
                      <a:pPr>
                        <a:lnSpc>
                          <a:spcPct val="115000"/>
                        </a:lnSpc>
                        <a:spcAft>
                          <a:spcPts val="0"/>
                        </a:spcAft>
                      </a:pPr>
                      <a:r>
                        <a:rPr lang="ru-RU" sz="1300" dirty="0">
                          <a:effectLst/>
                        </a:rPr>
                        <a:t> </a:t>
                      </a:r>
                    </a:p>
                    <a:p>
                      <a:pPr algn="ctr">
                        <a:lnSpc>
                          <a:spcPct val="115000"/>
                        </a:lnSpc>
                        <a:spcAft>
                          <a:spcPts val="0"/>
                        </a:spcAft>
                      </a:pPr>
                      <a:r>
                        <a:rPr lang="ru-RU" sz="1300" dirty="0">
                          <a:effectLst/>
                        </a:rPr>
                        <a:t>Выявление опасностей, опасных ситуаций</a:t>
                      </a:r>
                      <a:endParaRPr lang="ru-RU" sz="1300" dirty="0">
                        <a:solidFill>
                          <a:srgbClr val="0D0D0D"/>
                        </a:solidFill>
                        <a:effectLst/>
                        <a:latin typeface="Times New Roman" panose="02020603050405020304" pitchFamily="18" charset="0"/>
                        <a:ea typeface="Times New Roman" panose="02020603050405020304" pitchFamily="18" charset="0"/>
                      </a:endParaRPr>
                    </a:p>
                  </a:txBody>
                  <a:tcPr marL="67314" marR="67314" marT="0" marB="0"/>
                </a:tc>
                <a:tc>
                  <a:txBody>
                    <a:bodyPr/>
                    <a:lstStyle/>
                    <a:p>
                      <a:pPr algn="ctr">
                        <a:lnSpc>
                          <a:spcPct val="115000"/>
                        </a:lnSpc>
                        <a:spcAft>
                          <a:spcPts val="0"/>
                        </a:spcAft>
                      </a:pPr>
                      <a:r>
                        <a:rPr lang="ru-RU" sz="1300">
                          <a:effectLst/>
                        </a:rPr>
                        <a:t>Идентификация («+», </a:t>
                      </a:r>
                    </a:p>
                    <a:p>
                      <a:pPr algn="ctr">
                        <a:lnSpc>
                          <a:spcPct val="115000"/>
                        </a:lnSpc>
                        <a:spcAft>
                          <a:spcPts val="0"/>
                        </a:spcAft>
                      </a:pPr>
                      <a:r>
                        <a:rPr lang="ru-RU" sz="1300">
                          <a:effectLst/>
                        </a:rPr>
                        <a:t>«-»,</a:t>
                      </a:r>
                    </a:p>
                    <a:p>
                      <a:pPr indent="-122555">
                        <a:lnSpc>
                          <a:spcPct val="115000"/>
                        </a:lnSpc>
                        <a:spcAft>
                          <a:spcPts val="0"/>
                        </a:spcAft>
                      </a:pPr>
                      <a:r>
                        <a:rPr lang="ru-RU" sz="1300">
                          <a:effectLst/>
                        </a:rPr>
                        <a:t> </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tc>
                <a:tc>
                  <a:txBody>
                    <a:bodyPr/>
                    <a:lstStyle/>
                    <a:p>
                      <a:pPr algn="ctr">
                        <a:lnSpc>
                          <a:spcPct val="115000"/>
                        </a:lnSpc>
                        <a:spcAft>
                          <a:spcPts val="0"/>
                        </a:spcAft>
                      </a:pPr>
                      <a:r>
                        <a:rPr lang="ru-RU" sz="1300">
                          <a:effectLst/>
                        </a:rPr>
                        <a:t>Оценка вероятности возникновения опасности, Р</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tc>
                <a:tc>
                  <a:txBody>
                    <a:bodyPr/>
                    <a:lstStyle/>
                    <a:p>
                      <a:pPr algn="ctr">
                        <a:lnSpc>
                          <a:spcPct val="115000"/>
                        </a:lnSpc>
                        <a:spcAft>
                          <a:spcPts val="0"/>
                        </a:spcAft>
                      </a:pPr>
                      <a:r>
                        <a:rPr lang="ru-RU" sz="1300">
                          <a:effectLst/>
                        </a:rPr>
                        <a:t>Оценка серьезности последствий воздействия опасности,  </a:t>
                      </a:r>
                      <a:r>
                        <a:rPr lang="en-US" sz="1300">
                          <a:effectLst/>
                        </a:rPr>
                        <a:t>S</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tc>
                <a:tc>
                  <a:txBody>
                    <a:bodyPr/>
                    <a:lstStyle/>
                    <a:p>
                      <a:pPr algn="ctr">
                        <a:lnSpc>
                          <a:spcPct val="115000"/>
                        </a:lnSpc>
                        <a:spcAft>
                          <a:spcPts val="0"/>
                        </a:spcAft>
                      </a:pPr>
                      <a:r>
                        <a:rPr lang="ru-RU" sz="1300">
                          <a:effectLst/>
                        </a:rPr>
                        <a:t>Оценка риска</a:t>
                      </a:r>
                    </a:p>
                    <a:p>
                      <a:pPr algn="ctr">
                        <a:lnSpc>
                          <a:spcPct val="115000"/>
                        </a:lnSpc>
                        <a:spcAft>
                          <a:spcPts val="0"/>
                        </a:spcAft>
                      </a:pPr>
                      <a:r>
                        <a:rPr lang="ru-RU" sz="1300">
                          <a:effectLst/>
                        </a:rPr>
                        <a:t> </a:t>
                      </a:r>
                    </a:p>
                    <a:p>
                      <a:pPr algn="ctr">
                        <a:lnSpc>
                          <a:spcPct val="115000"/>
                        </a:lnSpc>
                        <a:spcAft>
                          <a:spcPts val="0"/>
                        </a:spcAft>
                      </a:pPr>
                      <a:r>
                        <a:rPr lang="en-US" sz="1300">
                          <a:effectLst/>
                        </a:rPr>
                        <a:t>R</a:t>
                      </a:r>
                      <a:r>
                        <a:rPr lang="ru-RU" sz="1300">
                          <a:effectLst/>
                        </a:rPr>
                        <a:t> = </a:t>
                      </a:r>
                      <a:r>
                        <a:rPr lang="en-US" sz="1300">
                          <a:effectLst/>
                        </a:rPr>
                        <a:t>P </a:t>
                      </a:r>
                      <a:r>
                        <a:rPr lang="ru-RU" sz="1300">
                          <a:effectLst/>
                        </a:rPr>
                        <a:t>х </a:t>
                      </a:r>
                      <a:r>
                        <a:rPr lang="en-US" sz="1300">
                          <a:effectLst/>
                        </a:rPr>
                        <a:t>S</a:t>
                      </a:r>
                      <a:endParaRPr lang="ru-RU" sz="1300">
                        <a:solidFill>
                          <a:srgbClr val="0D0D0D"/>
                        </a:solidFill>
                        <a:effectLst/>
                        <a:latin typeface="Times New Roman" panose="02020603050405020304" pitchFamily="18" charset="0"/>
                        <a:ea typeface="Times New Roman" panose="02020603050405020304" pitchFamily="18" charset="0"/>
                      </a:endParaRPr>
                    </a:p>
                  </a:txBody>
                  <a:tcPr marL="67314" marR="67314" marT="0" marB="0"/>
                </a:tc>
                <a:tc>
                  <a:txBody>
                    <a:bodyPr/>
                    <a:lstStyle/>
                    <a:p>
                      <a:pPr algn="ctr">
                        <a:lnSpc>
                          <a:spcPct val="115000"/>
                        </a:lnSpc>
                        <a:spcAft>
                          <a:spcPts val="0"/>
                        </a:spcAft>
                      </a:pPr>
                      <a:r>
                        <a:rPr lang="ru-RU" sz="1300" dirty="0">
                          <a:effectLst/>
                        </a:rPr>
                        <a:t> </a:t>
                      </a:r>
                    </a:p>
                    <a:p>
                      <a:pPr algn="ctr">
                        <a:lnSpc>
                          <a:spcPct val="115000"/>
                        </a:lnSpc>
                        <a:spcAft>
                          <a:spcPts val="0"/>
                        </a:spcAft>
                      </a:pPr>
                      <a:r>
                        <a:rPr lang="ru-RU" sz="1300" dirty="0">
                          <a:effectLst/>
                        </a:rPr>
                        <a:t> </a:t>
                      </a:r>
                    </a:p>
                    <a:p>
                      <a:pPr algn="ctr">
                        <a:lnSpc>
                          <a:spcPct val="115000"/>
                        </a:lnSpc>
                        <a:spcAft>
                          <a:spcPts val="0"/>
                        </a:spcAft>
                      </a:pPr>
                      <a:r>
                        <a:rPr lang="ru-RU" sz="1300" dirty="0">
                          <a:effectLst/>
                        </a:rPr>
                        <a:t>Категория риска</a:t>
                      </a:r>
                      <a:endParaRPr lang="ru-RU" sz="1300" dirty="0">
                        <a:solidFill>
                          <a:srgbClr val="0D0D0D"/>
                        </a:solidFill>
                        <a:effectLst/>
                        <a:latin typeface="Times New Roman" panose="02020603050405020304" pitchFamily="18" charset="0"/>
                        <a:ea typeface="Times New Roman" panose="02020603050405020304" pitchFamily="18" charset="0"/>
                      </a:endParaRPr>
                    </a:p>
                  </a:txBody>
                  <a:tcPr marL="67314" marR="67314" marT="0" marB="0"/>
                </a:tc>
              </a:tr>
            </a:tbl>
          </a:graphicData>
        </a:graphic>
      </p:graphicFrame>
    </p:spTree>
    <p:extLst>
      <p:ext uri="{BB962C8B-B14F-4D97-AF65-F5344CB8AC3E}">
        <p14:creationId xmlns:p14="http://schemas.microsoft.com/office/powerpoint/2010/main" xmlns="" val="35191978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Матрица классификации рисков</a:t>
            </a:r>
          </a:p>
        </p:txBody>
      </p:sp>
      <p:graphicFrame>
        <p:nvGraphicFramePr>
          <p:cNvPr id="4" name="Объект 3"/>
          <p:cNvGraphicFramePr>
            <a:graphicFrameLocks noGrp="1"/>
          </p:cNvGraphicFramePr>
          <p:nvPr>
            <p:ph idx="1"/>
            <p:extLst>
              <p:ext uri="{D42A27DB-BD31-4B8C-83A1-F6EECF244321}">
                <p14:modId xmlns:p14="http://schemas.microsoft.com/office/powerpoint/2010/main" xmlns="" val="1497252138"/>
              </p:ext>
            </p:extLst>
          </p:nvPr>
        </p:nvGraphicFramePr>
        <p:xfrm>
          <a:off x="1143000" y="1965960"/>
          <a:ext cx="6258560" cy="1392558"/>
        </p:xfrm>
        <a:graphic>
          <a:graphicData uri="http://schemas.openxmlformats.org/drawingml/2006/table">
            <a:tbl>
              <a:tblPr firstRow="1" firstCol="1" lastRow="1" lastCol="1" bandRow="1" bandCol="1">
                <a:tableStyleId>{5C22544A-7EE6-4342-B048-85BDC9FD1C3A}</a:tableStyleId>
              </a:tblPr>
              <a:tblGrid>
                <a:gridCol w="1042670"/>
                <a:gridCol w="1042670"/>
                <a:gridCol w="1043305"/>
                <a:gridCol w="1043305"/>
                <a:gridCol w="1043305"/>
                <a:gridCol w="1043305"/>
              </a:tblGrid>
              <a:tr h="0">
                <a:tc rowSpan="2">
                  <a:txBody>
                    <a:bodyPr/>
                    <a:lstStyle/>
                    <a:p>
                      <a:pPr algn="ctr">
                        <a:lnSpc>
                          <a:spcPct val="115000"/>
                        </a:lnSpc>
                        <a:spcAft>
                          <a:spcPts val="0"/>
                        </a:spcAft>
                      </a:pPr>
                      <a:r>
                        <a:rPr lang="ru-RU" sz="1200">
                          <a:effectLst/>
                        </a:rPr>
                        <a:t>Значение </a:t>
                      </a:r>
                      <a:r>
                        <a:rPr lang="en-US" sz="1200">
                          <a:effectLst/>
                        </a:rPr>
                        <a:t>S</a:t>
                      </a:r>
                      <a:r>
                        <a:rPr lang="ru-RU" sz="1200">
                          <a:effectLst/>
                        </a:rPr>
                        <a:t>, балл</a:t>
                      </a:r>
                      <a:endParaRPr lang="ru-RU" sz="1000">
                        <a:solidFill>
                          <a:srgbClr val="0D0D0D"/>
                        </a:solidFill>
                        <a:effectLst/>
                        <a:latin typeface="Times New Roman" panose="02020603050405020304" pitchFamily="18" charset="0"/>
                        <a:ea typeface="Times New Roman" panose="02020603050405020304" pitchFamily="18" charset="0"/>
                      </a:endParaRPr>
                    </a:p>
                  </a:txBody>
                  <a:tcPr marL="68580" marR="68580" marT="0" marB="0"/>
                </a:tc>
                <a:tc gridSpan="5">
                  <a:txBody>
                    <a:bodyPr/>
                    <a:lstStyle/>
                    <a:p>
                      <a:pPr algn="ctr">
                        <a:lnSpc>
                          <a:spcPct val="115000"/>
                        </a:lnSpc>
                        <a:spcAft>
                          <a:spcPts val="0"/>
                        </a:spcAft>
                      </a:pPr>
                      <a:r>
                        <a:rPr lang="ru-RU" sz="1200">
                          <a:effectLst/>
                        </a:rPr>
                        <a:t>Риск </a:t>
                      </a:r>
                      <a:r>
                        <a:rPr lang="en-US" sz="1200">
                          <a:effectLst/>
                        </a:rPr>
                        <a:t>R</a:t>
                      </a:r>
                      <a:r>
                        <a:rPr lang="ru-RU" sz="1200">
                          <a:effectLst/>
                        </a:rPr>
                        <a:t>, балл</a:t>
                      </a:r>
                      <a:endParaRPr lang="ru-RU" sz="1000">
                        <a:solidFill>
                          <a:srgbClr val="0D0D0D"/>
                        </a:solidFill>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0">
                <a:tc vMerge="1">
                  <a:txBody>
                    <a:bodyPr/>
                    <a:lstStyle/>
                    <a:p>
                      <a:endParaRPr lang="ru-RU"/>
                    </a:p>
                  </a:txBody>
                  <a:tcPr/>
                </a:tc>
                <a:tc>
                  <a:txBody>
                    <a:bodyPr/>
                    <a:lstStyle/>
                    <a:p>
                      <a:pPr algn="ctr">
                        <a:lnSpc>
                          <a:spcPct val="115000"/>
                        </a:lnSpc>
                        <a:spcAft>
                          <a:spcPts val="0"/>
                        </a:spcAft>
                      </a:pPr>
                      <a:r>
                        <a:rPr lang="ru-RU" sz="1200">
                          <a:effectLst/>
                        </a:rPr>
                        <a:t>Р = 1</a:t>
                      </a:r>
                      <a:endParaRPr lang="ru-RU" sz="1000">
                        <a:solidFill>
                          <a:srgbClr val="0D0D0D"/>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spcAft>
                          <a:spcPts val="0"/>
                        </a:spcAft>
                      </a:pPr>
                      <a:r>
                        <a:rPr lang="ru-RU" sz="1200">
                          <a:effectLst/>
                        </a:rPr>
                        <a:t>Р = 2</a:t>
                      </a:r>
                      <a:endParaRPr lang="ru-RU" sz="1000">
                        <a:solidFill>
                          <a:srgbClr val="0D0D0D"/>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spcAft>
                          <a:spcPts val="0"/>
                        </a:spcAft>
                      </a:pPr>
                      <a:r>
                        <a:rPr lang="ru-RU" sz="1200">
                          <a:effectLst/>
                        </a:rPr>
                        <a:t>Р = 3</a:t>
                      </a:r>
                      <a:endParaRPr lang="ru-RU" sz="1000">
                        <a:solidFill>
                          <a:srgbClr val="0D0D0D"/>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spcAft>
                          <a:spcPts val="0"/>
                        </a:spcAft>
                      </a:pPr>
                      <a:r>
                        <a:rPr lang="ru-RU" sz="1200">
                          <a:effectLst/>
                        </a:rPr>
                        <a:t>Р = 4</a:t>
                      </a:r>
                      <a:endParaRPr lang="ru-RU" sz="1000">
                        <a:solidFill>
                          <a:srgbClr val="0D0D0D"/>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spcAft>
                          <a:spcPts val="0"/>
                        </a:spcAft>
                      </a:pPr>
                      <a:r>
                        <a:rPr lang="ru-RU" sz="1200">
                          <a:effectLst/>
                        </a:rPr>
                        <a:t>Р = 5</a:t>
                      </a:r>
                      <a:endParaRPr lang="ru-RU" sz="1000">
                        <a:solidFill>
                          <a:srgbClr val="0D0D0D"/>
                        </a:solidFill>
                        <a:effectLst/>
                        <a:latin typeface="Times New Roman" panose="02020603050405020304" pitchFamily="18" charset="0"/>
                        <a:ea typeface="Times New Roman" panose="02020603050405020304" pitchFamily="18" charset="0"/>
                      </a:endParaRPr>
                    </a:p>
                  </a:txBody>
                  <a:tcPr marL="68580" marR="68580" marT="0" marB="0"/>
                </a:tc>
              </a:tr>
              <a:tr h="0">
                <a:tc>
                  <a:txBody>
                    <a:bodyPr/>
                    <a:lstStyle/>
                    <a:p>
                      <a:pPr algn="ctr">
                        <a:lnSpc>
                          <a:spcPct val="115000"/>
                        </a:lnSpc>
                        <a:spcAft>
                          <a:spcPts val="0"/>
                        </a:spcAft>
                      </a:pPr>
                      <a:r>
                        <a:rPr lang="ru-RU" sz="1200">
                          <a:effectLst/>
                        </a:rPr>
                        <a:t>5</a:t>
                      </a:r>
                      <a:endParaRPr lang="ru-RU" sz="1000">
                        <a:solidFill>
                          <a:srgbClr val="0D0D0D"/>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spcAft>
                          <a:spcPts val="0"/>
                        </a:spcAft>
                      </a:pPr>
                      <a:r>
                        <a:rPr lang="ru-RU" sz="1200">
                          <a:effectLst/>
                        </a:rPr>
                        <a:t>5</a:t>
                      </a:r>
                      <a:endParaRPr lang="ru-RU" sz="1000">
                        <a:solidFill>
                          <a:srgbClr val="0D0D0D"/>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spcAft>
                          <a:spcPts val="0"/>
                        </a:spcAft>
                      </a:pPr>
                      <a:r>
                        <a:rPr lang="ru-RU" sz="1200">
                          <a:effectLst/>
                        </a:rPr>
                        <a:t>10</a:t>
                      </a:r>
                      <a:endParaRPr lang="ru-RU" sz="1000">
                        <a:solidFill>
                          <a:srgbClr val="0D0D0D"/>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spcAft>
                          <a:spcPts val="0"/>
                        </a:spcAft>
                      </a:pPr>
                      <a:r>
                        <a:rPr lang="ru-RU" sz="1200">
                          <a:effectLst/>
                        </a:rPr>
                        <a:t>15</a:t>
                      </a:r>
                      <a:endParaRPr lang="ru-RU" sz="1000">
                        <a:solidFill>
                          <a:srgbClr val="0D0D0D"/>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spcAft>
                          <a:spcPts val="0"/>
                        </a:spcAft>
                      </a:pPr>
                      <a:r>
                        <a:rPr lang="ru-RU" sz="1200">
                          <a:effectLst/>
                        </a:rPr>
                        <a:t>20</a:t>
                      </a:r>
                      <a:endParaRPr lang="ru-RU" sz="1000">
                        <a:solidFill>
                          <a:srgbClr val="0D0D0D"/>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spcAft>
                          <a:spcPts val="0"/>
                        </a:spcAft>
                      </a:pPr>
                      <a:r>
                        <a:rPr lang="ru-RU" sz="1200">
                          <a:effectLst/>
                        </a:rPr>
                        <a:t>25</a:t>
                      </a:r>
                      <a:endParaRPr lang="ru-RU" sz="1000">
                        <a:solidFill>
                          <a:srgbClr val="0D0D0D"/>
                        </a:solidFill>
                        <a:effectLst/>
                        <a:latin typeface="Times New Roman" panose="02020603050405020304" pitchFamily="18" charset="0"/>
                        <a:ea typeface="Times New Roman" panose="02020603050405020304" pitchFamily="18" charset="0"/>
                      </a:endParaRPr>
                    </a:p>
                  </a:txBody>
                  <a:tcPr marL="68580" marR="68580" marT="0" marB="0"/>
                </a:tc>
              </a:tr>
              <a:tr h="0">
                <a:tc>
                  <a:txBody>
                    <a:bodyPr/>
                    <a:lstStyle/>
                    <a:p>
                      <a:pPr algn="ctr">
                        <a:lnSpc>
                          <a:spcPct val="115000"/>
                        </a:lnSpc>
                        <a:spcAft>
                          <a:spcPts val="0"/>
                        </a:spcAft>
                      </a:pPr>
                      <a:r>
                        <a:rPr lang="ru-RU" sz="1200">
                          <a:effectLst/>
                        </a:rPr>
                        <a:t>4</a:t>
                      </a:r>
                      <a:endParaRPr lang="ru-RU" sz="1000">
                        <a:solidFill>
                          <a:srgbClr val="0D0D0D"/>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spcAft>
                          <a:spcPts val="0"/>
                        </a:spcAft>
                      </a:pPr>
                      <a:r>
                        <a:rPr lang="ru-RU" sz="1200">
                          <a:effectLst/>
                        </a:rPr>
                        <a:t>4</a:t>
                      </a:r>
                      <a:endParaRPr lang="ru-RU" sz="1000">
                        <a:solidFill>
                          <a:srgbClr val="0D0D0D"/>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spcAft>
                          <a:spcPts val="0"/>
                        </a:spcAft>
                      </a:pPr>
                      <a:r>
                        <a:rPr lang="ru-RU" sz="1200">
                          <a:effectLst/>
                        </a:rPr>
                        <a:t>8</a:t>
                      </a:r>
                      <a:endParaRPr lang="ru-RU" sz="1000">
                        <a:solidFill>
                          <a:srgbClr val="0D0D0D"/>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spcAft>
                          <a:spcPts val="0"/>
                        </a:spcAft>
                      </a:pPr>
                      <a:r>
                        <a:rPr lang="ru-RU" sz="1200">
                          <a:effectLst/>
                        </a:rPr>
                        <a:t>12</a:t>
                      </a:r>
                      <a:endParaRPr lang="ru-RU" sz="1000">
                        <a:solidFill>
                          <a:srgbClr val="0D0D0D"/>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spcAft>
                          <a:spcPts val="0"/>
                        </a:spcAft>
                      </a:pPr>
                      <a:r>
                        <a:rPr lang="ru-RU" sz="1200">
                          <a:effectLst/>
                        </a:rPr>
                        <a:t>16</a:t>
                      </a:r>
                      <a:endParaRPr lang="ru-RU" sz="1000">
                        <a:solidFill>
                          <a:srgbClr val="0D0D0D"/>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spcAft>
                          <a:spcPts val="0"/>
                        </a:spcAft>
                      </a:pPr>
                      <a:r>
                        <a:rPr lang="ru-RU" sz="1200">
                          <a:effectLst/>
                        </a:rPr>
                        <a:t>20</a:t>
                      </a:r>
                      <a:endParaRPr lang="ru-RU" sz="1000">
                        <a:solidFill>
                          <a:srgbClr val="0D0D0D"/>
                        </a:solidFill>
                        <a:effectLst/>
                        <a:latin typeface="Times New Roman" panose="02020603050405020304" pitchFamily="18" charset="0"/>
                        <a:ea typeface="Times New Roman" panose="02020603050405020304" pitchFamily="18" charset="0"/>
                      </a:endParaRPr>
                    </a:p>
                  </a:txBody>
                  <a:tcPr marL="68580" marR="68580" marT="0" marB="0"/>
                </a:tc>
              </a:tr>
              <a:tr h="0">
                <a:tc>
                  <a:txBody>
                    <a:bodyPr/>
                    <a:lstStyle/>
                    <a:p>
                      <a:pPr algn="ctr">
                        <a:lnSpc>
                          <a:spcPct val="115000"/>
                        </a:lnSpc>
                        <a:spcAft>
                          <a:spcPts val="0"/>
                        </a:spcAft>
                      </a:pPr>
                      <a:r>
                        <a:rPr lang="ru-RU" sz="1200">
                          <a:effectLst/>
                        </a:rPr>
                        <a:t>3</a:t>
                      </a:r>
                      <a:endParaRPr lang="ru-RU" sz="1000">
                        <a:solidFill>
                          <a:srgbClr val="0D0D0D"/>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spcAft>
                          <a:spcPts val="0"/>
                        </a:spcAft>
                      </a:pPr>
                      <a:r>
                        <a:rPr lang="ru-RU" sz="1200">
                          <a:effectLst/>
                        </a:rPr>
                        <a:t>3</a:t>
                      </a:r>
                      <a:endParaRPr lang="ru-RU" sz="1000">
                        <a:solidFill>
                          <a:srgbClr val="0D0D0D"/>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spcAft>
                          <a:spcPts val="0"/>
                        </a:spcAft>
                      </a:pPr>
                      <a:r>
                        <a:rPr lang="ru-RU" sz="1200">
                          <a:effectLst/>
                        </a:rPr>
                        <a:t>6</a:t>
                      </a:r>
                      <a:endParaRPr lang="ru-RU" sz="1000">
                        <a:solidFill>
                          <a:srgbClr val="0D0D0D"/>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spcAft>
                          <a:spcPts val="0"/>
                        </a:spcAft>
                      </a:pPr>
                      <a:r>
                        <a:rPr lang="ru-RU" sz="1200">
                          <a:effectLst/>
                        </a:rPr>
                        <a:t>9</a:t>
                      </a:r>
                      <a:endParaRPr lang="ru-RU" sz="1000">
                        <a:solidFill>
                          <a:srgbClr val="0D0D0D"/>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spcAft>
                          <a:spcPts val="0"/>
                        </a:spcAft>
                      </a:pPr>
                      <a:r>
                        <a:rPr lang="ru-RU" sz="1200">
                          <a:effectLst/>
                        </a:rPr>
                        <a:t>12</a:t>
                      </a:r>
                      <a:endParaRPr lang="ru-RU" sz="1000">
                        <a:solidFill>
                          <a:srgbClr val="0D0D0D"/>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spcAft>
                          <a:spcPts val="0"/>
                        </a:spcAft>
                      </a:pPr>
                      <a:r>
                        <a:rPr lang="ru-RU" sz="1200">
                          <a:effectLst/>
                        </a:rPr>
                        <a:t>15</a:t>
                      </a:r>
                      <a:endParaRPr lang="ru-RU" sz="1000">
                        <a:solidFill>
                          <a:srgbClr val="0D0D0D"/>
                        </a:solidFill>
                        <a:effectLst/>
                        <a:latin typeface="Times New Roman" panose="02020603050405020304" pitchFamily="18" charset="0"/>
                        <a:ea typeface="Times New Roman" panose="02020603050405020304" pitchFamily="18" charset="0"/>
                      </a:endParaRPr>
                    </a:p>
                  </a:txBody>
                  <a:tcPr marL="68580" marR="68580" marT="0" marB="0"/>
                </a:tc>
              </a:tr>
              <a:tr h="0">
                <a:tc>
                  <a:txBody>
                    <a:bodyPr/>
                    <a:lstStyle/>
                    <a:p>
                      <a:pPr algn="ctr">
                        <a:lnSpc>
                          <a:spcPct val="115000"/>
                        </a:lnSpc>
                        <a:spcAft>
                          <a:spcPts val="0"/>
                        </a:spcAft>
                      </a:pPr>
                      <a:r>
                        <a:rPr lang="ru-RU" sz="1200">
                          <a:effectLst/>
                        </a:rPr>
                        <a:t>2</a:t>
                      </a:r>
                      <a:endParaRPr lang="ru-RU" sz="1000">
                        <a:solidFill>
                          <a:srgbClr val="0D0D0D"/>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spcAft>
                          <a:spcPts val="0"/>
                        </a:spcAft>
                      </a:pPr>
                      <a:r>
                        <a:rPr lang="ru-RU" sz="1200">
                          <a:effectLst/>
                        </a:rPr>
                        <a:t>2</a:t>
                      </a:r>
                      <a:endParaRPr lang="ru-RU" sz="1000">
                        <a:solidFill>
                          <a:srgbClr val="0D0D0D"/>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spcAft>
                          <a:spcPts val="0"/>
                        </a:spcAft>
                      </a:pPr>
                      <a:r>
                        <a:rPr lang="ru-RU" sz="1200">
                          <a:effectLst/>
                        </a:rPr>
                        <a:t>4</a:t>
                      </a:r>
                      <a:endParaRPr lang="ru-RU" sz="1000">
                        <a:solidFill>
                          <a:srgbClr val="0D0D0D"/>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spcAft>
                          <a:spcPts val="0"/>
                        </a:spcAft>
                      </a:pPr>
                      <a:r>
                        <a:rPr lang="ru-RU" sz="1200">
                          <a:effectLst/>
                        </a:rPr>
                        <a:t>6</a:t>
                      </a:r>
                      <a:endParaRPr lang="ru-RU" sz="1000">
                        <a:solidFill>
                          <a:srgbClr val="0D0D0D"/>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spcAft>
                          <a:spcPts val="0"/>
                        </a:spcAft>
                      </a:pPr>
                      <a:r>
                        <a:rPr lang="ru-RU" sz="1200">
                          <a:effectLst/>
                        </a:rPr>
                        <a:t>8</a:t>
                      </a:r>
                      <a:endParaRPr lang="ru-RU" sz="1000">
                        <a:solidFill>
                          <a:srgbClr val="0D0D0D"/>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spcAft>
                          <a:spcPts val="0"/>
                        </a:spcAft>
                      </a:pPr>
                      <a:r>
                        <a:rPr lang="ru-RU" sz="1200">
                          <a:effectLst/>
                        </a:rPr>
                        <a:t>10</a:t>
                      </a:r>
                      <a:endParaRPr lang="ru-RU" sz="1000">
                        <a:solidFill>
                          <a:srgbClr val="0D0D0D"/>
                        </a:solidFill>
                        <a:effectLst/>
                        <a:latin typeface="Times New Roman" panose="02020603050405020304" pitchFamily="18" charset="0"/>
                        <a:ea typeface="Times New Roman" panose="02020603050405020304" pitchFamily="18" charset="0"/>
                      </a:endParaRPr>
                    </a:p>
                  </a:txBody>
                  <a:tcPr marL="68580" marR="68580" marT="0" marB="0"/>
                </a:tc>
              </a:tr>
              <a:tr h="0">
                <a:tc>
                  <a:txBody>
                    <a:bodyPr/>
                    <a:lstStyle/>
                    <a:p>
                      <a:pPr algn="ctr">
                        <a:lnSpc>
                          <a:spcPct val="115000"/>
                        </a:lnSpc>
                        <a:spcAft>
                          <a:spcPts val="0"/>
                        </a:spcAft>
                      </a:pPr>
                      <a:r>
                        <a:rPr lang="ru-RU" sz="1200">
                          <a:effectLst/>
                        </a:rPr>
                        <a:t>1</a:t>
                      </a:r>
                      <a:endParaRPr lang="ru-RU" sz="1000">
                        <a:solidFill>
                          <a:srgbClr val="0D0D0D"/>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spcAft>
                          <a:spcPts val="0"/>
                        </a:spcAft>
                      </a:pPr>
                      <a:r>
                        <a:rPr lang="ru-RU" sz="1200">
                          <a:effectLst/>
                        </a:rPr>
                        <a:t>1</a:t>
                      </a:r>
                      <a:endParaRPr lang="ru-RU" sz="1000">
                        <a:solidFill>
                          <a:srgbClr val="0D0D0D"/>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spcAft>
                          <a:spcPts val="0"/>
                        </a:spcAft>
                      </a:pPr>
                      <a:r>
                        <a:rPr lang="ru-RU" sz="1200">
                          <a:effectLst/>
                        </a:rPr>
                        <a:t>2</a:t>
                      </a:r>
                      <a:endParaRPr lang="ru-RU" sz="1000">
                        <a:solidFill>
                          <a:srgbClr val="0D0D0D"/>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spcAft>
                          <a:spcPts val="0"/>
                        </a:spcAft>
                      </a:pPr>
                      <a:r>
                        <a:rPr lang="ru-RU" sz="1200">
                          <a:effectLst/>
                        </a:rPr>
                        <a:t>3</a:t>
                      </a:r>
                      <a:endParaRPr lang="ru-RU" sz="1000">
                        <a:solidFill>
                          <a:srgbClr val="0D0D0D"/>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spcAft>
                          <a:spcPts val="0"/>
                        </a:spcAft>
                      </a:pPr>
                      <a:r>
                        <a:rPr lang="ru-RU" sz="1200">
                          <a:effectLst/>
                        </a:rPr>
                        <a:t>4</a:t>
                      </a:r>
                      <a:endParaRPr lang="ru-RU" sz="1000">
                        <a:solidFill>
                          <a:srgbClr val="0D0D0D"/>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spcAft>
                          <a:spcPts val="0"/>
                        </a:spcAft>
                      </a:pPr>
                      <a:r>
                        <a:rPr lang="ru-RU" sz="1200" dirty="0">
                          <a:effectLst/>
                        </a:rPr>
                        <a:t>5</a:t>
                      </a:r>
                      <a:endParaRPr lang="ru-RU" sz="1000" dirty="0">
                        <a:solidFill>
                          <a:srgbClr val="0D0D0D"/>
                        </a:solidFill>
                        <a:effectLst/>
                        <a:latin typeface="Times New Roman" panose="02020603050405020304" pitchFamily="18" charset="0"/>
                        <a:ea typeface="Times New Roman" panose="02020603050405020304" pitchFamily="18" charset="0"/>
                      </a:endParaRPr>
                    </a:p>
                  </a:txBody>
                  <a:tcPr marL="68580" marR="68580" marT="0" marB="0"/>
                </a:tc>
              </a:tr>
            </a:tbl>
          </a:graphicData>
        </a:graphic>
      </p:graphicFrame>
      <p:sp>
        <p:nvSpPr>
          <p:cNvPr id="5" name="Прямоугольник 4"/>
          <p:cNvSpPr/>
          <p:nvPr/>
        </p:nvSpPr>
        <p:spPr>
          <a:xfrm>
            <a:off x="1143000" y="3533800"/>
            <a:ext cx="6096000" cy="2031325"/>
          </a:xfrm>
          <a:prstGeom prst="rect">
            <a:avLst/>
          </a:prstGeom>
        </p:spPr>
        <p:txBody>
          <a:bodyPr>
            <a:spAutoFit/>
          </a:bodyPr>
          <a:lstStyle/>
          <a:p>
            <a:pPr algn="just">
              <a:spcAft>
                <a:spcPts val="0"/>
              </a:spcAft>
            </a:pPr>
            <a:r>
              <a:rPr lang="ru-RU" b="1" dirty="0">
                <a:latin typeface="Arial" panose="020B0604020202020204" pitchFamily="34" charset="0"/>
                <a:ea typeface="Times New Roman" panose="02020603050405020304" pitchFamily="18" charset="0"/>
              </a:rPr>
              <a:t>Расчет риска:</a:t>
            </a:r>
            <a:endParaRPr lang="ru-RU" sz="1200" dirty="0">
              <a:latin typeface="Times New Roman" panose="02020603050405020304" pitchFamily="18" charset="0"/>
              <a:ea typeface="Times New Roman" panose="02020603050405020304" pitchFamily="18" charset="0"/>
            </a:endParaRPr>
          </a:p>
          <a:p>
            <a:pPr indent="442595" algn="just">
              <a:spcAft>
                <a:spcPts val="0"/>
              </a:spcAft>
            </a:pPr>
            <a:r>
              <a:rPr lang="ru-RU" b="1" dirty="0">
                <a:latin typeface="Arial" panose="020B0604020202020204" pitchFamily="34" charset="0"/>
                <a:ea typeface="Times New Roman" panose="02020603050405020304" pitchFamily="18" charset="0"/>
              </a:rPr>
              <a:t>	</a:t>
            </a:r>
            <a:r>
              <a:rPr lang="en-US" b="1" dirty="0">
                <a:latin typeface="Arial" panose="020B0604020202020204" pitchFamily="34" charset="0"/>
                <a:ea typeface="Times New Roman" panose="02020603050405020304" pitchFamily="18" charset="0"/>
              </a:rPr>
              <a:t>R</a:t>
            </a:r>
            <a:r>
              <a:rPr lang="ru-RU" b="1" dirty="0">
                <a:latin typeface="Arial" panose="020B0604020202020204" pitchFamily="34" charset="0"/>
                <a:ea typeface="Times New Roman" panose="02020603050405020304" pitchFamily="18" charset="0"/>
              </a:rPr>
              <a:t> = </a:t>
            </a:r>
            <a:r>
              <a:rPr lang="en-US" b="1" dirty="0">
                <a:latin typeface="Arial" panose="020B0604020202020204" pitchFamily="34" charset="0"/>
                <a:ea typeface="Times New Roman" panose="02020603050405020304" pitchFamily="18" charset="0"/>
              </a:rPr>
              <a:t>P </a:t>
            </a:r>
            <a:r>
              <a:rPr lang="ru-RU" dirty="0">
                <a:latin typeface="Arial" panose="020B0604020202020204" pitchFamily="34" charset="0"/>
                <a:ea typeface="Times New Roman" panose="02020603050405020304" pitchFamily="18" charset="0"/>
              </a:rPr>
              <a:t>х</a:t>
            </a:r>
            <a:r>
              <a:rPr lang="ru-RU" b="1" dirty="0">
                <a:latin typeface="Arial" panose="020B0604020202020204" pitchFamily="34" charset="0"/>
                <a:ea typeface="Times New Roman" panose="02020603050405020304" pitchFamily="18" charset="0"/>
              </a:rPr>
              <a:t> </a:t>
            </a:r>
            <a:r>
              <a:rPr lang="en-US" b="1" dirty="0">
                <a:latin typeface="Arial" panose="020B0604020202020204" pitchFamily="34" charset="0"/>
                <a:ea typeface="Times New Roman" panose="02020603050405020304" pitchFamily="18" charset="0"/>
              </a:rPr>
              <a:t>S</a:t>
            </a:r>
            <a:endParaRPr lang="ru-RU" sz="1200" dirty="0">
              <a:latin typeface="Times New Roman" panose="02020603050405020304" pitchFamily="18" charset="0"/>
              <a:ea typeface="Times New Roman" panose="02020603050405020304" pitchFamily="18" charset="0"/>
            </a:endParaRPr>
          </a:p>
          <a:p>
            <a:pPr indent="442595" algn="just">
              <a:spcAft>
                <a:spcPts val="0"/>
              </a:spcAft>
              <a:tabLst>
                <a:tab pos="1914525" algn="l"/>
              </a:tabLst>
            </a:pPr>
            <a:r>
              <a:rPr lang="ru-RU" dirty="0">
                <a:latin typeface="Arial" panose="020B0604020202020204" pitchFamily="34" charset="0"/>
                <a:ea typeface="Times New Roman" panose="02020603050405020304" pitchFamily="18" charset="0"/>
              </a:rPr>
              <a:t>где </a:t>
            </a:r>
            <a:r>
              <a:rPr lang="en-US" b="1" dirty="0">
                <a:latin typeface="Arial" panose="020B0604020202020204" pitchFamily="34" charset="0"/>
                <a:ea typeface="Times New Roman" panose="02020603050405020304" pitchFamily="18" charset="0"/>
              </a:rPr>
              <a:t>R</a:t>
            </a:r>
            <a:r>
              <a:rPr lang="ru-RU" dirty="0">
                <a:latin typeface="Arial" panose="020B0604020202020204" pitchFamily="34" charset="0"/>
                <a:ea typeface="Times New Roman" panose="02020603050405020304" pitchFamily="18" charset="0"/>
              </a:rPr>
              <a:t> – риск, балл;	</a:t>
            </a:r>
            <a:endParaRPr lang="ru-RU" sz="1200" dirty="0">
              <a:latin typeface="Times New Roman" panose="02020603050405020304" pitchFamily="18" charset="0"/>
              <a:ea typeface="Times New Roman" panose="02020603050405020304" pitchFamily="18" charset="0"/>
            </a:endParaRPr>
          </a:p>
          <a:p>
            <a:pPr indent="442595" algn="just">
              <a:spcAft>
                <a:spcPts val="0"/>
              </a:spcAft>
            </a:pPr>
            <a:r>
              <a:rPr lang="en-US" b="1" dirty="0">
                <a:latin typeface="Arial" panose="020B0604020202020204" pitchFamily="34" charset="0"/>
                <a:ea typeface="Times New Roman" panose="02020603050405020304" pitchFamily="18" charset="0"/>
              </a:rPr>
              <a:t>P</a:t>
            </a:r>
            <a:r>
              <a:rPr lang="ru-RU" dirty="0">
                <a:latin typeface="Arial" panose="020B0604020202020204" pitchFamily="34" charset="0"/>
                <a:ea typeface="Times New Roman" panose="02020603050405020304" pitchFamily="18" charset="0"/>
              </a:rPr>
              <a:t> – вероятность возникновения опасности, балл;</a:t>
            </a:r>
            <a:endParaRPr lang="ru-RU" sz="1200" dirty="0">
              <a:latin typeface="Times New Roman" panose="02020603050405020304" pitchFamily="18" charset="0"/>
              <a:ea typeface="Times New Roman" panose="02020603050405020304" pitchFamily="18" charset="0"/>
            </a:endParaRPr>
          </a:p>
          <a:p>
            <a:pPr indent="442595" algn="just">
              <a:spcAft>
                <a:spcPts val="0"/>
              </a:spcAft>
            </a:pPr>
            <a:r>
              <a:rPr lang="en-US" b="1" dirty="0">
                <a:latin typeface="Arial" panose="020B0604020202020204" pitchFamily="34" charset="0"/>
                <a:ea typeface="Times New Roman" panose="02020603050405020304" pitchFamily="18" charset="0"/>
              </a:rPr>
              <a:t>S</a:t>
            </a:r>
            <a:r>
              <a:rPr lang="ru-RU" dirty="0">
                <a:latin typeface="Arial" panose="020B0604020202020204" pitchFamily="34" charset="0"/>
                <a:ea typeface="Times New Roman" panose="02020603050405020304" pitchFamily="18" charset="0"/>
              </a:rPr>
              <a:t> – серьезность последствий воздействия опасности, балл.</a:t>
            </a:r>
            <a:endParaRPr lang="ru-RU" sz="1200" dirty="0">
              <a:latin typeface="Times New Roman" panose="02020603050405020304" pitchFamily="18" charset="0"/>
              <a:ea typeface="Times New Roman" panose="02020603050405020304" pitchFamily="18" charset="0"/>
            </a:endParaRPr>
          </a:p>
          <a:p>
            <a:pPr algn="just">
              <a:spcAft>
                <a:spcPts val="0"/>
              </a:spcAft>
            </a:pPr>
            <a:r>
              <a:rPr lang="ru-RU" b="1" dirty="0">
                <a:latin typeface="Arial" panose="020B0604020202020204" pitchFamily="34" charset="0"/>
                <a:ea typeface="Times New Roman" panose="02020603050405020304" pitchFamily="18" charset="0"/>
              </a:rPr>
              <a:t> </a:t>
            </a:r>
            <a:endParaRPr lang="ru-RU" sz="1200" dirty="0">
              <a:effectLst/>
              <a:latin typeface="Times New Roman" panose="02020603050405020304" pitchFamily="18" charset="0"/>
              <a:ea typeface="Times New Roman" panose="02020603050405020304" pitchFamily="18" charset="0"/>
            </a:endParaRPr>
          </a:p>
        </p:txBody>
      </p:sp>
      <p:sp>
        <p:nvSpPr>
          <p:cNvPr id="6" name="Прямоугольник 5"/>
          <p:cNvSpPr/>
          <p:nvPr/>
        </p:nvSpPr>
        <p:spPr>
          <a:xfrm>
            <a:off x="7239000" y="3627119"/>
            <a:ext cx="4391696" cy="2862322"/>
          </a:xfrm>
          <a:prstGeom prst="rect">
            <a:avLst/>
          </a:prstGeom>
        </p:spPr>
        <p:txBody>
          <a:bodyPr wrap="square">
            <a:spAutoFit/>
          </a:bodyPr>
          <a:lstStyle/>
          <a:p>
            <a:pPr indent="442595" algn="just">
              <a:spcAft>
                <a:spcPts val="0"/>
              </a:spcAft>
            </a:pPr>
            <a:r>
              <a:rPr lang="ru-RU" dirty="0">
                <a:latin typeface="Arial" panose="020B0604020202020204" pitchFamily="34" charset="0"/>
                <a:ea typeface="Times New Roman" panose="02020603050405020304" pitchFamily="18" charset="0"/>
              </a:rPr>
              <a:t>Результаты оценки рисков рабочая группа переносит в карту идентификации опасностей и оценки рисков. </a:t>
            </a:r>
            <a:endParaRPr lang="ru-RU" sz="1200" dirty="0">
              <a:latin typeface="Times New Roman" panose="02020603050405020304" pitchFamily="18" charset="0"/>
              <a:ea typeface="Times New Roman" panose="02020603050405020304" pitchFamily="18" charset="0"/>
            </a:endParaRPr>
          </a:p>
          <a:p>
            <a:pPr indent="442595" algn="just">
              <a:spcAft>
                <a:spcPts val="0"/>
              </a:spcAft>
            </a:pPr>
            <a:r>
              <a:rPr lang="ru-RU" dirty="0">
                <a:latin typeface="Arial" panose="020B0604020202020204" pitchFamily="34" charset="0"/>
                <a:ea typeface="Times New Roman" panose="02020603050405020304" pitchFamily="18" charset="0"/>
              </a:rPr>
              <a:t> </a:t>
            </a:r>
            <a:endParaRPr lang="ru-RU" sz="1200" dirty="0">
              <a:latin typeface="Times New Roman" panose="02020603050405020304" pitchFamily="18" charset="0"/>
              <a:ea typeface="Times New Roman" panose="02020603050405020304" pitchFamily="18" charset="0"/>
            </a:endParaRPr>
          </a:p>
          <a:p>
            <a:pPr indent="442595" algn="just">
              <a:spcAft>
                <a:spcPts val="0"/>
              </a:spcAft>
            </a:pPr>
            <a:r>
              <a:rPr lang="ru-RU" dirty="0">
                <a:latin typeface="Arial" panose="020B0604020202020204" pitchFamily="34" charset="0"/>
                <a:ea typeface="Times New Roman" panose="02020603050405020304" pitchFamily="18" charset="0"/>
              </a:rPr>
              <a:t>Категории рисков подразделяются на следующие:</a:t>
            </a:r>
            <a:endParaRPr lang="ru-RU"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Symbol" panose="05050102010706020507" pitchFamily="18" charset="2"/>
              <a:buChar char=""/>
              <a:tabLst>
                <a:tab pos="671195" algn="l"/>
              </a:tabLst>
            </a:pPr>
            <a:r>
              <a:rPr lang="ru-RU" dirty="0">
                <a:latin typeface="Arial" panose="020B0604020202020204" pitchFamily="34" charset="0"/>
                <a:ea typeface="Times New Roman" panose="02020603050405020304" pitchFamily="18" charset="0"/>
              </a:rPr>
              <a:t>низкие (</a:t>
            </a:r>
            <a:r>
              <a:rPr lang="en-US" b="1" dirty="0">
                <a:latin typeface="Arial" panose="020B0604020202020204" pitchFamily="34" charset="0"/>
                <a:ea typeface="Times New Roman" panose="02020603050405020304" pitchFamily="18" charset="0"/>
              </a:rPr>
              <a:t>R </a:t>
            </a:r>
            <a:r>
              <a:rPr lang="en-US" dirty="0">
                <a:latin typeface="Arial" panose="020B0604020202020204" pitchFamily="34" charset="0"/>
                <a:ea typeface="Times New Roman" panose="02020603050405020304" pitchFamily="18" charset="0"/>
              </a:rPr>
              <a:t>&lt; 6</a:t>
            </a:r>
            <a:r>
              <a:rPr lang="ru-RU" dirty="0">
                <a:latin typeface="Arial" panose="020B0604020202020204" pitchFamily="34" charset="0"/>
                <a:ea typeface="Times New Roman" panose="02020603050405020304" pitchFamily="18" charset="0"/>
              </a:rPr>
              <a:t>);</a:t>
            </a:r>
            <a:endParaRPr lang="ru-RU"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Symbol" panose="05050102010706020507" pitchFamily="18" charset="2"/>
              <a:buChar char=""/>
              <a:tabLst>
                <a:tab pos="671195" algn="l"/>
              </a:tabLst>
            </a:pPr>
            <a:r>
              <a:rPr lang="ru-RU" dirty="0">
                <a:latin typeface="Arial" panose="020B0604020202020204" pitchFamily="34" charset="0"/>
                <a:ea typeface="Times New Roman" panose="02020603050405020304" pitchFamily="18" charset="0"/>
              </a:rPr>
              <a:t>умеренные</a:t>
            </a:r>
            <a:r>
              <a:rPr lang="en-US" dirty="0">
                <a:latin typeface="Arial" panose="020B0604020202020204" pitchFamily="34" charset="0"/>
                <a:ea typeface="Times New Roman" panose="02020603050405020304" pitchFamily="18" charset="0"/>
              </a:rPr>
              <a:t> (6 ≤</a:t>
            </a:r>
            <a:r>
              <a:rPr lang="ru-RU" dirty="0">
                <a:latin typeface="Arial" panose="020B0604020202020204" pitchFamily="34" charset="0"/>
                <a:ea typeface="Times New Roman" panose="02020603050405020304" pitchFamily="18" charset="0"/>
              </a:rPr>
              <a:t>  </a:t>
            </a:r>
            <a:r>
              <a:rPr lang="en-US" b="1" dirty="0">
                <a:latin typeface="Arial" panose="020B0604020202020204" pitchFamily="34" charset="0"/>
                <a:ea typeface="Times New Roman" panose="02020603050405020304" pitchFamily="18" charset="0"/>
              </a:rPr>
              <a:t>R </a:t>
            </a:r>
            <a:r>
              <a:rPr lang="en-US" dirty="0">
                <a:latin typeface="Arial" panose="020B0604020202020204" pitchFamily="34" charset="0"/>
                <a:ea typeface="Times New Roman" panose="02020603050405020304" pitchFamily="18" charset="0"/>
              </a:rPr>
              <a:t>≤ 12)</a:t>
            </a:r>
            <a:r>
              <a:rPr lang="ru-RU" dirty="0">
                <a:latin typeface="Arial" panose="020B0604020202020204" pitchFamily="34" charset="0"/>
                <a:ea typeface="Times New Roman" panose="02020603050405020304" pitchFamily="18" charset="0"/>
              </a:rPr>
              <a:t>;</a:t>
            </a:r>
            <a:endParaRPr lang="ru-RU" sz="1200" dirty="0">
              <a:latin typeface="Times New Roman" panose="02020603050405020304" pitchFamily="18" charset="0"/>
              <a:ea typeface="Times New Roman" panose="02020603050405020304" pitchFamily="18" charset="0"/>
            </a:endParaRPr>
          </a:p>
          <a:p>
            <a:pPr marL="342900" lvl="0" indent="-342900" algn="just">
              <a:spcAft>
                <a:spcPts val="0"/>
              </a:spcAft>
              <a:buFont typeface="Symbol" panose="05050102010706020507" pitchFamily="18" charset="2"/>
              <a:buChar char=""/>
              <a:tabLst>
                <a:tab pos="671195" algn="l"/>
              </a:tabLst>
            </a:pPr>
            <a:r>
              <a:rPr lang="ru-RU" dirty="0">
                <a:latin typeface="Arial" panose="020B0604020202020204" pitchFamily="34" charset="0"/>
                <a:ea typeface="Times New Roman" panose="02020603050405020304" pitchFamily="18" charset="0"/>
              </a:rPr>
              <a:t>высокие</a:t>
            </a:r>
            <a:r>
              <a:rPr lang="en-US" dirty="0">
                <a:latin typeface="Arial" panose="020B0604020202020204" pitchFamily="34" charset="0"/>
                <a:ea typeface="Times New Roman" panose="02020603050405020304" pitchFamily="18" charset="0"/>
              </a:rPr>
              <a:t> (</a:t>
            </a:r>
            <a:r>
              <a:rPr lang="en-US" b="1" dirty="0">
                <a:latin typeface="Arial" panose="020B0604020202020204" pitchFamily="34" charset="0"/>
                <a:ea typeface="Times New Roman" panose="02020603050405020304" pitchFamily="18" charset="0"/>
              </a:rPr>
              <a:t>R </a:t>
            </a:r>
            <a:r>
              <a:rPr lang="en-US" dirty="0">
                <a:latin typeface="Arial" panose="020B0604020202020204" pitchFamily="34" charset="0"/>
                <a:ea typeface="Times New Roman" panose="02020603050405020304" pitchFamily="18" charset="0"/>
              </a:rPr>
              <a:t>&gt; 12)</a:t>
            </a:r>
            <a:r>
              <a:rPr lang="ru-RU" dirty="0">
                <a:latin typeface="Arial" panose="020B0604020202020204" pitchFamily="34" charset="0"/>
                <a:ea typeface="Times New Roman" panose="02020603050405020304" pitchFamily="18" charset="0"/>
              </a:rPr>
              <a:t>.</a:t>
            </a:r>
            <a:endParaRPr lang="ru-RU"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29969432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Предупреждение профессиональных заболеваний</a:t>
            </a:r>
          </a:p>
        </p:txBody>
      </p:sp>
      <p:sp>
        <p:nvSpPr>
          <p:cNvPr id="3" name="Объект 2"/>
          <p:cNvSpPr>
            <a:spLocks noGrp="1"/>
          </p:cNvSpPr>
          <p:nvPr>
            <p:ph idx="1"/>
          </p:nvPr>
        </p:nvSpPr>
        <p:spPr/>
        <p:txBody>
          <a:bodyPr>
            <a:normAutofit fontScale="85000" lnSpcReduction="20000"/>
          </a:bodyPr>
          <a:lstStyle/>
          <a:p>
            <a:r>
              <a:rPr lang="ru-RU" dirty="0"/>
              <a:t>Сочетание физического (мышечного) перенапряжения с воздействием ряда неблагоприятных факторов производственной среды (вибрация, микроклимат и др.) способствует более раннему развитию патологических изменений, увеличивает риск развития профессиональных заболеваний</a:t>
            </a:r>
            <a:r>
              <a:rPr lang="ru-RU" dirty="0" smtClean="0"/>
              <a:t>.</a:t>
            </a:r>
          </a:p>
          <a:p>
            <a:r>
              <a:rPr lang="ru-RU" dirty="0" smtClean="0"/>
              <a:t> </a:t>
            </a:r>
            <a:r>
              <a:rPr lang="ru-RU" dirty="0"/>
              <a:t>Профессиональные </a:t>
            </a:r>
            <a:r>
              <a:rPr lang="ru-RU" dirty="0" smtClean="0"/>
              <a:t>проявления </a:t>
            </a:r>
            <a:r>
              <a:rPr lang="ru-RU" dirty="0"/>
              <a:t>сенсомоторной системы от функционального перенапряжения объединены общей этиологией, в клиническом же отношении представляют собой разнородную группу. В нее входят разнообразные хирургические заболевания, поражения периферической нервной системы и дискинезии</a:t>
            </a:r>
            <a:r>
              <a:rPr lang="ru-RU" dirty="0" smtClean="0"/>
              <a:t>.</a:t>
            </a:r>
          </a:p>
          <a:p>
            <a:r>
              <a:rPr lang="ru-RU" dirty="0" smtClean="0"/>
              <a:t> </a:t>
            </a:r>
            <a:r>
              <a:rPr lang="ru-RU" dirty="0"/>
              <a:t>Существенной особенностью профессиональных заболеваний сенсомоторной системы является сочетание различных нозологических форм, чаще всего вегетативно-сенсорной </a:t>
            </a:r>
            <a:r>
              <a:rPr lang="ru-RU" dirty="0" err="1"/>
              <a:t>полинейропатии</a:t>
            </a:r>
            <a:r>
              <a:rPr lang="ru-RU" dirty="0"/>
              <a:t> с </a:t>
            </a:r>
            <a:r>
              <a:rPr lang="ru-RU" dirty="0" err="1"/>
              <a:t>миодистрофическими</a:t>
            </a:r>
            <a:r>
              <a:rPr lang="ru-RU" dirty="0"/>
              <a:t> проявлениями. Многие работы не требуют от рабочего значительных мышечных усилий, но связаны с быстрыми мелкими движениями. </a:t>
            </a:r>
            <a:endParaRPr lang="ru-RU" dirty="0" smtClean="0"/>
          </a:p>
          <a:p>
            <a:r>
              <a:rPr lang="ru-RU" dirty="0" smtClean="0"/>
              <a:t>Отсутствие </a:t>
            </a:r>
            <a:r>
              <a:rPr lang="ru-RU" dirty="0"/>
              <a:t>тренировки, слабое развитие двигательного аппарата, малые </a:t>
            </a:r>
            <a:r>
              <a:rPr lang="ru-RU" dirty="0" err="1"/>
              <a:t>микропаузы</a:t>
            </a:r>
            <a:r>
              <a:rPr lang="ru-RU" dirty="0"/>
              <a:t> при выполнении таких работ приводят сначала к развитию утомления, переутомления мышечного аппарата, а затем ряда патологических процессов</a:t>
            </a:r>
          </a:p>
        </p:txBody>
      </p:sp>
    </p:spTree>
    <p:extLst>
      <p:ext uri="{BB962C8B-B14F-4D97-AF65-F5344CB8AC3E}">
        <p14:creationId xmlns:p14="http://schemas.microsoft.com/office/powerpoint/2010/main" xmlns="" val="18480461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Борьба с запыленностью и загазованностью воздушной среды и производственными шумами</a:t>
            </a:r>
            <a:r>
              <a:rPr lang="ru-RU" dirty="0" smtClean="0"/>
              <a:t>.</a:t>
            </a:r>
            <a:endParaRPr lang="ru-RU" dirty="0"/>
          </a:p>
        </p:txBody>
      </p:sp>
      <p:sp>
        <p:nvSpPr>
          <p:cNvPr id="3" name="Объект 2"/>
          <p:cNvSpPr>
            <a:spLocks noGrp="1"/>
          </p:cNvSpPr>
          <p:nvPr>
            <p:ph idx="1"/>
          </p:nvPr>
        </p:nvSpPr>
        <p:spPr>
          <a:xfrm>
            <a:off x="679361" y="2237704"/>
            <a:ext cx="9872871" cy="4038600"/>
          </a:xfrm>
        </p:spPr>
        <p:txBody>
          <a:bodyPr>
            <a:normAutofit fontScale="70000" lnSpcReduction="20000"/>
          </a:bodyPr>
          <a:lstStyle/>
          <a:p>
            <a:r>
              <a:rPr lang="ru-RU" b="1" dirty="0"/>
              <a:t>Средства индивидуальной защиты (СИЗ)</a:t>
            </a:r>
            <a:r>
              <a:rPr lang="ru-RU" dirty="0"/>
              <a:t> – это средства, используемые работником для предотвращения или уменьшения воздействия вредных и опасных производственных факторов, а также для защиты от загрязнения. Применяются в тех случаях, когда безопасность работ не может быть обеспечена конструкцией оборудования, организацией производственных процессов, архитектурно-планировочными решениями и средствами коллективной защиты.</a:t>
            </a:r>
          </a:p>
          <a:p>
            <a:r>
              <a:rPr lang="ru-RU" dirty="0"/>
              <a:t> </a:t>
            </a:r>
            <a:r>
              <a:rPr lang="ru-RU" dirty="0" smtClean="0"/>
              <a:t>Трудовой </a:t>
            </a:r>
            <a:r>
              <a:rPr lang="ru-RU" dirty="0"/>
              <a:t>кодекс РФ предусматривает в числе основных направлений государственной политики в области охраны труда установление порядка обеспечения работников средствами индивиду­альной и коллективной защиты за счет средств работодателей.</a:t>
            </a:r>
          </a:p>
          <a:p>
            <a:r>
              <a:rPr lang="ru-RU" dirty="0"/>
              <a:t> </a:t>
            </a:r>
            <a:r>
              <a:rPr lang="ru-RU" dirty="0" smtClean="0"/>
              <a:t>В </a:t>
            </a:r>
            <a:r>
              <a:rPr lang="ru-RU" dirty="0"/>
              <a:t>соответствии со ст. 221 Трудового кодекса РФ на работах с вредными и (или) опасными условиями труда, а также на работах, выполняемых в особых температурных условиях или связанных с загрязнением, работникам бесплатно выдаются прошедшие обязательную сертификацию или декларирование соответствия специальная одежда, специальная обувь и другие средства индивидуальной защиты, а также смывающие и (или) обезвреживающие средства в соответствии с типовыми нормами, которые устанавливаются в порядке, определяемом Правительством РФ.</a:t>
            </a:r>
          </a:p>
          <a:p>
            <a:r>
              <a:rPr lang="ru-RU" dirty="0"/>
              <a:t> </a:t>
            </a:r>
            <a:r>
              <a:rPr lang="ru-RU" dirty="0" smtClean="0"/>
              <a:t>Приобретение </a:t>
            </a:r>
            <a:r>
              <a:rPr lang="ru-RU" dirty="0"/>
              <a:t>средств индивидуальной защиты осуществляется за счет средств работодателя. Допускается приобретение работодателем средств индивидуальной защиты во временное пользование по договору аренды.</a:t>
            </a:r>
          </a:p>
          <a:p>
            <a:r>
              <a:rPr lang="ru-RU" dirty="0"/>
              <a:t> </a:t>
            </a:r>
            <a:r>
              <a:rPr lang="ru-RU" dirty="0" smtClean="0"/>
              <a:t>Предоставление </a:t>
            </a:r>
            <a:r>
              <a:rPr lang="ru-RU" dirty="0"/>
              <a:t>работникам средств индивидуальной защиты, в том числе приобретенных работодателем во временное пользование по договору аренды, осуществляется в соответствии с нормами бесплатной выдачи специальной одежды, специальной обуви и других средств индивидуальной защиты прошедших в установленном порядке сертификацию или декларирование соответствия.</a:t>
            </a:r>
          </a:p>
          <a:p>
            <a:endParaRPr lang="ru-RU" dirty="0"/>
          </a:p>
        </p:txBody>
      </p:sp>
    </p:spTree>
    <p:extLst>
      <p:ext uri="{BB962C8B-B14F-4D97-AF65-F5344CB8AC3E}">
        <p14:creationId xmlns:p14="http://schemas.microsoft.com/office/powerpoint/2010/main" xmlns="" val="6698425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Оснащение рабочего места стропальщика и зоны погрузочно-разгрузочных работ.</a:t>
            </a:r>
          </a:p>
        </p:txBody>
      </p:sp>
      <p:sp>
        <p:nvSpPr>
          <p:cNvPr id="3" name="Объект 2"/>
          <p:cNvSpPr>
            <a:spLocks noGrp="1"/>
          </p:cNvSpPr>
          <p:nvPr>
            <p:ph idx="1"/>
          </p:nvPr>
        </p:nvSpPr>
        <p:spPr/>
        <p:txBody>
          <a:bodyPr>
            <a:normAutofit fontScale="62500" lnSpcReduction="20000"/>
          </a:bodyPr>
          <a:lstStyle/>
          <a:p>
            <a:r>
              <a:rPr lang="ru-RU" dirty="0"/>
              <a:t>Рабочее место стропальщика — это зона, в которой сосредоточены все материально-технические элементы производства, обеспечивающие технологический процесс. Поэтому при организации безопасного проведения </a:t>
            </a:r>
            <a:r>
              <a:rPr lang="ru-RU" dirty="0" err="1"/>
              <a:t>стропальных</a:t>
            </a:r>
            <a:r>
              <a:rPr lang="ru-RU" dirty="0"/>
              <a:t> работ необходимо правильно определить параметры рабочей зоны, т. е. рабочего места стропальщика, где будут вестись погрузочные или разгрузочные работы с помощью грузоподъемных машин и механизмов, работы, связанные с перемещением грузов методом передвижки, монтажные работы по подъему с помощью монтажной стрелы или другими средствами.</a:t>
            </a:r>
          </a:p>
          <a:p>
            <a:r>
              <a:rPr lang="ru-RU" dirty="0"/>
              <a:t>Под рабочей зоной понимают необходимую площадь, на которой требуется разместить предметы и орудия труда, а также людей, совершающих трудовые действия для осуществления полного технологического процесса.</a:t>
            </a:r>
          </a:p>
          <a:p>
            <a:r>
              <a:rPr lang="ru-RU" dirty="0"/>
              <a:t>На объектах строительства по мере выполнения производственных процессов по подъему и перемещению, а также монтажу оборудования стропальщики и такелажники, а вместе с ними орудия и предметы труда постоянно перемещаются. Передвижной характер рабочих мест во многом определяет сложность организации безопасности всех операций, входящих в технологический процесс. Количество вариантов решений в организации рабочих мест при производстве погрузочно-разгрузочных работ практически </a:t>
            </a:r>
            <a:r>
              <a:rPr lang="ru-RU" dirty="0" err="1"/>
              <a:t>неограничено</a:t>
            </a:r>
            <a:r>
              <a:rPr lang="ru-RU" dirty="0"/>
              <a:t>, но его можно систематизировать в зависимости от применяемых проектных решений, технологии и способов механизации работ климатических зон, времен года и т. д.</a:t>
            </a:r>
          </a:p>
          <a:p>
            <a:r>
              <a:rPr lang="ru-RU" dirty="0"/>
              <a:t>На рабочем месте стропальщика возможны опасные условия работ, не предусмотренные официально изданными правилами. В этом случае безопасные условия труда должны обеспечиваться решением руководителя погрузочно- разгрузочных работ с учетом реальных условий.</a:t>
            </a:r>
          </a:p>
          <a:p>
            <a:r>
              <a:rPr lang="ru-RU" dirty="0"/>
              <a:t>Одним из важнейших условий безопасности такелажных работ является обязательное ограждение опасных зон. Инженеры по подготовке производства должны решать вопросы организации безопасных условий труда, особенно при производстве погрузочно-разгрузочных работ, и расчетом определять опасные зоны.</a:t>
            </a:r>
          </a:p>
        </p:txBody>
      </p:sp>
    </p:spTree>
    <p:extLst>
      <p:ext uri="{BB962C8B-B14F-4D97-AF65-F5344CB8AC3E}">
        <p14:creationId xmlns:p14="http://schemas.microsoft.com/office/powerpoint/2010/main" xmlns="" val="23032066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Средства индивидуальной защиты подразделяются на три группы</a:t>
            </a:r>
          </a:p>
        </p:txBody>
      </p:sp>
      <p:graphicFrame>
        <p:nvGraphicFramePr>
          <p:cNvPr id="4" name="Объект 3"/>
          <p:cNvGraphicFramePr>
            <a:graphicFrameLocks noGrp="1"/>
          </p:cNvGraphicFramePr>
          <p:nvPr>
            <p:ph idx="1"/>
            <p:extLst>
              <p:ext uri="{D42A27DB-BD31-4B8C-83A1-F6EECF244321}">
                <p14:modId xmlns:p14="http://schemas.microsoft.com/office/powerpoint/2010/main" xmlns="" val="2315103999"/>
              </p:ext>
            </p:extLst>
          </p:nvPr>
        </p:nvGraphicFramePr>
        <p:xfrm>
          <a:off x="1143000" y="2057400"/>
          <a:ext cx="9872663"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4381714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СИЗ</a:t>
            </a:r>
            <a:endParaRPr lang="ru-RU" dirty="0"/>
          </a:p>
        </p:txBody>
      </p:sp>
      <p:sp>
        <p:nvSpPr>
          <p:cNvPr id="3" name="Объект 2"/>
          <p:cNvSpPr>
            <a:spLocks noGrp="1"/>
          </p:cNvSpPr>
          <p:nvPr>
            <p:ph idx="1"/>
          </p:nvPr>
        </p:nvSpPr>
        <p:spPr/>
        <p:txBody>
          <a:bodyPr>
            <a:normAutofit fontScale="92500" lnSpcReduction="20000"/>
          </a:bodyPr>
          <a:lstStyle/>
          <a:p>
            <a:r>
              <a:rPr lang="ru-RU" dirty="0"/>
              <a:t>Специальная одежда и специальная обувь предназначены для защиты работающих от загрязнений, механического </a:t>
            </a:r>
            <a:r>
              <a:rPr lang="ru-RU" dirty="0" err="1"/>
              <a:t>травмирования</a:t>
            </a:r>
            <a:r>
              <a:rPr lang="ru-RU" dirty="0"/>
              <a:t>, избыточного тепла и холода, агрессивных жидкостей (комбинезоны, халаты, костюмы, сапоги, ботинки, валенки, косынки, кепи).</a:t>
            </a:r>
          </a:p>
          <a:p>
            <a:endParaRPr lang="ru-RU" dirty="0"/>
          </a:p>
          <a:p>
            <a:r>
              <a:rPr lang="ru-RU" dirty="0"/>
              <a:t> </a:t>
            </a:r>
            <a:r>
              <a:rPr lang="ru-RU" dirty="0" smtClean="0"/>
              <a:t>Технические </a:t>
            </a:r>
            <a:r>
              <a:rPr lang="ru-RU" dirty="0"/>
              <a:t>средства индивидуальной защиты предназначены для защиты органов дыхания (маски, респираторы, противогазы), слуха (</a:t>
            </a:r>
            <a:r>
              <a:rPr lang="ru-RU" dirty="0" err="1"/>
              <a:t>беруши</a:t>
            </a:r>
            <a:r>
              <a:rPr lang="ru-RU" dirty="0"/>
              <a:t>, наушники, антифоны), зрения (очки, щитки, маски) от вибрации (</a:t>
            </a:r>
            <a:r>
              <a:rPr lang="ru-RU" dirty="0" err="1"/>
              <a:t>виброзащитные</a:t>
            </a:r>
            <a:r>
              <a:rPr lang="ru-RU" dirty="0"/>
              <a:t> рукавицы), от поражения электрическим током (диэлектрические перчатки, галоши, коврики), от механического </a:t>
            </a:r>
            <a:r>
              <a:rPr lang="ru-RU" dirty="0" err="1"/>
              <a:t>травмирования</a:t>
            </a:r>
            <a:r>
              <a:rPr lang="ru-RU" dirty="0"/>
              <a:t> (каски, страховочные пояса, рукавицы, перчатки) и других опасных и вредных факторов.</a:t>
            </a:r>
          </a:p>
          <a:p>
            <a:endParaRPr lang="ru-RU" dirty="0"/>
          </a:p>
          <a:p>
            <a:r>
              <a:rPr lang="ru-RU" dirty="0"/>
              <a:t> </a:t>
            </a:r>
            <a:r>
              <a:rPr lang="ru-RU" dirty="0" smtClean="0"/>
              <a:t>Средства </a:t>
            </a:r>
            <a:r>
              <a:rPr lang="ru-RU" dirty="0"/>
              <a:t>личной гигиены предназначены для защиты кожи рук и лица от химических веществ и загрязнений (пасты, мази, моющие средства и пр.).</a:t>
            </a:r>
          </a:p>
        </p:txBody>
      </p:sp>
    </p:spTree>
    <p:extLst>
      <p:ext uri="{BB962C8B-B14F-4D97-AF65-F5344CB8AC3E}">
        <p14:creationId xmlns:p14="http://schemas.microsoft.com/office/powerpoint/2010/main" xmlns="" val="24154746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Работодатель обязан:</a:t>
            </a:r>
          </a:p>
        </p:txBody>
      </p:sp>
      <p:sp>
        <p:nvSpPr>
          <p:cNvPr id="3" name="Объект 2"/>
          <p:cNvSpPr>
            <a:spLocks noGrp="1"/>
          </p:cNvSpPr>
          <p:nvPr>
            <p:ph idx="1"/>
          </p:nvPr>
        </p:nvSpPr>
        <p:spPr/>
        <p:txBody>
          <a:bodyPr>
            <a:normAutofit fontScale="70000" lnSpcReduction="20000"/>
          </a:bodyPr>
          <a:lstStyle/>
          <a:p>
            <a:r>
              <a:rPr lang="ru-RU" dirty="0"/>
              <a:t>Обеспечивать работников средствами индивидуальной защиты в соответствии с установленными сроками.</a:t>
            </a:r>
          </a:p>
          <a:p>
            <a:r>
              <a:rPr lang="ru-RU" dirty="0"/>
              <a:t>Заменить пришедшие средства индивидуальной защиты в негодность до окончания срока пользования по причинам, не зависящим от работника (пропажа, порча).</a:t>
            </a:r>
          </a:p>
          <a:p>
            <a:r>
              <a:rPr lang="ru-RU" dirty="0"/>
              <a:t>Соблюдать сроки периодических испытаний и проверки исправности технических средств индивидуальной защиты (респираторов, противогазов, предохранительных поясов).</a:t>
            </a:r>
          </a:p>
          <a:p>
            <a:r>
              <a:rPr lang="ru-RU" dirty="0"/>
              <a:t>Осуществлять контроль за правильным использованием и обязательным применением выданных средств индивидуальной защиты. </a:t>
            </a:r>
          </a:p>
          <a:p>
            <a:r>
              <a:rPr lang="ru-RU" dirty="0"/>
              <a:t>Работники не должны допускаться к работе без положенных средств индивидуальной защиты, в неисправной, загрязненной специальной одежде или обуви, с неисправными или не прошедшими очередное испытание или проверку техническими средствами индивидуальной защиты.</a:t>
            </a:r>
          </a:p>
          <a:p>
            <a:endParaRPr lang="ru-RU" dirty="0"/>
          </a:p>
          <a:p>
            <a:r>
              <a:rPr lang="ru-RU" dirty="0"/>
              <a:t> </a:t>
            </a:r>
            <a:r>
              <a:rPr lang="ru-RU" dirty="0" smtClean="0"/>
              <a:t>Ответственность </a:t>
            </a:r>
            <a:r>
              <a:rPr lang="ru-RU" dirty="0"/>
              <a:t>за своевременную и в полном объеме выдачу работникам средств индивидуальной защиты, прошедших в установленном порядке сертификацию или декларирование соответствия в соответствии с типовыми нормами, организацию контроля за правильностью их применения работниками, а также за хранение и уход за средствами индивидуальной защиты возлагается на работодателя.</a:t>
            </a:r>
          </a:p>
        </p:txBody>
      </p:sp>
    </p:spTree>
    <p:extLst>
      <p:ext uri="{BB962C8B-B14F-4D97-AF65-F5344CB8AC3E}">
        <p14:creationId xmlns:p14="http://schemas.microsoft.com/office/powerpoint/2010/main" xmlns="" val="22171146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Выдача работникам специальной одежды и технических средств индивидуальной защиты</a:t>
            </a:r>
          </a:p>
        </p:txBody>
      </p:sp>
      <p:sp>
        <p:nvSpPr>
          <p:cNvPr id="3" name="Объект 2"/>
          <p:cNvSpPr>
            <a:spLocks noGrp="1"/>
          </p:cNvSpPr>
          <p:nvPr>
            <p:ph idx="1"/>
          </p:nvPr>
        </p:nvSpPr>
        <p:spPr/>
        <p:txBody>
          <a:bodyPr>
            <a:normAutofit fontScale="70000" lnSpcReduction="20000"/>
          </a:bodyPr>
          <a:lstStyle/>
          <a:p>
            <a:r>
              <a:rPr lang="ru-RU" dirty="0"/>
              <a:t>Вопросы выдачи работникам специальной одежды, специальной обуви и других средств индивидуальной защиты регулируются Межотраслевыми правилами, утвержденными приказом </a:t>
            </a:r>
            <a:r>
              <a:rPr lang="ru-RU" dirty="0" err="1"/>
              <a:t>Минздравсоцразвития</a:t>
            </a:r>
            <a:r>
              <a:rPr lang="ru-RU" dirty="0"/>
              <a:t> России от 01.06.2009 N 290н.</a:t>
            </a:r>
          </a:p>
          <a:p>
            <a:r>
              <a:rPr lang="ru-RU" dirty="0"/>
              <a:t> </a:t>
            </a:r>
            <a:r>
              <a:rPr lang="ru-RU" dirty="0" smtClean="0"/>
              <a:t>Действие </a:t>
            </a:r>
            <a:r>
              <a:rPr lang="ru-RU" dirty="0"/>
              <a:t>Межотраслевых правил обеспечения работников специальной одеждой, специальной обувью и другими средствами индивидуальной защиты распространяется на работников всех организаций независимо от форм собственности и организационно-правовых форм.</a:t>
            </a:r>
          </a:p>
          <a:p>
            <a:r>
              <a:rPr lang="ru-RU" dirty="0"/>
              <a:t> </a:t>
            </a:r>
            <a:r>
              <a:rPr lang="ru-RU" dirty="0" smtClean="0"/>
              <a:t>Типовые </a:t>
            </a:r>
            <a:r>
              <a:rPr lang="ru-RU" dirty="0"/>
              <a:t>отраслевые нормы бесплатной выдачи специальной одежды, специальной обуви и других средств индивидуальной защиты предусматривают обеспечение работников средствами индивидуальной защиты независимо от того, к какой отрасли экономики относятся производства, цехи, участки и виды работ, а также независимо от форм собственности организаций и их организационно-правовых форм.</a:t>
            </a:r>
          </a:p>
          <a:p>
            <a:r>
              <a:rPr lang="ru-RU" dirty="0"/>
              <a:t> </a:t>
            </a:r>
            <a:r>
              <a:rPr lang="ru-RU" dirty="0" smtClean="0"/>
              <a:t>Средства </a:t>
            </a:r>
            <a:r>
              <a:rPr lang="ru-RU" dirty="0"/>
              <a:t>индивидуальной защиты, выдаваемые работникам, должны соответствовать их полу, росту, размерам, а также характеру и условиям выполняемой ими работы. Работодатель обязан организовать надлежащий учет и контроль за выдачей работникам средств индивидуальной защиты в установленные сроки.</a:t>
            </a:r>
          </a:p>
          <a:p>
            <a:r>
              <a:rPr lang="ru-RU" dirty="0"/>
              <a:t> </a:t>
            </a:r>
            <a:r>
              <a:rPr lang="ru-RU" dirty="0" smtClean="0"/>
              <a:t>Сроки </a:t>
            </a:r>
            <a:r>
              <a:rPr lang="ru-RU" dirty="0"/>
              <a:t>пользования средств индивидуальной защиты исчисляются со дня фактической выдачи их работникам и не должны превышать нормативных сроков, которые определены Типовыми нормами. Другими словами, работодатель не имеет права пересматривать сроки использования средств индивидуальной защиты в сторону увеличения (например, в связи с продолжительными периодами неиспользования СИЗ по причине болезни работника, дополнительных отпусков, простоев и пр.). Выдача работникам и сдача ими средств индивидуальной защиты должны фиксироваться записью в личной карточке учета выдачи СИЗ.</a:t>
            </a:r>
          </a:p>
          <a:p>
            <a:endParaRPr lang="ru-RU" dirty="0"/>
          </a:p>
        </p:txBody>
      </p:sp>
    </p:spTree>
    <p:extLst>
      <p:ext uri="{BB962C8B-B14F-4D97-AF65-F5344CB8AC3E}">
        <p14:creationId xmlns:p14="http://schemas.microsoft.com/office/powerpoint/2010/main" xmlns="" val="10996715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Выдача работникам средств личной гигиены</a:t>
            </a:r>
          </a:p>
        </p:txBody>
      </p:sp>
      <p:sp>
        <p:nvSpPr>
          <p:cNvPr id="3" name="Объект 2"/>
          <p:cNvSpPr>
            <a:spLocks noGrp="1"/>
          </p:cNvSpPr>
          <p:nvPr>
            <p:ph idx="1"/>
          </p:nvPr>
        </p:nvSpPr>
        <p:spPr/>
        <p:txBody>
          <a:bodyPr>
            <a:normAutofit fontScale="85000" lnSpcReduction="20000"/>
          </a:bodyPr>
          <a:lstStyle/>
          <a:p>
            <a:r>
              <a:rPr lang="ru-RU" dirty="0"/>
              <a:t>На работах, связанных с загрязнениями, работникам бесплатно должны выдаваться мыло или жидкие моющие средства как для мытья рук, так и для мытья тела, на работах, связанных с </a:t>
            </a:r>
            <a:r>
              <a:rPr lang="ru-RU" dirty="0" err="1"/>
              <a:t>трудносмываемыми</a:t>
            </a:r>
            <a:r>
              <a:rPr lang="ru-RU" dirty="0"/>
              <a:t> устойчивыми загрязнениями, маслами, смазками, нефтепродуктами, клеями, битумом, химическими веществами раздражающего действия и др., должны выдаваться дополнительно защитные, регенерирующие и восстанавливающие кремы, очищающие кремы, гели и пасты для рук. Все смывающие и (или) обезвреживающие средства должны пройти обязательную сертификацию. Приобретение смывающих и (или) обезвреживающих средств осуществляется за счет средств работодателя.</a:t>
            </a:r>
          </a:p>
          <a:p>
            <a:r>
              <a:rPr lang="ru-RU" dirty="0" smtClean="0"/>
              <a:t> Нормы </a:t>
            </a:r>
            <a:r>
              <a:rPr lang="ru-RU" dirty="0"/>
              <a:t>бесплатной выдачи работникам смывающих и обезвреживающих средств утверждены приказом </a:t>
            </a:r>
            <a:r>
              <a:rPr lang="ru-RU" dirty="0" err="1"/>
              <a:t>Минздравсоцразвития</a:t>
            </a:r>
            <a:r>
              <a:rPr lang="ru-RU" dirty="0"/>
              <a:t> России от 17.12.2010 N 1122н.</a:t>
            </a:r>
          </a:p>
          <a:p>
            <a:endParaRPr lang="ru-RU" dirty="0"/>
          </a:p>
          <a:p>
            <a:r>
              <a:rPr lang="ru-RU" dirty="0"/>
              <a:t> </a:t>
            </a:r>
            <a:r>
              <a:rPr lang="ru-RU" dirty="0" smtClean="0"/>
              <a:t>Правила </a:t>
            </a:r>
            <a:r>
              <a:rPr lang="ru-RU" dirty="0"/>
              <a:t>приобретения, выдачи, применения и организации хранения смывающих и (или) обезвреживающих средств установлены стандартом «Обеспечения работников смывающими и (или) обезвреживающими средствами», который утвержден тем же документом.</a:t>
            </a:r>
          </a:p>
        </p:txBody>
      </p:sp>
    </p:spTree>
    <p:extLst>
      <p:ext uri="{BB962C8B-B14F-4D97-AF65-F5344CB8AC3E}">
        <p14:creationId xmlns:p14="http://schemas.microsoft.com/office/powerpoint/2010/main" xmlns="" val="3197650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Необходимые знания</a:t>
            </a:r>
          </a:p>
        </p:txBody>
      </p:sp>
      <p:sp>
        <p:nvSpPr>
          <p:cNvPr id="3" name="Объект 2"/>
          <p:cNvSpPr>
            <a:spLocks noGrp="1"/>
          </p:cNvSpPr>
          <p:nvPr>
            <p:ph idx="1"/>
          </p:nvPr>
        </p:nvSpPr>
        <p:spPr>
          <a:xfrm>
            <a:off x="808149" y="1884179"/>
            <a:ext cx="9872871" cy="4477984"/>
          </a:xfrm>
        </p:spPr>
        <p:txBody>
          <a:bodyPr>
            <a:normAutofit fontScale="77500" lnSpcReduction="20000"/>
          </a:bodyPr>
          <a:lstStyle/>
          <a:p>
            <a:r>
              <a:rPr lang="ru-RU" dirty="0"/>
              <a:t>Требования производственной инструкции стропальщика</a:t>
            </a:r>
          </a:p>
          <a:p>
            <a:r>
              <a:rPr lang="ru-RU" dirty="0"/>
              <a:t>Технические параметры подъемных сооружений</a:t>
            </a:r>
          </a:p>
          <a:p>
            <a:r>
              <a:rPr lang="ru-RU" dirty="0"/>
              <a:t>Конструктивные особенности грузозахватных органов подъемных сооружений, полуавтоматических захватных устройств, тары</a:t>
            </a:r>
          </a:p>
          <a:p>
            <a:r>
              <a:rPr lang="ru-RU" dirty="0"/>
              <a:t>Способы определения массы груза</a:t>
            </a:r>
          </a:p>
          <a:p>
            <a:r>
              <a:rPr lang="ru-RU" dirty="0"/>
              <a:t>Нормы заполнения тары</a:t>
            </a:r>
          </a:p>
          <a:p>
            <a:r>
              <a:rPr lang="ru-RU" dirty="0"/>
              <a:t>Правила размещения и навешивания груза без предварительной обвязки на крюк подъемного сооружения</a:t>
            </a:r>
          </a:p>
          <a:p>
            <a:r>
              <a:rPr lang="ru-RU" dirty="0"/>
              <a:t>Правила перемещения грузов в действующих цехах, участках предприятия</a:t>
            </a:r>
          </a:p>
          <a:p>
            <a:r>
              <a:rPr lang="ru-RU" dirty="0"/>
              <a:t>Правила складирования, укладки в штабеля и другие вспомогательные конструкции перемещаемых грузов</a:t>
            </a:r>
          </a:p>
          <a:p>
            <a:r>
              <a:rPr lang="ru-RU" dirty="0"/>
              <a:t>Виды сигнализации, применяемые между машинистом (оператором) подъемного сооружения и стропальщиком при перемещении грузов</a:t>
            </a:r>
          </a:p>
          <a:p>
            <a:r>
              <a:rPr lang="ru-RU" dirty="0"/>
              <a:t>Правил применения радиосвязи с машинистом (оператором) подъемного сооружения</a:t>
            </a:r>
          </a:p>
        </p:txBody>
      </p:sp>
    </p:spTree>
    <p:extLst>
      <p:ext uri="{BB962C8B-B14F-4D97-AF65-F5344CB8AC3E}">
        <p14:creationId xmlns:p14="http://schemas.microsoft.com/office/powerpoint/2010/main" xmlns="" val="16304301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Виды смывающих и (или) обезвреживающих средств:</a:t>
            </a:r>
          </a:p>
        </p:txBody>
      </p:sp>
      <p:sp>
        <p:nvSpPr>
          <p:cNvPr id="3" name="Объект 2"/>
          <p:cNvSpPr>
            <a:spLocks noGrp="1"/>
          </p:cNvSpPr>
          <p:nvPr>
            <p:ph idx="1"/>
          </p:nvPr>
        </p:nvSpPr>
        <p:spPr/>
        <p:txBody>
          <a:bodyPr>
            <a:normAutofit fontScale="62500" lnSpcReduction="20000"/>
          </a:bodyPr>
          <a:lstStyle/>
          <a:p>
            <a:r>
              <a:rPr lang="ru-RU" dirty="0"/>
              <a:t>Защитные средства;</a:t>
            </a:r>
          </a:p>
          <a:p>
            <a:r>
              <a:rPr lang="ru-RU" dirty="0"/>
              <a:t>Очищающие средства;</a:t>
            </a:r>
          </a:p>
          <a:p>
            <a:r>
              <a:rPr lang="ru-RU" dirty="0" smtClean="0"/>
              <a:t>Средства восстанавливающего (регенерирующего) действия.</a:t>
            </a:r>
          </a:p>
          <a:p>
            <a:r>
              <a:rPr lang="ru-RU" dirty="0"/>
              <a:t>Для мытья рук ежемесячно на человека должно выдаться 200 г мыла туалетного или 250 мл жидкого моющего средства в дозирующих устройствах. Для мытья тела ежемесячно на человека должно выдаваться 300 г мыла туалетного или 500 мл жидкого моющего средства в дозирующих устройствах.</a:t>
            </a:r>
          </a:p>
          <a:p>
            <a:r>
              <a:rPr lang="ru-RU" dirty="0" smtClean="0"/>
              <a:t> На </a:t>
            </a:r>
            <a:r>
              <a:rPr lang="ru-RU" dirty="0"/>
              <a:t>работах, связанных с легкосмываемыми загрязнениями, рабо­тодатель имеет право не выдавать непосредственно работнику смывающие средства, а обеспечивает постоянное наличие в санитарно-бытовых помещениях мыла или дозаторов с жидким смывающим веществом.</a:t>
            </a:r>
          </a:p>
          <a:p>
            <a:r>
              <a:rPr lang="ru-RU" dirty="0" smtClean="0"/>
              <a:t> Защитный </a:t>
            </a:r>
            <a:r>
              <a:rPr lang="ru-RU" dirty="0"/>
              <a:t>крем для рук гидрофильного действия (впитывающий влагу, увлажняющий кожу) выдается ежемесячно в количестве 100 мл на человека на работах, связанных с использованием органических растворителей, технических масел, нефтепродуктов, лаков и красок.</a:t>
            </a:r>
          </a:p>
          <a:p>
            <a:r>
              <a:rPr lang="ru-RU" dirty="0" smtClean="0"/>
              <a:t> Защитный </a:t>
            </a:r>
            <a:r>
              <a:rPr lang="ru-RU" dirty="0"/>
              <a:t>крем для рук гидрофобного действия (отталкивающий влагу, сушащий кожу) выдается ежемесячно в количестве 100 мл на человека на работах, связанных с использованием водных растворов кислот, щелочей и солей.</a:t>
            </a:r>
          </a:p>
          <a:p>
            <a:r>
              <a:rPr lang="ru-RU" dirty="0" smtClean="0"/>
              <a:t> Средства </a:t>
            </a:r>
            <a:r>
              <a:rPr lang="ru-RU" dirty="0"/>
              <a:t>комбинированного действия для рук (работы при по­переменном воздействии водорастворимых и </a:t>
            </a:r>
            <a:r>
              <a:rPr lang="ru-RU" dirty="0" err="1"/>
              <a:t>водонерастворимых</a:t>
            </a:r>
            <a:r>
              <a:rPr lang="ru-RU" dirty="0"/>
              <a:t> материалов и веществ) выдаются ежемесячно в количестве 100 мл на человека.</a:t>
            </a:r>
          </a:p>
        </p:txBody>
      </p:sp>
    </p:spTree>
    <p:extLst>
      <p:ext uri="{BB962C8B-B14F-4D97-AF65-F5344CB8AC3E}">
        <p14:creationId xmlns:p14="http://schemas.microsoft.com/office/powerpoint/2010/main" xmlns="" val="25241222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Производственный </a:t>
            </a:r>
            <a:r>
              <a:rPr lang="ru-RU" dirty="0" smtClean="0"/>
              <a:t>травматизм</a:t>
            </a:r>
            <a:endParaRPr lang="ru-RU" dirty="0"/>
          </a:p>
        </p:txBody>
      </p:sp>
      <p:sp>
        <p:nvSpPr>
          <p:cNvPr id="3" name="Объект 2"/>
          <p:cNvSpPr>
            <a:spLocks noGrp="1"/>
          </p:cNvSpPr>
          <p:nvPr>
            <p:ph idx="1"/>
          </p:nvPr>
        </p:nvSpPr>
        <p:spPr/>
        <p:txBody>
          <a:bodyPr/>
          <a:lstStyle/>
          <a:p>
            <a:r>
              <a:rPr lang="ru-RU" dirty="0"/>
              <a:t>Производственный травматизм и профессиональные заболевания — это термины из сферы права, регулирующей охрану труда в Российской Федерации. Их важность нельзя недооценивать, ведь охрана здоровья трудящихся и обеспечение безопасных условий труда — это обязанность работодателя и значимая часть организационного и технологического процесса.</a:t>
            </a:r>
          </a:p>
          <a:p>
            <a:r>
              <a:rPr lang="ru-RU" dirty="0"/>
              <a:t>Законодательными нормами (кодексами, федеральными законами, подзаконными актами, приказами и постановлениями) данные правоотношения регулируются четко и подробно, поскольку предупреждение производственного травматизма и профессиональных заболеваний — одна из задач государственной политики в указанной области.</a:t>
            </a:r>
          </a:p>
          <a:p>
            <a:endParaRPr lang="ru-RU" dirty="0"/>
          </a:p>
          <a:p>
            <a:endParaRPr lang="ru-RU" dirty="0"/>
          </a:p>
        </p:txBody>
      </p:sp>
    </p:spTree>
    <p:extLst>
      <p:ext uri="{BB962C8B-B14F-4D97-AF65-F5344CB8AC3E}">
        <p14:creationId xmlns:p14="http://schemas.microsoft.com/office/powerpoint/2010/main" xmlns="" val="23119638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Термины</a:t>
            </a:r>
            <a:endParaRPr lang="ru-RU" dirty="0"/>
          </a:p>
        </p:txBody>
      </p:sp>
      <p:sp>
        <p:nvSpPr>
          <p:cNvPr id="3" name="Объект 2"/>
          <p:cNvSpPr>
            <a:spLocks noGrp="1"/>
          </p:cNvSpPr>
          <p:nvPr>
            <p:ph idx="1"/>
          </p:nvPr>
        </p:nvSpPr>
        <p:spPr/>
        <p:txBody>
          <a:bodyPr>
            <a:normAutofit fontScale="92500" lnSpcReduction="20000"/>
          </a:bodyPr>
          <a:lstStyle/>
          <a:p>
            <a:r>
              <a:rPr lang="ru-RU" dirty="0"/>
              <a:t>Травма — это механическое повреждение, полученное вследствие воздействия внешних факторов. Производственной она становится тогда, когда несчастный случай происходит на предприятии и(или) в ходе исполнения сотрудником его трудовых обязанностей, в том числе в командировке. Производственный травматизм — это общее наименование явления, термин, определяющий и объединяющий совокупность всех несчастных случаев (на предприятии, в цеху, в стране).</a:t>
            </a:r>
          </a:p>
          <a:p>
            <a:endParaRPr lang="ru-RU" dirty="0"/>
          </a:p>
          <a:p>
            <a:r>
              <a:rPr lang="ru-RU" dirty="0"/>
              <a:t>Травматизм на производстве — это чаще всего результат некоего происшествия. Но этим потенциально отрицательное воздействие рабочей среды на работника не ограничивается: закон также дает понятие профзаболевания. Оно возникает в результате влияния — длительного или кратковременного — определенных факторов. Так как эти явления приводят (или могут привести впоследствии) к существенному ухудшению здоровья трудящихся, потере ими трудоспособности, предупреждение производственного травматизма и профзаболеваний — важная часть всех мероприятий по охране труда на предприятии.</a:t>
            </a:r>
          </a:p>
        </p:txBody>
      </p:sp>
    </p:spTree>
    <p:extLst>
      <p:ext uri="{BB962C8B-B14F-4D97-AF65-F5344CB8AC3E}">
        <p14:creationId xmlns:p14="http://schemas.microsoft.com/office/powerpoint/2010/main" xmlns="" val="32145962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В случае с </a:t>
            </a:r>
            <a:r>
              <a:rPr lang="ru-RU" dirty="0" err="1"/>
              <a:t>профтравматизмом</a:t>
            </a:r>
            <a:r>
              <a:rPr lang="ru-RU" dirty="0"/>
              <a:t> и профзаболеваниями выделяют следующие группы причин</a:t>
            </a:r>
          </a:p>
        </p:txBody>
      </p:sp>
      <p:sp>
        <p:nvSpPr>
          <p:cNvPr id="3" name="Объект 2"/>
          <p:cNvSpPr>
            <a:spLocks noGrp="1"/>
          </p:cNvSpPr>
          <p:nvPr>
            <p:ph idx="1"/>
          </p:nvPr>
        </p:nvSpPr>
        <p:spPr/>
        <p:txBody>
          <a:bodyPr>
            <a:normAutofit lnSpcReduction="10000"/>
          </a:bodyPr>
          <a:lstStyle/>
          <a:p>
            <a:r>
              <a:rPr lang="ru-RU" dirty="0" smtClean="0"/>
              <a:t>технические</a:t>
            </a:r>
            <a:r>
              <a:rPr lang="ru-RU" dirty="0"/>
              <a:t>. Это могут быть конструктивные недостатки оборудования, механизмов или их </a:t>
            </a:r>
            <a:r>
              <a:rPr lang="ru-RU" dirty="0" err="1"/>
              <a:t>неустраненные</a:t>
            </a:r>
            <a:r>
              <a:rPr lang="ru-RU" dirty="0"/>
              <a:t> неисправности;</a:t>
            </a:r>
          </a:p>
          <a:p>
            <a:r>
              <a:rPr lang="ru-RU" dirty="0"/>
              <a:t>организационные — недостаточное информирование, ошибки, допущенные при обучении персонала, отсутствие инструкций, а также использование инструментов не в соответствии с их назначением;</a:t>
            </a:r>
          </a:p>
          <a:p>
            <a:r>
              <a:rPr lang="ru-RU" dirty="0"/>
              <a:t>санитарно-гигиенические — плохой микроклимат в помещении, высокий уровень содержания вредных веществ или шума, испарений и т. д.;</a:t>
            </a:r>
          </a:p>
          <a:p>
            <a:r>
              <a:rPr lang="ru-RU" dirty="0"/>
              <a:t>психологические — недостаточная усидчивость, усталость, неготовность к монотонной работе;</a:t>
            </a:r>
          </a:p>
          <a:p>
            <a:r>
              <a:rPr lang="ru-RU" dirty="0"/>
              <a:t>субъективные — невнимательность работника, незнание и невыполнение инструкций, состояние опьянения.</a:t>
            </a:r>
          </a:p>
        </p:txBody>
      </p:sp>
    </p:spTree>
    <p:extLst>
      <p:ext uri="{BB962C8B-B14F-4D97-AF65-F5344CB8AC3E}">
        <p14:creationId xmlns:p14="http://schemas.microsoft.com/office/powerpoint/2010/main" xmlns="" val="4264111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Профилактика и предупреждение</a:t>
            </a:r>
          </a:p>
        </p:txBody>
      </p:sp>
      <p:sp>
        <p:nvSpPr>
          <p:cNvPr id="3" name="Объект 2"/>
          <p:cNvSpPr>
            <a:spLocks noGrp="1"/>
          </p:cNvSpPr>
          <p:nvPr>
            <p:ph idx="1"/>
          </p:nvPr>
        </p:nvSpPr>
        <p:spPr>
          <a:xfrm>
            <a:off x="540914" y="2057400"/>
            <a:ext cx="10474958" cy="4038600"/>
          </a:xfrm>
        </p:spPr>
        <p:txBody>
          <a:bodyPr>
            <a:normAutofit fontScale="70000" lnSpcReduction="20000"/>
          </a:bodyPr>
          <a:lstStyle/>
          <a:p>
            <a:r>
              <a:rPr lang="ru-RU" dirty="0"/>
              <a:t>объективная оценка условий труда; для ее проведения могут быть приглашены независимые организации или проведен собственный анализ ПТ. Это мероприятие позволяет выявить наиболее опасные участки производства, принять необходимые меры, рекомендованные в отчете о проверке;</a:t>
            </a:r>
          </a:p>
          <a:p>
            <a:r>
              <a:rPr lang="ru-RU" dirty="0"/>
              <a:t>создание специальной службы или введение в штат должности специалиста по охране труда, если численность работников на предприятии, осуществляющем производственную деятельность, превышает 50 человек;</a:t>
            </a:r>
          </a:p>
          <a:p>
            <a:r>
              <a:rPr lang="ru-RU" dirty="0"/>
              <a:t>предоставление работникам, занятым на опасных участках, средств индивидуальной защиты, специальной обуви и одежды в соответствии с требованиями СНиПов и ГОСТов;</a:t>
            </a:r>
          </a:p>
          <a:p>
            <a:r>
              <a:rPr lang="ru-RU" dirty="0"/>
              <a:t>проведение медосмотров в соответствии с законодательством с определенной периодичностью;</a:t>
            </a:r>
          </a:p>
          <a:p>
            <a:r>
              <a:rPr lang="ru-RU" dirty="0"/>
              <a:t>проведение проверок рабочих мест на соответствие требованиям по охране труда и технологической безопасности;</a:t>
            </a:r>
          </a:p>
          <a:p>
            <a:r>
              <a:rPr lang="ru-RU" dirty="0"/>
              <a:t>проведение инструктажей в соответствии с законодательством и внутренними нормативными актами: вводных, периодических, дополнительных и т. д.;</a:t>
            </a:r>
          </a:p>
          <a:p>
            <a:r>
              <a:rPr lang="ru-RU" dirty="0"/>
              <a:t>осуществление проверки знаний и недопущение к работе специалистов, не прошедших обучение или инструктаж, а также показавших низкий уровень знаний;</a:t>
            </a:r>
          </a:p>
          <a:p>
            <a:r>
              <a:rPr lang="ru-RU" dirty="0"/>
              <a:t>реагирование на обращение работников и специалистов службы ОТ.</a:t>
            </a:r>
          </a:p>
        </p:txBody>
      </p:sp>
    </p:spTree>
    <p:extLst>
      <p:ext uri="{BB962C8B-B14F-4D97-AF65-F5344CB8AC3E}">
        <p14:creationId xmlns:p14="http://schemas.microsoft.com/office/powerpoint/2010/main" xmlns="" val="7784799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Порядок оказания первой помощи при несчастных случаях</a:t>
            </a:r>
          </a:p>
        </p:txBody>
      </p:sp>
      <p:sp>
        <p:nvSpPr>
          <p:cNvPr id="3" name="Объект 2"/>
          <p:cNvSpPr>
            <a:spLocks noGrp="1"/>
          </p:cNvSpPr>
          <p:nvPr>
            <p:ph idx="1"/>
          </p:nvPr>
        </p:nvSpPr>
        <p:spPr/>
        <p:txBody>
          <a:bodyPr>
            <a:normAutofit lnSpcReduction="10000"/>
          </a:bodyPr>
          <a:lstStyle/>
          <a:p>
            <a:r>
              <a:rPr lang="ru-RU" dirty="0"/>
              <a:t>Вызовите «Скорую помощь» 03 или 103 (с мобильного телефона).</a:t>
            </a:r>
          </a:p>
          <a:p>
            <a:r>
              <a:rPr lang="ru-RU" dirty="0"/>
              <a:t>Убедитесь в том, что ни пострадавшему, ни вам не угрожает опасность.</a:t>
            </a:r>
          </a:p>
          <a:p>
            <a:r>
              <a:rPr lang="ru-RU" dirty="0"/>
              <a:t>По возможности, оставьте потерпевшего лежать там, где он находится, пока его не осмотрят. Если придется его перемещать, делайте это с особой осторожностью.</a:t>
            </a:r>
          </a:p>
          <a:p>
            <a:r>
              <a:rPr lang="ru-RU" dirty="0"/>
              <a:t>Если у потерпевшего рвота, положите его на бок, чтобы не задохнулся.</a:t>
            </a:r>
          </a:p>
          <a:p>
            <a:r>
              <a:rPr lang="ru-RU" dirty="0"/>
              <a:t>Ели пострадавший не дышит, сделайте ему искусственное дыхание.</a:t>
            </a:r>
          </a:p>
          <a:p>
            <a:r>
              <a:rPr lang="ru-RU" dirty="0"/>
              <a:t>Накройте потерпевшего, чтобы он не замерз, защитите его от дождя и снега.</a:t>
            </a:r>
          </a:p>
          <a:p>
            <a:r>
              <a:rPr lang="ru-RU" dirty="0"/>
              <a:t>Перевяжите и зафиксируйте травмированный орган.</a:t>
            </a:r>
          </a:p>
          <a:p>
            <a:r>
              <a:rPr lang="ru-RU" dirty="0"/>
              <a:t>Выберите наиболее подходящий способ транспортировки.</a:t>
            </a:r>
          </a:p>
        </p:txBody>
      </p:sp>
    </p:spTree>
    <p:extLst>
      <p:ext uri="{BB962C8B-B14F-4D97-AF65-F5344CB8AC3E}">
        <p14:creationId xmlns:p14="http://schemas.microsoft.com/office/powerpoint/2010/main" xmlns="" val="28431159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Индивидуальный пакет и аптечка первой помощи, правила пользования ими. </a:t>
            </a:r>
          </a:p>
        </p:txBody>
      </p:sp>
      <p:sp>
        <p:nvSpPr>
          <p:cNvPr id="3" name="Объект 2"/>
          <p:cNvSpPr>
            <a:spLocks noGrp="1"/>
          </p:cNvSpPr>
          <p:nvPr>
            <p:ph idx="1"/>
          </p:nvPr>
        </p:nvSpPr>
        <p:spPr/>
        <p:txBody>
          <a:bodyPr>
            <a:noAutofit/>
          </a:bodyPr>
          <a:lstStyle/>
          <a:p>
            <a:r>
              <a:rPr lang="ru-RU" sz="1500" dirty="0" smtClean="0"/>
              <a:t>Аптечка </a:t>
            </a:r>
            <a:r>
              <a:rPr lang="ru-RU" sz="1500" dirty="0"/>
              <a:t>индивидуальная - набор средств медицинской самопомощи военнослужащего. Аптечка предназначена для предупреждения или снижения поражающего действия различных видов современного оружия, а также для оказания первой медицинской помощи при поражениях личного состава.</a:t>
            </a:r>
          </a:p>
          <a:p>
            <a:r>
              <a:rPr lang="ru-RU" sz="1500" dirty="0" smtClean="0"/>
              <a:t>В </a:t>
            </a:r>
            <a:r>
              <a:rPr lang="ru-RU" sz="1500" dirty="0"/>
              <a:t>холодное время года аптечку рекомендуется носить в нагрудном кармане обмундирования для предупреждения замерзания жидких лекарственных средств.</a:t>
            </a:r>
          </a:p>
          <a:p>
            <a:r>
              <a:rPr lang="ru-RU" sz="1500" dirty="0"/>
              <a:t>Лекарственные средства, содержащиеся в аптечке, применяют в зависимости от показаний как по указанию командира (старшего), так и самостоятельно в соответствии с инструкциями, которые доводят до личного состава в процессе военно-медицинской подготовки.</a:t>
            </a:r>
          </a:p>
          <a:p>
            <a:r>
              <a:rPr lang="ru-RU" sz="1500" dirty="0"/>
              <a:t>Самостоятельно при наличии показаний применяют следующие лекарственные средства: средство при отравлении ФОВ - при первых признаках поражения; противоболевое средство - при травмах и ожогах, сопровождающихся сильными болями; противобактериальное средство - при ранениях и ожогах; противорвотное средство - при появлении тошноты, вызванной воздействием ионизирующих излучений, а также контузиями и другими факторами</a:t>
            </a:r>
            <a:r>
              <a:rPr lang="ru-RU" sz="1500" dirty="0" smtClean="0"/>
              <a:t>.</a:t>
            </a:r>
            <a:endParaRPr lang="ru-RU" sz="1500" dirty="0"/>
          </a:p>
        </p:txBody>
      </p:sp>
    </p:spTree>
    <p:extLst>
      <p:ext uri="{BB962C8B-B14F-4D97-AF65-F5344CB8AC3E}">
        <p14:creationId xmlns:p14="http://schemas.microsoft.com/office/powerpoint/2010/main" xmlns="" val="34878398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Транспортирование пострадавших</a:t>
            </a:r>
          </a:p>
        </p:txBody>
      </p:sp>
      <p:sp>
        <p:nvSpPr>
          <p:cNvPr id="3" name="Объект 2"/>
          <p:cNvSpPr>
            <a:spLocks noGrp="1"/>
          </p:cNvSpPr>
          <p:nvPr>
            <p:ph idx="1"/>
          </p:nvPr>
        </p:nvSpPr>
        <p:spPr/>
        <p:txBody>
          <a:bodyPr>
            <a:normAutofit fontScale="70000" lnSpcReduction="20000"/>
          </a:bodyPr>
          <a:lstStyle/>
          <a:p>
            <a:r>
              <a:rPr lang="ru-RU" dirty="0"/>
              <a:t>При несчастном случае необходимо не только немедленно оказать пострадавшему доврачебную помощь, но и быстро и правильно доставить его в ближайшее лечебное учреждение. Нарушение правил переноски и перевозки пострадавшего может принести ему непоправимый вред.</a:t>
            </a:r>
          </a:p>
          <a:p>
            <a:endParaRPr lang="ru-RU" dirty="0"/>
          </a:p>
          <a:p>
            <a:r>
              <a:rPr lang="ru-RU" dirty="0"/>
              <a:t> </a:t>
            </a:r>
            <a:r>
              <a:rPr lang="ru-RU" dirty="0" smtClean="0"/>
              <a:t>При </a:t>
            </a:r>
            <a:r>
              <a:rPr lang="ru-RU" dirty="0"/>
              <a:t>поднимании, переноске и перевозке пострадавшего нужно следить, чтобы он находился в удобном положении, и не трясти его. При переноске на руках оказывающие помощь должны идти не в ногу.</a:t>
            </a:r>
          </a:p>
          <a:p>
            <a:endParaRPr lang="ru-RU" dirty="0"/>
          </a:p>
          <a:p>
            <a:r>
              <a:rPr lang="ru-RU" dirty="0"/>
              <a:t> </a:t>
            </a:r>
            <a:r>
              <a:rPr lang="ru-RU" dirty="0" smtClean="0"/>
              <a:t>Поднимать </a:t>
            </a:r>
            <a:r>
              <a:rPr lang="ru-RU" dirty="0"/>
              <a:t>и класть пострадавшего на носилки необходимо согласованно, лучше по команде. Брать пострадавшего нужно со здоровой стороны, при этом оказывающие помощь должны стоять на одном и том же колене и так подкладывать руки под голову, спину, ноги, ягодицы, чтобы пальцы показывались с другой стороны пострадавшего.</a:t>
            </a:r>
          </a:p>
          <a:p>
            <a:endParaRPr lang="ru-RU" dirty="0"/>
          </a:p>
          <a:p>
            <a:r>
              <a:rPr lang="ru-RU" dirty="0"/>
              <a:t> </a:t>
            </a:r>
            <a:r>
              <a:rPr lang="ru-RU" dirty="0" smtClean="0"/>
              <a:t>Надо </a:t>
            </a:r>
            <a:r>
              <a:rPr lang="ru-RU" dirty="0"/>
              <a:t>стараться не переносить пострадавшего к носилкам, а, не вставая с колен, слегка приподнять его с земли, чтобы кто-либо подставил носилки под него. Это особенно важно при переломах: в этих случаях необходимо, чтобы кто-нибудь поддерживал рукой место перелома.</a:t>
            </a:r>
          </a:p>
        </p:txBody>
      </p:sp>
    </p:spTree>
    <p:extLst>
      <p:ext uri="{BB962C8B-B14F-4D97-AF65-F5344CB8AC3E}">
        <p14:creationId xmlns:p14="http://schemas.microsoft.com/office/powerpoint/2010/main" xmlns="" val="21517999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Пожарная </a:t>
            </a:r>
            <a:r>
              <a:rPr lang="ru-RU" dirty="0"/>
              <a:t>безопасность на предприятии</a:t>
            </a:r>
          </a:p>
        </p:txBody>
      </p:sp>
      <p:sp>
        <p:nvSpPr>
          <p:cNvPr id="3" name="Объект 2"/>
          <p:cNvSpPr>
            <a:spLocks noGrp="1"/>
          </p:cNvSpPr>
          <p:nvPr>
            <p:ph idx="1"/>
          </p:nvPr>
        </p:nvSpPr>
        <p:spPr/>
        <p:txBody>
          <a:bodyPr/>
          <a:lstStyle/>
          <a:p>
            <a:r>
              <a:rPr lang="ru-RU" dirty="0"/>
              <a:t>В каждой организации, в первую очередь, за обеспечение пожарной безопасности отвечает руководитель. Эта обязанность закреплена в федеральном законе (ФЗ-№69) и лежит на руководителе априори безо всяких дополнительных приказов.</a:t>
            </a:r>
          </a:p>
          <a:p>
            <a:r>
              <a:rPr lang="ru-RU" dirty="0"/>
              <a:t>При желании и/или необходимости руководитель может создать приказ и назначить другого сотрудника в роли ответственного за пожарную безопасность. Таким приказом руководитель делегирует свои обязанности данному сотруднику и делит с ним ответственность за обеспечение пожарной безопасности на предприятии.</a:t>
            </a:r>
          </a:p>
        </p:txBody>
      </p:sp>
    </p:spTree>
    <p:extLst>
      <p:ext uri="{BB962C8B-B14F-4D97-AF65-F5344CB8AC3E}">
        <p14:creationId xmlns:p14="http://schemas.microsoft.com/office/powerpoint/2010/main" xmlns="" val="1684907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Организационно-распорядительные меры пожарной безопасности на предприятии.</a:t>
            </a:r>
          </a:p>
        </p:txBody>
      </p:sp>
      <p:sp>
        <p:nvSpPr>
          <p:cNvPr id="3" name="Объект 2"/>
          <p:cNvSpPr>
            <a:spLocks noGrp="1"/>
          </p:cNvSpPr>
          <p:nvPr>
            <p:ph idx="1"/>
          </p:nvPr>
        </p:nvSpPr>
        <p:spPr/>
        <p:txBody>
          <a:bodyPr/>
          <a:lstStyle/>
          <a:p>
            <a:r>
              <a:rPr lang="ru-RU" dirty="0" smtClean="0"/>
              <a:t>Разработка </a:t>
            </a:r>
            <a:r>
              <a:rPr lang="ru-RU" dirty="0"/>
              <a:t>документов по пожарной безопасности на предприятии:</a:t>
            </a:r>
          </a:p>
          <a:p>
            <a:endParaRPr lang="ru-RU" dirty="0"/>
          </a:p>
          <a:p>
            <a:r>
              <a:rPr lang="ru-RU" dirty="0"/>
              <a:t>журналы;</a:t>
            </a:r>
          </a:p>
          <a:p>
            <a:r>
              <a:rPr lang="ru-RU" dirty="0"/>
              <a:t>приказы;</a:t>
            </a:r>
          </a:p>
          <a:p>
            <a:r>
              <a:rPr lang="ru-RU" dirty="0"/>
              <a:t>инструкции.</a:t>
            </a:r>
          </a:p>
          <a:p>
            <a:r>
              <a:rPr lang="ru-RU" dirty="0" smtClean="0"/>
              <a:t>Разработка </a:t>
            </a:r>
            <a:r>
              <a:rPr lang="ru-RU" dirty="0"/>
              <a:t>и подача в МЧС декларации пожарной безопасности (не для всех предприятий)</a:t>
            </a:r>
          </a:p>
        </p:txBody>
      </p:sp>
    </p:spTree>
    <p:extLst>
      <p:ext uri="{BB962C8B-B14F-4D97-AF65-F5344CB8AC3E}">
        <p14:creationId xmlns:p14="http://schemas.microsoft.com/office/powerpoint/2010/main" xmlns="" val="3515208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Описание профессии</a:t>
            </a:r>
            <a:endParaRPr lang="ru-RU" dirty="0"/>
          </a:p>
        </p:txBody>
      </p:sp>
      <p:sp>
        <p:nvSpPr>
          <p:cNvPr id="3" name="Объект 2"/>
          <p:cNvSpPr>
            <a:spLocks noGrp="1"/>
          </p:cNvSpPr>
          <p:nvPr>
            <p:ph idx="1"/>
          </p:nvPr>
        </p:nvSpPr>
        <p:spPr/>
        <p:txBody>
          <a:bodyPr/>
          <a:lstStyle/>
          <a:p>
            <a:r>
              <a:rPr lang="ru-RU" dirty="0"/>
              <a:t>Стропальщик – это обученный специалист. </a:t>
            </a:r>
            <a:endParaRPr lang="ru-RU" dirty="0" smtClean="0"/>
          </a:p>
          <a:p>
            <a:r>
              <a:rPr lang="ru-RU" dirty="0" smtClean="0"/>
              <a:t>Как </a:t>
            </a:r>
            <a:r>
              <a:rPr lang="ru-RU" dirty="0"/>
              <a:t>правило, стропальщики работают с подъемными устройствами. </a:t>
            </a:r>
            <a:endParaRPr lang="ru-RU" dirty="0" smtClean="0"/>
          </a:p>
          <a:p>
            <a:r>
              <a:rPr lang="ru-RU" dirty="0" smtClean="0"/>
              <a:t>Подъемные </a:t>
            </a:r>
            <a:r>
              <a:rPr lang="ru-RU" dirty="0"/>
              <a:t>устройства включают в себя краны, манипуляторы, погрузчики, подъемные площадки. Стропальщик цепляет груз с учетом центра тяжести. </a:t>
            </a:r>
            <a:endParaRPr lang="ru-RU" dirty="0" smtClean="0"/>
          </a:p>
          <a:p>
            <a:r>
              <a:rPr lang="ru-RU" dirty="0" smtClean="0"/>
              <a:t>Дает </a:t>
            </a:r>
            <a:r>
              <a:rPr lang="ru-RU" dirty="0"/>
              <a:t>команды крановщику. Для этого применяют язык жестов. </a:t>
            </a:r>
            <a:endParaRPr lang="ru-RU" dirty="0" smtClean="0"/>
          </a:p>
          <a:p>
            <a:r>
              <a:rPr lang="ru-RU" dirty="0" smtClean="0"/>
              <a:t>Команды </a:t>
            </a:r>
            <a:r>
              <a:rPr lang="ru-RU" dirty="0"/>
              <a:t>включают в себя жесты: вира (подъем), майна (спуск), влево, вправо, быстрый или медленный спуск. </a:t>
            </a:r>
            <a:endParaRPr lang="ru-RU" dirty="0" smtClean="0"/>
          </a:p>
          <a:p>
            <a:r>
              <a:rPr lang="ru-RU" dirty="0" smtClean="0"/>
              <a:t>Стропальщик </a:t>
            </a:r>
            <a:r>
              <a:rPr lang="ru-RU" dirty="0"/>
              <a:t>помогает крановщику поставить груз в заданное место</a:t>
            </a:r>
            <a:r>
              <a:rPr lang="ru-RU" dirty="0" smtClean="0"/>
              <a:t>.</a:t>
            </a:r>
          </a:p>
          <a:p>
            <a:r>
              <a:rPr lang="ru-RU" dirty="0" smtClean="0"/>
              <a:t> </a:t>
            </a:r>
            <a:r>
              <a:rPr lang="ru-RU" dirty="0"/>
              <a:t>В некоторых случаях стропальщик использует багор для направления груза.</a:t>
            </a:r>
          </a:p>
        </p:txBody>
      </p:sp>
    </p:spTree>
    <p:extLst>
      <p:ext uri="{BB962C8B-B14F-4D97-AF65-F5344CB8AC3E}">
        <p14:creationId xmlns:p14="http://schemas.microsoft.com/office/powerpoint/2010/main" xmlns="" val="25247158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 Технические меры пожарной безопасности на предприятии:</a:t>
            </a:r>
          </a:p>
        </p:txBody>
      </p:sp>
      <p:sp>
        <p:nvSpPr>
          <p:cNvPr id="3" name="Объект 2"/>
          <p:cNvSpPr>
            <a:spLocks noGrp="1"/>
          </p:cNvSpPr>
          <p:nvPr>
            <p:ph idx="1"/>
          </p:nvPr>
        </p:nvSpPr>
        <p:spPr/>
        <p:txBody>
          <a:bodyPr>
            <a:normAutofit fontScale="92500" lnSpcReduction="20000"/>
          </a:bodyPr>
          <a:lstStyle/>
          <a:p>
            <a:r>
              <a:rPr lang="ru-RU" dirty="0"/>
              <a:t>разработка планов эвакуации;</a:t>
            </a:r>
          </a:p>
          <a:p>
            <a:r>
              <a:rPr lang="ru-RU" dirty="0"/>
              <a:t>размещение знаков пожарной безопасности во всех помещениях предприятия и на его территории;</a:t>
            </a:r>
          </a:p>
          <a:p>
            <a:r>
              <a:rPr lang="ru-RU" dirty="0"/>
              <a:t>оснащение огнетушителями и первичными средствами пожаротушения;</a:t>
            </a:r>
          </a:p>
          <a:p>
            <a:r>
              <a:rPr lang="ru-RU" dirty="0"/>
              <a:t>установка пожарной сигнализации, систем оповещения, </a:t>
            </a:r>
            <a:r>
              <a:rPr lang="ru-RU" dirty="0" err="1"/>
              <a:t>дымоудаления</a:t>
            </a:r>
            <a:r>
              <a:rPr lang="ru-RU" dirty="0"/>
              <a:t> и пожаротушения (при необходимости) + заключение договора на последующее техническое обслуживание;</a:t>
            </a:r>
          </a:p>
          <a:p>
            <a:r>
              <a:rPr lang="ru-RU" dirty="0"/>
              <a:t>обеспечение работоспособности пожарных кранов и рукавов;</a:t>
            </a:r>
          </a:p>
          <a:p>
            <a:r>
              <a:rPr lang="ru-RU" dirty="0"/>
              <a:t>обеспечение необходимого количества эвакуационных выходов и установка противопожарных дверей (при необходимости);</a:t>
            </a:r>
          </a:p>
          <a:p>
            <a:r>
              <a:rPr lang="ru-RU" dirty="0"/>
              <a:t>проверка и испытание пожарных лестниц и ограждений крыш;</a:t>
            </a:r>
          </a:p>
          <a:p>
            <a:r>
              <a:rPr lang="ru-RU" dirty="0"/>
              <a:t>огнезащитная обработка конструкций.</a:t>
            </a:r>
          </a:p>
        </p:txBody>
      </p:sp>
    </p:spTree>
    <p:extLst>
      <p:ext uri="{BB962C8B-B14F-4D97-AF65-F5344CB8AC3E}">
        <p14:creationId xmlns:p14="http://schemas.microsoft.com/office/powerpoint/2010/main" xmlns="" val="29718782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spTree>
    <p:extLst>
      <p:ext uri="{BB962C8B-B14F-4D97-AF65-F5344CB8AC3E}">
        <p14:creationId xmlns:p14="http://schemas.microsoft.com/office/powerpoint/2010/main" xmlns="" val="13043189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52596" y="928670"/>
            <a:ext cx="8258204" cy="628122"/>
          </a:xfrm>
        </p:spPr>
        <p:txBody>
          <a:bodyPr>
            <a:noAutofit/>
          </a:bodyPr>
          <a:lstStyle/>
          <a:p>
            <a:pPr algn="ctr"/>
            <a:r>
              <a:rPr lang="ru-RU" sz="2000" b="1" dirty="0">
                <a:solidFill>
                  <a:schemeClr val="tx1"/>
                </a:solidFill>
                <a:latin typeface="Times New Roman" pitchFamily="18" charset="0"/>
                <a:cs typeface="Times New Roman" pitchFamily="18" charset="0"/>
              </a:rPr>
              <a:t>Требования ФНП</a:t>
            </a:r>
          </a:p>
        </p:txBody>
      </p:sp>
      <p:sp>
        <p:nvSpPr>
          <p:cNvPr id="3" name="Содержимое 2"/>
          <p:cNvSpPr>
            <a:spLocks noGrp="1"/>
          </p:cNvSpPr>
          <p:nvPr>
            <p:ph idx="1"/>
          </p:nvPr>
        </p:nvSpPr>
        <p:spPr>
          <a:xfrm>
            <a:off x="1775520" y="1556792"/>
            <a:ext cx="8640960" cy="5017744"/>
          </a:xfrm>
        </p:spPr>
        <p:txBody>
          <a:bodyPr>
            <a:normAutofit/>
          </a:bodyPr>
          <a:lstStyle/>
          <a:p>
            <a:pPr marL="265113" lvl="8" indent="-265113" algn="ctr">
              <a:buClrTx/>
              <a:buNone/>
            </a:pPr>
            <a:r>
              <a:rPr lang="ru-RU" dirty="0">
                <a:solidFill>
                  <a:schemeClr val="tx1"/>
                </a:solidFill>
                <a:latin typeface="Times New Roman" pitchFamily="18" charset="0"/>
                <a:cs typeface="Times New Roman" pitchFamily="18" charset="0"/>
              </a:rPr>
              <a:t>Федеральные нормы и правила в области промышленной безопасности "Правила безопасности опасных производственных объектов, на которых используются подъемные сооружения" устанавливают необходимые требования к:</a:t>
            </a:r>
          </a:p>
          <a:p>
            <a:pPr marL="265113" lvl="8" indent="-265113" algn="ctr">
              <a:buClrTx/>
              <a:buFont typeface="Wingdings" pitchFamily="2" charset="2"/>
              <a:buChar char="Ø"/>
            </a:pPr>
            <a:r>
              <a:rPr lang="ru-RU" dirty="0">
                <a:solidFill>
                  <a:schemeClr val="tx1"/>
                </a:solidFill>
                <a:latin typeface="Times New Roman" pitchFamily="18" charset="0"/>
                <a:cs typeface="Times New Roman" pitchFamily="18" charset="0"/>
              </a:rPr>
              <a:t>деятельности в области промышленной безопасности на опасных производственных объектах (ОПО), на которых используются стационарно установленные грузоподъемные механизмы (подъемные сооружения), в том числе к работникам указанных ОПО;</a:t>
            </a:r>
          </a:p>
          <a:p>
            <a:pPr marL="265113" lvl="8" indent="-265113" algn="ctr">
              <a:buClrTx/>
              <a:buFont typeface="Wingdings" pitchFamily="2" charset="2"/>
              <a:buChar char="Ø"/>
            </a:pPr>
            <a:r>
              <a:rPr lang="ru-RU" dirty="0">
                <a:solidFill>
                  <a:schemeClr val="tx1"/>
                </a:solidFill>
                <a:latin typeface="Times New Roman" pitchFamily="18" charset="0"/>
                <a:cs typeface="Times New Roman" pitchFamily="18" charset="0"/>
              </a:rPr>
              <a:t>безопасности технологических процессов на ОПО, на которых используются подъемные сооружения;</a:t>
            </a:r>
          </a:p>
          <a:p>
            <a:pPr marL="265113" lvl="8" indent="-265113" algn="ctr">
              <a:buClrTx/>
              <a:buFont typeface="Wingdings" pitchFamily="2" charset="2"/>
              <a:buChar char="Ø"/>
            </a:pPr>
            <a:r>
              <a:rPr lang="ru-RU" dirty="0">
                <a:solidFill>
                  <a:schemeClr val="tx1"/>
                </a:solidFill>
                <a:latin typeface="Times New Roman" pitchFamily="18" charset="0"/>
                <a:cs typeface="Times New Roman" pitchFamily="18" charset="0"/>
              </a:rPr>
              <a:t>порядку действии в случае аварии или инцидента на опасном производственном объекте</a:t>
            </a:r>
          </a:p>
          <a:p>
            <a:pPr marL="265113" lvl="8" indent="-265113">
              <a:buClrTx/>
              <a:buNone/>
            </a:pPr>
            <a:endParaRPr lang="ru-RU" sz="1800" dirty="0">
              <a:solidFill>
                <a:schemeClr val="tx1"/>
              </a:solidFill>
              <a:latin typeface="Times New Roman" pitchFamily="18" charset="0"/>
              <a:cs typeface="Times New Roman" pitchFamily="18" charset="0"/>
            </a:endParaRPr>
          </a:p>
          <a:p>
            <a:pPr marL="265113" lvl="8" indent="-265113">
              <a:buClrTx/>
              <a:buNone/>
            </a:pPr>
            <a:endParaRPr lang="ru-RU" sz="1800" dirty="0">
              <a:solidFill>
                <a:schemeClr val="tx1"/>
              </a:solidFill>
              <a:latin typeface="Times New Roman" pitchFamily="18" charset="0"/>
              <a:cs typeface="Times New Roman" pitchFamily="18" charset="0"/>
            </a:endParaRPr>
          </a:p>
          <a:p>
            <a:pPr marL="265113" lvl="8" indent="-265113" algn="ctr">
              <a:buClrTx/>
              <a:buNone/>
            </a:pPr>
            <a:r>
              <a:rPr lang="ru-RU" dirty="0">
                <a:solidFill>
                  <a:schemeClr val="tx1"/>
                </a:solidFill>
                <a:latin typeface="Times New Roman" pitchFamily="18" charset="0"/>
                <a:cs typeface="Times New Roman" pitchFamily="18" charset="0"/>
              </a:rPr>
              <a:t>Положения настоящего ФНП распространяются на организации независимо от их организационно-правовых форм и форм собственности, осуществляющие деятельность в области промышленной безопасности ОПО, на которых используются подъемные сооружения, на территории РФ и на иных территориях, над которыми РФ осуществляет юрисдикцию в соответствии с законодательством РФ нормами международного права</a:t>
            </a:r>
          </a:p>
          <a:p>
            <a:pPr marL="265113" lvl="8" indent="-265113" algn="ctr">
              <a:buClrTx/>
              <a:buNone/>
            </a:pPr>
            <a:endParaRPr lang="ru-RU" dirty="0">
              <a:solidFill>
                <a:schemeClr val="tx1"/>
              </a:solidFill>
              <a:latin typeface="Times New Roman" pitchFamily="18" charset="0"/>
              <a:cs typeface="Times New Roman" pitchFamily="18" charset="0"/>
            </a:endParaRPr>
          </a:p>
          <a:p>
            <a:pPr marL="265113" lvl="8" indent="-265113" algn="ctr">
              <a:buClrTx/>
              <a:buNone/>
            </a:pPr>
            <a:endParaRPr lang="ru-RU" dirty="0">
              <a:solidFill>
                <a:schemeClr val="tx1"/>
              </a:solidFill>
              <a:latin typeface="Times New Roman" pitchFamily="18" charset="0"/>
              <a:cs typeface="Times New Roman" pitchFamily="18" charset="0"/>
            </a:endParaRPr>
          </a:p>
        </p:txBody>
      </p:sp>
      <p:pic>
        <p:nvPicPr>
          <p:cNvPr id="7" name="Рисунок 6" descr="50df0d16dba0c.jpg"/>
          <p:cNvPicPr>
            <a:picLocks noChangeAspect="1"/>
          </p:cNvPicPr>
          <p:nvPr/>
        </p:nvPicPr>
        <p:blipFill>
          <a:blip r:embed="rId2" cstate="print"/>
          <a:stretch>
            <a:fillRect/>
          </a:stretch>
        </p:blipFill>
        <p:spPr>
          <a:xfrm>
            <a:off x="1809720" y="4143380"/>
            <a:ext cx="676672" cy="648072"/>
          </a:xfrm>
          <a:prstGeom prst="rect">
            <a:avLst/>
          </a:prstGeom>
        </p:spPr>
      </p:pic>
    </p:spTree>
    <p:extLst>
      <p:ext uri="{BB962C8B-B14F-4D97-AF65-F5344CB8AC3E}">
        <p14:creationId xmlns:p14="http://schemas.microsoft.com/office/powerpoint/2010/main" xmlns="" val="228279246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1143000"/>
            <a:ext cx="8229600" cy="557808"/>
          </a:xfrm>
        </p:spPr>
        <p:txBody>
          <a:bodyPr>
            <a:normAutofit/>
          </a:bodyPr>
          <a:lstStyle/>
          <a:p>
            <a:pPr algn="ctr"/>
            <a:r>
              <a:rPr lang="ru-RU" sz="1800" b="1" dirty="0">
                <a:solidFill>
                  <a:schemeClr val="tx1"/>
                </a:solidFill>
                <a:latin typeface="Times New Roman" pitchFamily="18" charset="0"/>
                <a:cs typeface="Times New Roman" pitchFamily="18" charset="0"/>
              </a:rPr>
              <a:t>Требования ФНП</a:t>
            </a:r>
            <a:endParaRPr lang="ru-RU" sz="1800" dirty="0"/>
          </a:p>
        </p:txBody>
      </p:sp>
      <p:sp>
        <p:nvSpPr>
          <p:cNvPr id="3" name="Содержимое 2"/>
          <p:cNvSpPr>
            <a:spLocks noGrp="1"/>
          </p:cNvSpPr>
          <p:nvPr>
            <p:ph idx="1"/>
          </p:nvPr>
        </p:nvSpPr>
        <p:spPr>
          <a:xfrm>
            <a:off x="1981200" y="1772816"/>
            <a:ext cx="8229600" cy="4801720"/>
          </a:xfrm>
        </p:spPr>
        <p:txBody>
          <a:bodyPr>
            <a:normAutofit/>
          </a:bodyPr>
          <a:lstStyle/>
          <a:p>
            <a:pPr algn="ctr">
              <a:buNone/>
            </a:pPr>
            <a:r>
              <a:rPr lang="ru-RU" sz="1600" b="1" dirty="0">
                <a:latin typeface="Times New Roman" pitchFamily="18" charset="0"/>
                <a:cs typeface="Times New Roman" pitchFamily="18" charset="0"/>
              </a:rPr>
              <a:t>Требования относятся к:</a:t>
            </a:r>
          </a:p>
          <a:p>
            <a:pPr algn="ctr">
              <a:buNone/>
            </a:pPr>
            <a:endParaRPr lang="ru-RU" sz="1600" b="1" dirty="0">
              <a:latin typeface="Times New Roman" pitchFamily="18" charset="0"/>
              <a:cs typeface="Times New Roman" pitchFamily="18" charset="0"/>
            </a:endParaRPr>
          </a:p>
          <a:p>
            <a:pPr algn="ctr">
              <a:buFont typeface="Wingdings" pitchFamily="2" charset="2"/>
              <a:buChar char="ü"/>
            </a:pPr>
            <a:r>
              <a:rPr lang="ru-RU" sz="1600" dirty="0">
                <a:latin typeface="Times New Roman" pitchFamily="18" charset="0"/>
                <a:cs typeface="Times New Roman" pitchFamily="18" charset="0"/>
              </a:rPr>
              <a:t> организациям и работникам, осуществляющим монтаж, наладку, ремонт, реконструкцию или модернизацию ПС в процессе эксплуатации ОПО;</a:t>
            </a:r>
          </a:p>
          <a:p>
            <a:pPr algn="ctr">
              <a:buClrTx/>
              <a:buFont typeface="Wingdings" pitchFamily="2" charset="2"/>
              <a:buChar char="ü"/>
            </a:pPr>
            <a:r>
              <a:rPr lang="ru-RU" sz="1600" dirty="0">
                <a:latin typeface="Times New Roman" pitchFamily="18" charset="0"/>
                <a:cs typeface="Times New Roman" pitchFamily="18" charset="0"/>
              </a:rPr>
              <a:t>реконструкции или модернизации; </a:t>
            </a:r>
          </a:p>
          <a:p>
            <a:pPr algn="ctr">
              <a:buClrTx/>
              <a:buFont typeface="Wingdings" pitchFamily="2" charset="2"/>
              <a:buChar char="ü"/>
            </a:pPr>
            <a:r>
              <a:rPr lang="ru-RU" sz="1600" dirty="0">
                <a:latin typeface="Times New Roman" pitchFamily="18" charset="0"/>
                <a:cs typeface="Times New Roman" pitchFamily="18" charset="0"/>
              </a:rPr>
              <a:t> монтажу и наладке;</a:t>
            </a:r>
          </a:p>
          <a:p>
            <a:pPr algn="ctr">
              <a:buClrTx/>
              <a:buFont typeface="Wingdings" pitchFamily="2" charset="2"/>
              <a:buChar char="ü"/>
            </a:pPr>
            <a:r>
              <a:rPr lang="ru-RU" sz="1600" dirty="0">
                <a:latin typeface="Times New Roman" pitchFamily="18" charset="0"/>
                <a:cs typeface="Times New Roman" pitchFamily="18" charset="0"/>
              </a:rPr>
              <a:t>установке и производству работ;</a:t>
            </a:r>
          </a:p>
          <a:p>
            <a:pPr algn="ctr">
              <a:buClrTx/>
              <a:buFont typeface="Wingdings" pitchFamily="2" charset="2"/>
              <a:buChar char="ü"/>
            </a:pPr>
            <a:r>
              <a:rPr lang="ru-RU" sz="1600" dirty="0">
                <a:latin typeface="Times New Roman" pitchFamily="18" charset="0"/>
                <a:cs typeface="Times New Roman" pitchFamily="18" charset="0"/>
              </a:rPr>
              <a:t>эксплуатации;</a:t>
            </a:r>
          </a:p>
          <a:p>
            <a:pPr algn="ctr">
              <a:buClrTx/>
              <a:buFont typeface="Wingdings" pitchFamily="2" charset="2"/>
              <a:buChar char="ü"/>
            </a:pPr>
            <a:r>
              <a:rPr lang="ru-RU" sz="1600" dirty="0">
                <a:latin typeface="Times New Roman" pitchFamily="18" charset="0"/>
                <a:cs typeface="Times New Roman" pitchFamily="18" charset="0"/>
              </a:rPr>
              <a:t> ремонту;</a:t>
            </a:r>
          </a:p>
          <a:p>
            <a:pPr algn="ctr">
              <a:buClrTx/>
              <a:buFont typeface="Wingdings" pitchFamily="2" charset="2"/>
              <a:buChar char="ü"/>
            </a:pPr>
            <a:r>
              <a:rPr lang="ru-RU" sz="1600" dirty="0">
                <a:latin typeface="Times New Roman" pitchFamily="18" charset="0"/>
                <a:cs typeface="Times New Roman" pitchFamily="18" charset="0"/>
              </a:rPr>
              <a:t>организациям и работникам ОПО, осуществляющим эксплуатацию ПС</a:t>
            </a:r>
          </a:p>
          <a:p>
            <a:pPr algn="ctr">
              <a:buNone/>
            </a:pPr>
            <a:r>
              <a:rPr lang="ru-RU" sz="1600" dirty="0">
                <a:latin typeface="Times New Roman" pitchFamily="18" charset="0"/>
                <a:cs typeface="Times New Roman" pitchFamily="18" charset="0"/>
              </a:rPr>
              <a:t>подъемных сооружений и оборудования, используемого совместно с подъемными сооружениями</a:t>
            </a:r>
          </a:p>
        </p:txBody>
      </p:sp>
    </p:spTree>
    <p:extLst>
      <p:ext uri="{BB962C8B-B14F-4D97-AF65-F5344CB8AC3E}">
        <p14:creationId xmlns:p14="http://schemas.microsoft.com/office/powerpoint/2010/main" xmlns="" val="22925491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52596" y="642918"/>
            <a:ext cx="8258204" cy="1489938"/>
          </a:xfrm>
        </p:spPr>
        <p:txBody>
          <a:bodyPr>
            <a:noAutofit/>
          </a:bodyPr>
          <a:lstStyle/>
          <a:p>
            <a:pPr algn="ctr"/>
            <a:r>
              <a:rPr lang="ru-RU" sz="1800" b="1" dirty="0">
                <a:solidFill>
                  <a:schemeClr val="tx1"/>
                </a:solidFill>
                <a:latin typeface="Times New Roman" pitchFamily="18" charset="0"/>
                <a:cs typeface="Times New Roman" pitchFamily="18" charset="0"/>
              </a:rPr>
              <a:t>Требования к грузоподъемным механизмам и подъемным сооружениям, приобретаемым за границей</a:t>
            </a:r>
          </a:p>
        </p:txBody>
      </p:sp>
      <p:sp>
        <p:nvSpPr>
          <p:cNvPr id="3" name="Содержимое 2"/>
          <p:cNvSpPr>
            <a:spLocks noGrp="1"/>
          </p:cNvSpPr>
          <p:nvPr>
            <p:ph idx="1"/>
          </p:nvPr>
        </p:nvSpPr>
        <p:spPr>
          <a:xfrm>
            <a:off x="1738282" y="1988840"/>
            <a:ext cx="8643998" cy="4583432"/>
          </a:xfrm>
        </p:spPr>
        <p:txBody>
          <a:bodyPr>
            <a:normAutofit/>
          </a:bodyPr>
          <a:lstStyle/>
          <a:p>
            <a:pPr algn="ctr">
              <a:buNone/>
            </a:pPr>
            <a:endParaRPr lang="ru-RU" sz="1600" dirty="0">
              <a:latin typeface="Times New Roman" pitchFamily="18" charset="0"/>
              <a:cs typeface="Times New Roman" pitchFamily="18" charset="0"/>
            </a:endParaRPr>
          </a:p>
          <a:p>
            <a:pPr algn="ctr">
              <a:buNone/>
            </a:pPr>
            <a:endParaRPr lang="ru-RU" sz="1600" dirty="0">
              <a:latin typeface="Times New Roman" pitchFamily="18" charset="0"/>
              <a:cs typeface="Times New Roman" pitchFamily="18" charset="0"/>
            </a:endParaRPr>
          </a:p>
          <a:p>
            <a:pPr algn="ctr">
              <a:buFont typeface="Wingdings" pitchFamily="2" charset="2"/>
              <a:buChar char="ü"/>
            </a:pPr>
            <a:r>
              <a:rPr lang="ru-RU" sz="1600" dirty="0">
                <a:latin typeface="Times New Roman" pitchFamily="18" charset="0"/>
                <a:cs typeface="Times New Roman" pitchFamily="18" charset="0"/>
              </a:rPr>
              <a:t>Организациям-заказчикам или поставщикам до заключения договора (контракта) на поставку кранов, узлов, механизмов и приборов безопасности из-за рубежа рекомендуется обращаться в органы по сертификации кранов</a:t>
            </a:r>
          </a:p>
          <a:p>
            <a:pPr algn="ctr">
              <a:buFont typeface="Wingdings" pitchFamily="2" charset="2"/>
              <a:buChar char="ü"/>
            </a:pPr>
            <a:endParaRPr lang="ru-RU" sz="1600" dirty="0">
              <a:latin typeface="Times New Roman" pitchFamily="18" charset="0"/>
              <a:cs typeface="Times New Roman" pitchFamily="18" charset="0"/>
            </a:endParaRPr>
          </a:p>
          <a:p>
            <a:pPr algn="ctr">
              <a:buFont typeface="Wingdings" pitchFamily="2" charset="2"/>
              <a:buChar char="ü"/>
            </a:pPr>
            <a:r>
              <a:rPr lang="ru-RU" sz="1600" dirty="0">
                <a:latin typeface="Times New Roman" pitchFamily="18" charset="0"/>
                <a:cs typeface="Times New Roman" pitchFamily="18" charset="0"/>
              </a:rPr>
              <a:t>Эксплуатационные документы (паспорт, руководство по эксплуатации, инструкция по монтажу), поставляемые с грузоподъемными механизмами и подъемными сооружениями, должны быть составлены на русском языке</a:t>
            </a:r>
          </a:p>
          <a:p>
            <a:pPr algn="ctr">
              <a:buNone/>
            </a:pPr>
            <a:endParaRPr lang="ru-RU" sz="1800" dirty="0">
              <a:latin typeface="Times New Roman" pitchFamily="18" charset="0"/>
              <a:cs typeface="Times New Roman" pitchFamily="18" charset="0"/>
            </a:endParaRPr>
          </a:p>
          <a:p>
            <a:pPr marL="452628" indent="-342900">
              <a:buFont typeface="+mj-lt"/>
              <a:buAutoNum type="arabicPeriod"/>
            </a:pPr>
            <a:endParaRPr lang="ru-RU" sz="1700" dirty="0">
              <a:latin typeface="Times New Roman" pitchFamily="18" charset="0"/>
              <a:cs typeface="Times New Roman" pitchFamily="18" charset="0"/>
            </a:endParaRPr>
          </a:p>
        </p:txBody>
      </p:sp>
      <p:sp>
        <p:nvSpPr>
          <p:cNvPr id="6" name="Прямоугольник 5"/>
          <p:cNvSpPr/>
          <p:nvPr/>
        </p:nvSpPr>
        <p:spPr>
          <a:xfrm>
            <a:off x="1847528" y="2204864"/>
            <a:ext cx="8429684" cy="9212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ru-RU" sz="1500" i="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279528427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1412776"/>
            <a:ext cx="8229600" cy="648072"/>
          </a:xfrm>
        </p:spPr>
        <p:txBody>
          <a:bodyPr>
            <a:normAutofit fontScale="90000"/>
          </a:bodyPr>
          <a:lstStyle/>
          <a:p>
            <a:pPr algn="ctr"/>
            <a:r>
              <a:rPr lang="ru-RU" sz="2000" b="1" dirty="0">
                <a:solidFill>
                  <a:schemeClr val="tx1"/>
                </a:solidFill>
                <a:latin typeface="Times New Roman" pitchFamily="18" charset="0"/>
                <a:cs typeface="Times New Roman" pitchFamily="18" charset="0"/>
              </a:rPr>
              <a:t>Грузоподъемные краны классифицируются:</a:t>
            </a:r>
            <a:r>
              <a:rPr lang="ru-RU" b="1" dirty="0" smtClean="0"/>
              <a:t/>
            </a:r>
            <a:br>
              <a:rPr lang="ru-RU" b="1" dirty="0" smtClean="0"/>
            </a:br>
            <a:endParaRPr lang="ru-RU" dirty="0"/>
          </a:p>
        </p:txBody>
      </p:sp>
      <p:graphicFrame>
        <p:nvGraphicFramePr>
          <p:cNvPr id="5" name="Содержимое 4"/>
          <p:cNvGraphicFramePr>
            <a:graphicFrameLocks noGrp="1"/>
          </p:cNvGraphicFramePr>
          <p:nvPr>
            <p:ph idx="1"/>
          </p:nvPr>
        </p:nvGraphicFramePr>
        <p:xfrm>
          <a:off x="1981200" y="1772816"/>
          <a:ext cx="8229600" cy="48010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4985760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52596" y="714356"/>
            <a:ext cx="8258204" cy="500066"/>
          </a:xfrm>
        </p:spPr>
        <p:txBody>
          <a:bodyPr>
            <a:normAutofit/>
          </a:bodyPr>
          <a:lstStyle/>
          <a:p>
            <a:pPr algn="ctr"/>
            <a:r>
              <a:rPr lang="ru-RU" sz="1800" dirty="0">
                <a:solidFill>
                  <a:schemeClr val="tx1"/>
                </a:solidFill>
                <a:latin typeface="Times New Roman" pitchFamily="18" charset="0"/>
                <a:cs typeface="Times New Roman" pitchFamily="18" charset="0"/>
              </a:rPr>
              <a:t>КЛАССИФИКАЦИЯ КРАНОВ ПО ВИДУ ГРУЗОЗАХВАТНОГО ОРГАНА</a:t>
            </a:r>
          </a:p>
        </p:txBody>
      </p:sp>
      <p:pic>
        <p:nvPicPr>
          <p:cNvPr id="4" name="Содержимое 3" descr="кран1.JPG"/>
          <p:cNvPicPr>
            <a:picLocks noGrp="1" noChangeAspect="1"/>
          </p:cNvPicPr>
          <p:nvPr>
            <p:ph idx="1"/>
          </p:nvPr>
        </p:nvPicPr>
        <p:blipFill>
          <a:blip r:embed="rId2" cstate="print"/>
          <a:stretch>
            <a:fillRect/>
          </a:stretch>
        </p:blipFill>
        <p:spPr>
          <a:xfrm>
            <a:off x="1738282" y="1214422"/>
            <a:ext cx="1500166" cy="637240"/>
          </a:xfrm>
        </p:spPr>
      </p:pic>
      <p:pic>
        <p:nvPicPr>
          <p:cNvPr id="5" name="Рисунок 4" descr="кран2.JPG"/>
          <p:cNvPicPr>
            <a:picLocks noChangeAspect="1"/>
          </p:cNvPicPr>
          <p:nvPr/>
        </p:nvPicPr>
        <p:blipFill>
          <a:blip r:embed="rId3" cstate="print"/>
          <a:stretch>
            <a:fillRect/>
          </a:stretch>
        </p:blipFill>
        <p:spPr>
          <a:xfrm>
            <a:off x="1738282" y="2000240"/>
            <a:ext cx="1500198" cy="645708"/>
          </a:xfrm>
          <a:prstGeom prst="rect">
            <a:avLst/>
          </a:prstGeom>
        </p:spPr>
      </p:pic>
      <p:pic>
        <p:nvPicPr>
          <p:cNvPr id="6" name="Рисунок 5" descr="кран3.JPG"/>
          <p:cNvPicPr>
            <a:picLocks noChangeAspect="1"/>
          </p:cNvPicPr>
          <p:nvPr/>
        </p:nvPicPr>
        <p:blipFill>
          <a:blip r:embed="rId4" cstate="print"/>
          <a:stretch>
            <a:fillRect/>
          </a:stretch>
        </p:blipFill>
        <p:spPr>
          <a:xfrm>
            <a:off x="1809720" y="2857497"/>
            <a:ext cx="1285884" cy="613991"/>
          </a:xfrm>
          <a:prstGeom prst="rect">
            <a:avLst/>
          </a:prstGeom>
        </p:spPr>
      </p:pic>
      <p:pic>
        <p:nvPicPr>
          <p:cNvPr id="7" name="Рисунок 6" descr="кран4.JPG"/>
          <p:cNvPicPr>
            <a:picLocks noChangeAspect="1"/>
          </p:cNvPicPr>
          <p:nvPr/>
        </p:nvPicPr>
        <p:blipFill>
          <a:blip r:embed="rId5" cstate="print"/>
          <a:stretch>
            <a:fillRect/>
          </a:stretch>
        </p:blipFill>
        <p:spPr>
          <a:xfrm>
            <a:off x="1524000" y="3643315"/>
            <a:ext cx="1785918" cy="660761"/>
          </a:xfrm>
          <a:prstGeom prst="rect">
            <a:avLst/>
          </a:prstGeom>
        </p:spPr>
      </p:pic>
      <p:pic>
        <p:nvPicPr>
          <p:cNvPr id="8" name="Рисунок 7" descr="кран5.JPG"/>
          <p:cNvPicPr>
            <a:picLocks noChangeAspect="1"/>
          </p:cNvPicPr>
          <p:nvPr/>
        </p:nvPicPr>
        <p:blipFill>
          <a:blip r:embed="rId6" cstate="print"/>
          <a:stretch>
            <a:fillRect/>
          </a:stretch>
        </p:blipFill>
        <p:spPr>
          <a:xfrm>
            <a:off x="1524000" y="4500570"/>
            <a:ext cx="1721890" cy="571504"/>
          </a:xfrm>
          <a:prstGeom prst="rect">
            <a:avLst/>
          </a:prstGeom>
        </p:spPr>
      </p:pic>
      <p:pic>
        <p:nvPicPr>
          <p:cNvPr id="9" name="Рисунок 8" descr="кран6.JPG"/>
          <p:cNvPicPr>
            <a:picLocks noChangeAspect="1"/>
          </p:cNvPicPr>
          <p:nvPr/>
        </p:nvPicPr>
        <p:blipFill>
          <a:blip r:embed="rId7" cstate="print"/>
          <a:stretch>
            <a:fillRect/>
          </a:stretch>
        </p:blipFill>
        <p:spPr>
          <a:xfrm>
            <a:off x="1524001" y="5429264"/>
            <a:ext cx="1563913" cy="571504"/>
          </a:xfrm>
          <a:prstGeom prst="rect">
            <a:avLst/>
          </a:prstGeom>
        </p:spPr>
      </p:pic>
      <p:pic>
        <p:nvPicPr>
          <p:cNvPr id="10" name="Рисунок 9" descr="кран7.JPG"/>
          <p:cNvPicPr>
            <a:picLocks noChangeAspect="1"/>
          </p:cNvPicPr>
          <p:nvPr/>
        </p:nvPicPr>
        <p:blipFill>
          <a:blip r:embed="rId8" cstate="print"/>
          <a:stretch>
            <a:fillRect/>
          </a:stretch>
        </p:blipFill>
        <p:spPr>
          <a:xfrm>
            <a:off x="1524000" y="6072206"/>
            <a:ext cx="1548466" cy="571504"/>
          </a:xfrm>
          <a:prstGeom prst="rect">
            <a:avLst/>
          </a:prstGeom>
        </p:spPr>
      </p:pic>
      <p:pic>
        <p:nvPicPr>
          <p:cNvPr id="11" name="Рисунок 10" descr="кран12.JPG"/>
          <p:cNvPicPr>
            <a:picLocks noChangeAspect="1"/>
          </p:cNvPicPr>
          <p:nvPr/>
        </p:nvPicPr>
        <p:blipFill>
          <a:blip r:embed="rId9" cstate="print"/>
          <a:stretch>
            <a:fillRect/>
          </a:stretch>
        </p:blipFill>
        <p:spPr>
          <a:xfrm>
            <a:off x="6167438" y="1339268"/>
            <a:ext cx="1357323" cy="446658"/>
          </a:xfrm>
          <a:prstGeom prst="rect">
            <a:avLst/>
          </a:prstGeom>
        </p:spPr>
      </p:pic>
      <p:pic>
        <p:nvPicPr>
          <p:cNvPr id="12" name="Рисунок 11" descr="кран11.JPG"/>
          <p:cNvPicPr>
            <a:picLocks noChangeAspect="1"/>
          </p:cNvPicPr>
          <p:nvPr/>
        </p:nvPicPr>
        <p:blipFill>
          <a:blip r:embed="rId10" cstate="print"/>
          <a:stretch>
            <a:fillRect/>
          </a:stretch>
        </p:blipFill>
        <p:spPr>
          <a:xfrm>
            <a:off x="6096001" y="2270275"/>
            <a:ext cx="1357322" cy="557861"/>
          </a:xfrm>
          <a:prstGeom prst="rect">
            <a:avLst/>
          </a:prstGeom>
        </p:spPr>
      </p:pic>
      <p:pic>
        <p:nvPicPr>
          <p:cNvPr id="13" name="Рисунок 12" descr="кран10.JPG"/>
          <p:cNvPicPr>
            <a:picLocks noChangeAspect="1"/>
          </p:cNvPicPr>
          <p:nvPr/>
        </p:nvPicPr>
        <p:blipFill>
          <a:blip r:embed="rId11" cstate="print"/>
          <a:stretch>
            <a:fillRect/>
          </a:stretch>
        </p:blipFill>
        <p:spPr>
          <a:xfrm>
            <a:off x="6096001" y="3357563"/>
            <a:ext cx="1404021" cy="500066"/>
          </a:xfrm>
          <a:prstGeom prst="rect">
            <a:avLst/>
          </a:prstGeom>
        </p:spPr>
      </p:pic>
      <p:pic>
        <p:nvPicPr>
          <p:cNvPr id="14" name="Рисунок 13" descr="кран9.JPG"/>
          <p:cNvPicPr>
            <a:picLocks noChangeAspect="1"/>
          </p:cNvPicPr>
          <p:nvPr/>
        </p:nvPicPr>
        <p:blipFill>
          <a:blip r:embed="rId12" cstate="print"/>
          <a:stretch>
            <a:fillRect/>
          </a:stretch>
        </p:blipFill>
        <p:spPr>
          <a:xfrm>
            <a:off x="6167438" y="4286257"/>
            <a:ext cx="1357323" cy="500375"/>
          </a:xfrm>
          <a:prstGeom prst="rect">
            <a:avLst/>
          </a:prstGeom>
        </p:spPr>
      </p:pic>
      <p:pic>
        <p:nvPicPr>
          <p:cNvPr id="15" name="Рисунок 14" descr="кран8.JPG"/>
          <p:cNvPicPr>
            <a:picLocks noChangeAspect="1"/>
          </p:cNvPicPr>
          <p:nvPr/>
        </p:nvPicPr>
        <p:blipFill>
          <a:blip r:embed="rId13" cstate="print"/>
          <a:stretch>
            <a:fillRect/>
          </a:stretch>
        </p:blipFill>
        <p:spPr>
          <a:xfrm>
            <a:off x="6167438" y="5214951"/>
            <a:ext cx="1375182" cy="500066"/>
          </a:xfrm>
          <a:prstGeom prst="rect">
            <a:avLst/>
          </a:prstGeom>
        </p:spPr>
      </p:pic>
      <p:sp>
        <p:nvSpPr>
          <p:cNvPr id="16" name="Прямоугольник 15"/>
          <p:cNvSpPr/>
          <p:nvPr/>
        </p:nvSpPr>
        <p:spPr>
          <a:xfrm>
            <a:off x="3238480" y="1285860"/>
            <a:ext cx="2786082" cy="571504"/>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ru-RU" sz="1200" b="1" dirty="0">
                <a:latin typeface="Times New Roman" pitchFamily="18" charset="0"/>
                <a:cs typeface="Times New Roman" pitchFamily="18" charset="0"/>
              </a:rPr>
              <a:t>Кран крюковой </a:t>
            </a:r>
            <a:r>
              <a:rPr lang="ru-RU" sz="1200" dirty="0">
                <a:latin typeface="Times New Roman" pitchFamily="18" charset="0"/>
                <a:cs typeface="Times New Roman" pitchFamily="18" charset="0"/>
              </a:rPr>
              <a:t>– кран, оборудованный грузозахватным органом в виде крюка</a:t>
            </a:r>
          </a:p>
        </p:txBody>
      </p:sp>
      <p:sp>
        <p:nvSpPr>
          <p:cNvPr id="17" name="Прямоугольник 16"/>
          <p:cNvSpPr/>
          <p:nvPr/>
        </p:nvSpPr>
        <p:spPr>
          <a:xfrm>
            <a:off x="3238480" y="2000240"/>
            <a:ext cx="2714644" cy="571504"/>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ru-RU" sz="1200" b="1" dirty="0">
                <a:latin typeface="Times New Roman" pitchFamily="18" charset="0"/>
                <a:cs typeface="Times New Roman" pitchFamily="18" charset="0"/>
              </a:rPr>
              <a:t>Кран грейферный</a:t>
            </a:r>
            <a:r>
              <a:rPr lang="ru-RU" sz="1200" dirty="0">
                <a:latin typeface="Times New Roman" pitchFamily="18" charset="0"/>
                <a:cs typeface="Times New Roman" pitchFamily="18" charset="0"/>
              </a:rPr>
              <a:t> – кран, оборудованный грузозахватным органом в виде грейфера</a:t>
            </a:r>
          </a:p>
        </p:txBody>
      </p:sp>
      <p:sp>
        <p:nvSpPr>
          <p:cNvPr id="18" name="Прямоугольник 17"/>
          <p:cNvSpPr/>
          <p:nvPr/>
        </p:nvSpPr>
        <p:spPr>
          <a:xfrm>
            <a:off x="3238480" y="2714620"/>
            <a:ext cx="2714644" cy="571504"/>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ru-RU" sz="1200" b="1" dirty="0">
                <a:latin typeface="Times New Roman" pitchFamily="18" charset="0"/>
                <a:cs typeface="Times New Roman" pitchFamily="18" charset="0"/>
              </a:rPr>
              <a:t>Кран магнитный</a:t>
            </a:r>
            <a:r>
              <a:rPr lang="ru-RU" sz="1200" dirty="0">
                <a:latin typeface="Times New Roman" pitchFamily="18" charset="0"/>
                <a:cs typeface="Times New Roman" pitchFamily="18" charset="0"/>
              </a:rPr>
              <a:t> – кран, оборудованный грузозахватным органом в виде электромагнита</a:t>
            </a:r>
            <a:endParaRPr lang="ru-RU" sz="1200" b="1" dirty="0">
              <a:latin typeface="Times New Roman" pitchFamily="18" charset="0"/>
              <a:cs typeface="Times New Roman" pitchFamily="18" charset="0"/>
            </a:endParaRPr>
          </a:p>
        </p:txBody>
      </p:sp>
      <p:sp>
        <p:nvSpPr>
          <p:cNvPr id="19" name="Прямоугольник 18"/>
          <p:cNvSpPr/>
          <p:nvPr/>
        </p:nvSpPr>
        <p:spPr>
          <a:xfrm>
            <a:off x="3238480" y="3429000"/>
            <a:ext cx="2714644" cy="928694"/>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ru-RU" sz="1400" b="1" dirty="0">
                <a:latin typeface="Times New Roman" pitchFamily="18" charset="0"/>
                <a:cs typeface="Times New Roman" pitchFamily="18" charset="0"/>
              </a:rPr>
              <a:t>К</a:t>
            </a:r>
            <a:r>
              <a:rPr lang="ru-RU" sz="1200" b="1" dirty="0">
                <a:latin typeface="Times New Roman" pitchFamily="18" charset="0"/>
                <a:cs typeface="Times New Roman" pitchFamily="18" charset="0"/>
              </a:rPr>
              <a:t>ран </a:t>
            </a:r>
            <a:r>
              <a:rPr lang="ru-RU" sz="1200" b="1" dirty="0" err="1">
                <a:latin typeface="Times New Roman" pitchFamily="18" charset="0"/>
                <a:cs typeface="Times New Roman" pitchFamily="18" charset="0"/>
              </a:rPr>
              <a:t>мульдомагнитный</a:t>
            </a:r>
            <a:r>
              <a:rPr lang="ru-RU" sz="1200" dirty="0">
                <a:latin typeface="Times New Roman" pitchFamily="18" charset="0"/>
                <a:cs typeface="Times New Roman" pitchFamily="18" charset="0"/>
              </a:rPr>
              <a:t> – </a:t>
            </a:r>
            <a:r>
              <a:rPr lang="ru-RU" sz="1200" dirty="0" err="1">
                <a:latin typeface="Times New Roman" pitchFamily="18" charset="0"/>
                <a:cs typeface="Times New Roman" pitchFamily="18" charset="0"/>
              </a:rPr>
              <a:t>кран</a:t>
            </a:r>
            <a:r>
              <a:rPr lang="ru-RU" sz="1200" dirty="0">
                <a:latin typeface="Times New Roman" pitchFamily="18" charset="0"/>
                <a:cs typeface="Times New Roman" pitchFamily="18" charset="0"/>
              </a:rPr>
              <a:t> мостовой, оборудованный грузозахватным органом в виде электромагнита и приспособлением для перемещения мульд</a:t>
            </a:r>
            <a:endParaRPr lang="ru-RU" sz="1200" b="1" dirty="0">
              <a:latin typeface="Times New Roman" pitchFamily="18" charset="0"/>
              <a:cs typeface="Times New Roman" pitchFamily="18" charset="0"/>
            </a:endParaRPr>
          </a:p>
        </p:txBody>
      </p:sp>
      <p:sp>
        <p:nvSpPr>
          <p:cNvPr id="20" name="Прямоугольник 19"/>
          <p:cNvSpPr/>
          <p:nvPr/>
        </p:nvSpPr>
        <p:spPr>
          <a:xfrm>
            <a:off x="3238480" y="4429132"/>
            <a:ext cx="2786082" cy="928694"/>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ru-RU" sz="1200" b="1" dirty="0">
                <a:latin typeface="Times New Roman" pitchFamily="18" charset="0"/>
                <a:cs typeface="Times New Roman" pitchFamily="18" charset="0"/>
              </a:rPr>
              <a:t>Кран </a:t>
            </a:r>
            <a:r>
              <a:rPr lang="ru-RU" sz="1200" b="1" dirty="0" err="1">
                <a:latin typeface="Times New Roman" pitchFamily="18" charset="0"/>
                <a:cs typeface="Times New Roman" pitchFamily="18" charset="0"/>
              </a:rPr>
              <a:t>мульдогрейферный</a:t>
            </a:r>
            <a:r>
              <a:rPr lang="ru-RU" sz="1200" b="1" dirty="0">
                <a:latin typeface="Times New Roman" pitchFamily="18" charset="0"/>
                <a:cs typeface="Times New Roman" pitchFamily="18" charset="0"/>
              </a:rPr>
              <a:t> </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кран</a:t>
            </a:r>
            <a:r>
              <a:rPr lang="ru-RU" sz="1200" dirty="0">
                <a:latin typeface="Times New Roman" pitchFamily="18" charset="0"/>
                <a:cs typeface="Times New Roman" pitchFamily="18" charset="0"/>
              </a:rPr>
              <a:t> мостовой, оборудованный грузозахватным органом в виде грейфера и приспособлением для перемещения мульд</a:t>
            </a:r>
            <a:endParaRPr lang="ru-RU" sz="1200" b="1" dirty="0">
              <a:latin typeface="Times New Roman" pitchFamily="18" charset="0"/>
              <a:cs typeface="Times New Roman" pitchFamily="18" charset="0"/>
            </a:endParaRPr>
          </a:p>
        </p:txBody>
      </p:sp>
      <p:sp>
        <p:nvSpPr>
          <p:cNvPr id="22" name="Прямоугольник 21"/>
          <p:cNvSpPr/>
          <p:nvPr/>
        </p:nvSpPr>
        <p:spPr>
          <a:xfrm>
            <a:off x="3238480" y="5429264"/>
            <a:ext cx="2786082" cy="571504"/>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ru-RU" sz="1200" b="1" dirty="0">
                <a:latin typeface="Times New Roman" pitchFamily="18" charset="0"/>
                <a:cs typeface="Times New Roman" pitchFamily="18" charset="0"/>
              </a:rPr>
              <a:t>Кран </a:t>
            </a:r>
            <a:r>
              <a:rPr lang="ru-RU" sz="1200" b="1" dirty="0" err="1">
                <a:latin typeface="Times New Roman" pitchFamily="18" charset="0"/>
                <a:cs typeface="Times New Roman" pitchFamily="18" charset="0"/>
              </a:rPr>
              <a:t>мульдозавалочный</a:t>
            </a:r>
            <a:r>
              <a:rPr lang="ru-RU" sz="1200" dirty="0">
                <a:latin typeface="Times New Roman" pitchFamily="18" charset="0"/>
                <a:cs typeface="Times New Roman" pitchFamily="18" charset="0"/>
              </a:rPr>
              <a:t> – </a:t>
            </a:r>
            <a:r>
              <a:rPr lang="ru-RU" sz="1200" dirty="0" err="1">
                <a:latin typeface="Times New Roman" pitchFamily="18" charset="0"/>
                <a:cs typeface="Times New Roman" pitchFamily="18" charset="0"/>
              </a:rPr>
              <a:t>кран</a:t>
            </a:r>
            <a:r>
              <a:rPr lang="ru-RU" sz="1200" dirty="0">
                <a:latin typeface="Times New Roman" pitchFamily="18" charset="0"/>
                <a:cs typeface="Times New Roman" pitchFamily="18" charset="0"/>
              </a:rPr>
              <a:t> мостовой, оборудованный хоботом для захвата мульд</a:t>
            </a:r>
            <a:endParaRPr lang="ru-RU" sz="1200" b="1" dirty="0">
              <a:latin typeface="Times New Roman" pitchFamily="18" charset="0"/>
              <a:cs typeface="Times New Roman" pitchFamily="18" charset="0"/>
            </a:endParaRPr>
          </a:p>
        </p:txBody>
      </p:sp>
      <p:sp>
        <p:nvSpPr>
          <p:cNvPr id="23" name="Прямоугольник 22"/>
          <p:cNvSpPr/>
          <p:nvPr/>
        </p:nvSpPr>
        <p:spPr>
          <a:xfrm>
            <a:off x="3238480" y="6072206"/>
            <a:ext cx="2786082" cy="642942"/>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ru-RU" sz="1200" b="1" dirty="0">
                <a:latin typeface="Times New Roman" pitchFamily="18" charset="0"/>
                <a:cs typeface="Times New Roman" pitchFamily="18" charset="0"/>
              </a:rPr>
              <a:t>Кран штыревой</a:t>
            </a:r>
            <a:r>
              <a:rPr lang="ru-RU" sz="1200" dirty="0">
                <a:latin typeface="Times New Roman" pitchFamily="18" charset="0"/>
                <a:cs typeface="Times New Roman" pitchFamily="18" charset="0"/>
              </a:rPr>
              <a:t> – кран мостовой, оборудованный захватом для извлечения штырей  из электролизеров</a:t>
            </a:r>
            <a:endParaRPr lang="ru-RU" sz="1200" b="1" dirty="0">
              <a:latin typeface="Times New Roman" pitchFamily="18" charset="0"/>
              <a:cs typeface="Times New Roman" pitchFamily="18" charset="0"/>
            </a:endParaRPr>
          </a:p>
        </p:txBody>
      </p:sp>
      <p:sp>
        <p:nvSpPr>
          <p:cNvPr id="24" name="Прямоугольник 23"/>
          <p:cNvSpPr/>
          <p:nvPr/>
        </p:nvSpPr>
        <p:spPr>
          <a:xfrm>
            <a:off x="7596198" y="1142984"/>
            <a:ext cx="2786082" cy="78581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tabLst>
                <a:tab pos="2506663" algn="l"/>
              </a:tabLst>
            </a:pPr>
            <a:r>
              <a:rPr lang="ru-RU" sz="1200" b="1" dirty="0">
                <a:latin typeface="Times New Roman" pitchFamily="18" charset="0"/>
                <a:cs typeface="Times New Roman" pitchFamily="18" charset="0"/>
              </a:rPr>
              <a:t>Кран литейный</a:t>
            </a:r>
            <a:r>
              <a:rPr lang="ru-RU" sz="1200" dirty="0">
                <a:latin typeface="Times New Roman" pitchFamily="18" charset="0"/>
                <a:cs typeface="Times New Roman" pitchFamily="18" charset="0"/>
              </a:rPr>
              <a:t> – кран мостовой, оборудованный механизмами подъема и опрокидывания литейного ковша</a:t>
            </a:r>
            <a:endParaRPr lang="ru-RU" sz="1200" b="1" dirty="0">
              <a:latin typeface="Times New Roman" pitchFamily="18" charset="0"/>
              <a:cs typeface="Times New Roman" pitchFamily="18" charset="0"/>
            </a:endParaRPr>
          </a:p>
        </p:txBody>
      </p:sp>
      <p:sp>
        <p:nvSpPr>
          <p:cNvPr id="25" name="Прямоугольник 24"/>
          <p:cNvSpPr/>
          <p:nvPr/>
        </p:nvSpPr>
        <p:spPr>
          <a:xfrm>
            <a:off x="7596198" y="2071678"/>
            <a:ext cx="2928958" cy="928694"/>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ru-RU" sz="1200" b="1" dirty="0">
                <a:latin typeface="Times New Roman" pitchFamily="18" charset="0"/>
                <a:cs typeface="Times New Roman" pitchFamily="18" charset="0"/>
              </a:rPr>
              <a:t>Кран посадочный</a:t>
            </a:r>
            <a:r>
              <a:rPr lang="ru-RU" sz="1200" dirty="0">
                <a:latin typeface="Times New Roman" pitchFamily="18" charset="0"/>
                <a:cs typeface="Times New Roman" pitchFamily="18" charset="0"/>
              </a:rPr>
              <a:t> – кран мостовой, оборудованный вращающейся колонной с горизонтальными клещами в нижней ее части для захвата и посадки в печь заготовок</a:t>
            </a:r>
            <a:endParaRPr lang="ru-RU" sz="1200" b="1" dirty="0">
              <a:latin typeface="Times New Roman" pitchFamily="18" charset="0"/>
              <a:cs typeface="Times New Roman" pitchFamily="18" charset="0"/>
            </a:endParaRPr>
          </a:p>
        </p:txBody>
      </p:sp>
      <p:sp>
        <p:nvSpPr>
          <p:cNvPr id="26" name="Прямоугольник 25"/>
          <p:cNvSpPr/>
          <p:nvPr/>
        </p:nvSpPr>
        <p:spPr>
          <a:xfrm>
            <a:off x="7596198" y="3143248"/>
            <a:ext cx="2928958" cy="928694"/>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ru-RU" sz="1200" b="1" dirty="0">
                <a:latin typeface="Times New Roman" pitchFamily="18" charset="0"/>
                <a:cs typeface="Times New Roman" pitchFamily="18" charset="0"/>
              </a:rPr>
              <a:t>Кран ковочный</a:t>
            </a:r>
            <a:r>
              <a:rPr lang="ru-RU" sz="1200" dirty="0">
                <a:latin typeface="Times New Roman" pitchFamily="18" charset="0"/>
                <a:cs typeface="Times New Roman" pitchFamily="18" charset="0"/>
              </a:rPr>
              <a:t> – кран мостовой, оборудованный приспособлением для подъема, перемещения и поворота поковок</a:t>
            </a:r>
            <a:endParaRPr lang="ru-RU" sz="1200" b="1" dirty="0">
              <a:latin typeface="Times New Roman" pitchFamily="18" charset="0"/>
              <a:cs typeface="Times New Roman" pitchFamily="18" charset="0"/>
            </a:endParaRPr>
          </a:p>
        </p:txBody>
      </p:sp>
      <p:sp>
        <p:nvSpPr>
          <p:cNvPr id="27" name="Прямоугольник 26"/>
          <p:cNvSpPr/>
          <p:nvPr/>
        </p:nvSpPr>
        <p:spPr>
          <a:xfrm>
            <a:off x="7596198" y="4143380"/>
            <a:ext cx="2928958" cy="928694"/>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ru-RU" sz="1200" b="1" dirty="0">
                <a:latin typeface="Times New Roman" pitchFamily="18" charset="0"/>
                <a:cs typeface="Times New Roman" pitchFamily="18" charset="0"/>
              </a:rPr>
              <a:t>Кран для раздевания слитков</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стрипперный</a:t>
            </a:r>
            <a:r>
              <a:rPr lang="ru-RU" sz="1200" dirty="0">
                <a:latin typeface="Times New Roman" pitchFamily="18" charset="0"/>
                <a:cs typeface="Times New Roman" pitchFamily="18" charset="0"/>
              </a:rPr>
              <a:t>) – кран мостовой, оборудованный клещевым захватом и предназначенный для выталкивания слитков из изложниц</a:t>
            </a:r>
            <a:endParaRPr lang="ru-RU" sz="1200" b="1" dirty="0">
              <a:latin typeface="Times New Roman" pitchFamily="18" charset="0"/>
              <a:cs typeface="Times New Roman" pitchFamily="18" charset="0"/>
            </a:endParaRPr>
          </a:p>
        </p:txBody>
      </p:sp>
      <p:sp>
        <p:nvSpPr>
          <p:cNvPr id="28" name="Прямоугольник 27"/>
          <p:cNvSpPr/>
          <p:nvPr/>
        </p:nvSpPr>
        <p:spPr>
          <a:xfrm>
            <a:off x="7596198" y="5143512"/>
            <a:ext cx="2928958" cy="78581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ru-RU" sz="1200" b="1" dirty="0">
                <a:latin typeface="Times New Roman" pitchFamily="18" charset="0"/>
                <a:cs typeface="Times New Roman" pitchFamily="18" charset="0"/>
              </a:rPr>
              <a:t>Кран </a:t>
            </a:r>
            <a:r>
              <a:rPr lang="ru-RU" sz="1200" b="1" dirty="0" err="1">
                <a:latin typeface="Times New Roman" pitchFamily="18" charset="0"/>
                <a:cs typeface="Times New Roman" pitchFamily="18" charset="0"/>
              </a:rPr>
              <a:t>колодцевый</a:t>
            </a:r>
            <a:r>
              <a:rPr lang="ru-RU" sz="1200" dirty="0">
                <a:latin typeface="Times New Roman" pitchFamily="18" charset="0"/>
                <a:cs typeface="Times New Roman" pitchFamily="18" charset="0"/>
              </a:rPr>
              <a:t> – </a:t>
            </a:r>
            <a:r>
              <a:rPr lang="ru-RU" sz="1200" dirty="0" err="1">
                <a:latin typeface="Times New Roman" pitchFamily="18" charset="0"/>
                <a:cs typeface="Times New Roman" pitchFamily="18" charset="0"/>
              </a:rPr>
              <a:t>кран</a:t>
            </a:r>
            <a:r>
              <a:rPr lang="ru-RU" sz="1200" dirty="0">
                <a:latin typeface="Times New Roman" pitchFamily="18" charset="0"/>
                <a:cs typeface="Times New Roman" pitchFamily="18" charset="0"/>
              </a:rPr>
              <a:t> мостовой, оборудованный клещевым захватом и предназначенный для обслуживания </a:t>
            </a:r>
            <a:r>
              <a:rPr lang="ru-RU" sz="1200" dirty="0" err="1">
                <a:latin typeface="Times New Roman" pitchFamily="18" charset="0"/>
                <a:cs typeface="Times New Roman" pitchFamily="18" charset="0"/>
              </a:rPr>
              <a:t>колодцевых</a:t>
            </a:r>
            <a:r>
              <a:rPr lang="ru-RU" sz="1200" dirty="0">
                <a:latin typeface="Times New Roman" pitchFamily="18" charset="0"/>
                <a:cs typeface="Times New Roman" pitchFamily="18" charset="0"/>
              </a:rPr>
              <a:t> печей</a:t>
            </a:r>
            <a:endParaRPr lang="ru-RU" sz="1200" b="1" dirty="0">
              <a:latin typeface="Times New Roman" pitchFamily="18" charset="0"/>
              <a:cs typeface="Times New Roman" pitchFamily="18" charset="0"/>
            </a:endParaRPr>
          </a:p>
        </p:txBody>
      </p:sp>
      <p:sp>
        <p:nvSpPr>
          <p:cNvPr id="29" name="Прямоугольник 28"/>
          <p:cNvSpPr/>
          <p:nvPr/>
        </p:nvSpPr>
        <p:spPr>
          <a:xfrm>
            <a:off x="6310314" y="6000768"/>
            <a:ext cx="4214842" cy="642942"/>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ru-RU" sz="1200" b="1" dirty="0">
                <a:latin typeface="Times New Roman" pitchFamily="18" charset="0"/>
                <a:cs typeface="Times New Roman" pitchFamily="18" charset="0"/>
              </a:rPr>
              <a:t>Кран с траверсой </a:t>
            </a:r>
            <a:r>
              <a:rPr lang="ru-RU" sz="1200" dirty="0">
                <a:latin typeface="Times New Roman" pitchFamily="18" charset="0"/>
                <a:cs typeface="Times New Roman" pitchFamily="18" charset="0"/>
              </a:rPr>
              <a:t>– кран мостовой, оборудованный траверсой, предназначенной для транспортировки длинномерных грузов</a:t>
            </a:r>
          </a:p>
        </p:txBody>
      </p:sp>
    </p:spTree>
    <p:extLst>
      <p:ext uri="{BB962C8B-B14F-4D97-AF65-F5344CB8AC3E}">
        <p14:creationId xmlns:p14="http://schemas.microsoft.com/office/powerpoint/2010/main" xmlns="" val="239786842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52596" y="714356"/>
            <a:ext cx="8258204" cy="857256"/>
          </a:xfrm>
        </p:spPr>
        <p:txBody>
          <a:bodyPr>
            <a:normAutofit/>
          </a:bodyPr>
          <a:lstStyle/>
          <a:p>
            <a:pPr algn="ctr"/>
            <a:r>
              <a:rPr lang="ru-RU" sz="1800" b="1" dirty="0">
                <a:solidFill>
                  <a:schemeClr val="tx1"/>
                </a:solidFill>
                <a:latin typeface="Times New Roman" pitchFamily="18" charset="0"/>
                <a:cs typeface="Times New Roman" pitchFamily="18" charset="0"/>
              </a:rPr>
              <a:t>КЛАССИФИКАЦИЯ КРАНОВ ПО ВИДУ ХОДОВОГО УСТРОЙСТВА</a:t>
            </a:r>
          </a:p>
        </p:txBody>
      </p:sp>
      <p:sp>
        <p:nvSpPr>
          <p:cNvPr id="23" name="Прямоугольник 22"/>
          <p:cNvSpPr/>
          <p:nvPr/>
        </p:nvSpPr>
        <p:spPr>
          <a:xfrm>
            <a:off x="3167042" y="1500174"/>
            <a:ext cx="6215106" cy="642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latin typeface="Times New Roman" pitchFamily="18" charset="0"/>
                <a:cs typeface="Times New Roman" pitchFamily="18" charset="0"/>
              </a:rPr>
              <a:t>Краны по виду ходового устройства</a:t>
            </a:r>
          </a:p>
        </p:txBody>
      </p:sp>
      <p:sp>
        <p:nvSpPr>
          <p:cNvPr id="25" name="Прямоугольник 24"/>
          <p:cNvSpPr/>
          <p:nvPr/>
        </p:nvSpPr>
        <p:spPr>
          <a:xfrm>
            <a:off x="2238348" y="2357430"/>
            <a:ext cx="2214578" cy="85725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1400" b="1" dirty="0">
                <a:latin typeface="Times New Roman" pitchFamily="18" charset="0"/>
                <a:cs typeface="Times New Roman" pitchFamily="18" charset="0"/>
              </a:rPr>
              <a:t>Кран на гусеничном ходу - </a:t>
            </a:r>
            <a:r>
              <a:rPr lang="ru-RU" sz="1400" dirty="0">
                <a:latin typeface="Times New Roman" pitchFamily="18" charset="0"/>
                <a:cs typeface="Times New Roman" pitchFamily="18" charset="0"/>
              </a:rPr>
              <a:t>кран, снабженный для передвижения гусеницами</a:t>
            </a:r>
          </a:p>
        </p:txBody>
      </p:sp>
      <p:sp>
        <p:nvSpPr>
          <p:cNvPr id="26" name="Прямоугольник 25"/>
          <p:cNvSpPr/>
          <p:nvPr/>
        </p:nvSpPr>
        <p:spPr>
          <a:xfrm>
            <a:off x="4881554" y="2928934"/>
            <a:ext cx="2214578" cy="78581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1400" b="1" dirty="0">
                <a:latin typeface="Times New Roman" pitchFamily="18" charset="0"/>
                <a:cs typeface="Times New Roman" pitchFamily="18" charset="0"/>
              </a:rPr>
              <a:t>Кран на колесном ходу -</a:t>
            </a:r>
          </a:p>
          <a:p>
            <a:pPr algn="ctr"/>
            <a:r>
              <a:rPr lang="ru-RU" sz="1400" dirty="0">
                <a:latin typeface="Times New Roman" pitchFamily="18" charset="0"/>
                <a:cs typeface="Times New Roman" pitchFamily="18" charset="0"/>
              </a:rPr>
              <a:t>кран, снабженный для передвижения колесами</a:t>
            </a:r>
          </a:p>
        </p:txBody>
      </p:sp>
      <p:sp>
        <p:nvSpPr>
          <p:cNvPr id="27" name="Прямоугольник 26"/>
          <p:cNvSpPr/>
          <p:nvPr/>
        </p:nvSpPr>
        <p:spPr>
          <a:xfrm>
            <a:off x="7810512" y="2357430"/>
            <a:ext cx="2214578" cy="85725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1400" b="1" dirty="0">
                <a:latin typeface="Times New Roman" pitchFamily="18" charset="0"/>
                <a:cs typeface="Times New Roman" pitchFamily="18" charset="0"/>
              </a:rPr>
              <a:t>Кран </a:t>
            </a:r>
            <a:r>
              <a:rPr lang="ru-RU" sz="1400" b="1" dirty="0" err="1">
                <a:latin typeface="Times New Roman" pitchFamily="18" charset="0"/>
                <a:cs typeface="Times New Roman" pitchFamily="18" charset="0"/>
              </a:rPr>
              <a:t>катковый</a:t>
            </a:r>
            <a:r>
              <a:rPr lang="ru-RU" sz="1400" b="1" dirty="0">
                <a:latin typeface="Times New Roman" pitchFamily="18" charset="0"/>
                <a:cs typeface="Times New Roman" pitchFamily="18" charset="0"/>
              </a:rPr>
              <a:t> -</a:t>
            </a:r>
          </a:p>
          <a:p>
            <a:pPr algn="ctr"/>
            <a:r>
              <a:rPr lang="ru-RU" sz="1400" dirty="0">
                <a:latin typeface="Times New Roman" pitchFamily="18" charset="0"/>
                <a:cs typeface="Times New Roman" pitchFamily="18" charset="0"/>
              </a:rPr>
              <a:t>край, установленный на стальных или литых резиновых катках</a:t>
            </a:r>
          </a:p>
        </p:txBody>
      </p:sp>
      <p:sp>
        <p:nvSpPr>
          <p:cNvPr id="29" name="Стрелка вниз 28"/>
          <p:cNvSpPr/>
          <p:nvPr/>
        </p:nvSpPr>
        <p:spPr>
          <a:xfrm>
            <a:off x="3452794" y="2143116"/>
            <a:ext cx="285752" cy="2143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Стрелка вниз 30"/>
          <p:cNvSpPr/>
          <p:nvPr/>
        </p:nvSpPr>
        <p:spPr>
          <a:xfrm>
            <a:off x="8596330" y="2143116"/>
            <a:ext cx="285752" cy="2143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Стрелка вниз 31"/>
          <p:cNvSpPr/>
          <p:nvPr/>
        </p:nvSpPr>
        <p:spPr>
          <a:xfrm>
            <a:off x="5810248" y="2214554"/>
            <a:ext cx="285752" cy="7143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Прямоугольник 33"/>
          <p:cNvSpPr/>
          <p:nvPr/>
        </p:nvSpPr>
        <p:spPr>
          <a:xfrm>
            <a:off x="2666976" y="5500702"/>
            <a:ext cx="2214578" cy="100013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1400" b="1" dirty="0">
                <a:latin typeface="Times New Roman" pitchFamily="18" charset="0"/>
                <a:cs typeface="Times New Roman" pitchFamily="18" charset="0"/>
              </a:rPr>
              <a:t>Кран пневмоколесный</a:t>
            </a:r>
          </a:p>
          <a:p>
            <a:pPr algn="ctr"/>
            <a:r>
              <a:rPr lang="ru-RU" sz="1400" dirty="0">
                <a:latin typeface="Times New Roman" pitchFamily="18" charset="0"/>
                <a:cs typeface="Times New Roman" pitchFamily="18" charset="0"/>
              </a:rPr>
              <a:t>кран, установленный на пневмоколесном шасси</a:t>
            </a:r>
          </a:p>
        </p:txBody>
      </p:sp>
      <p:sp>
        <p:nvSpPr>
          <p:cNvPr id="35" name="Прямоугольник 34"/>
          <p:cNvSpPr/>
          <p:nvPr/>
        </p:nvSpPr>
        <p:spPr>
          <a:xfrm>
            <a:off x="6310314" y="5500702"/>
            <a:ext cx="2428892" cy="100013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1400" b="1" dirty="0">
                <a:latin typeface="Times New Roman" pitchFamily="18" charset="0"/>
                <a:cs typeface="Times New Roman" pitchFamily="18" charset="0"/>
              </a:rPr>
              <a:t>Кран на специальном шасси - </a:t>
            </a:r>
            <a:r>
              <a:rPr lang="ru-RU" sz="1400" dirty="0">
                <a:latin typeface="Times New Roman" pitchFamily="18" charset="0"/>
                <a:cs typeface="Times New Roman" pitchFamily="18" charset="0"/>
              </a:rPr>
              <a:t>кран, установленный на специальном шасси автомобильного типа</a:t>
            </a:r>
          </a:p>
        </p:txBody>
      </p:sp>
      <p:sp>
        <p:nvSpPr>
          <p:cNvPr id="36" name="Прямоугольник 35"/>
          <p:cNvSpPr/>
          <p:nvPr/>
        </p:nvSpPr>
        <p:spPr>
          <a:xfrm>
            <a:off x="1952596" y="4143380"/>
            <a:ext cx="2214578" cy="85725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1400" b="1" dirty="0">
                <a:latin typeface="Times New Roman" pitchFamily="18" charset="0"/>
                <a:cs typeface="Times New Roman" pitchFamily="18" charset="0"/>
              </a:rPr>
              <a:t>Кран автомобильный</a:t>
            </a:r>
          </a:p>
          <a:p>
            <a:pPr algn="ctr"/>
            <a:r>
              <a:rPr lang="ru-RU" sz="1400" dirty="0">
                <a:latin typeface="Times New Roman" pitchFamily="18" charset="0"/>
                <a:cs typeface="Times New Roman" pitchFamily="18" charset="0"/>
              </a:rPr>
              <a:t>кран, установленный на автомобильном шасси</a:t>
            </a:r>
          </a:p>
        </p:txBody>
      </p:sp>
      <p:sp>
        <p:nvSpPr>
          <p:cNvPr id="38" name="Прямоугольник 37"/>
          <p:cNvSpPr/>
          <p:nvPr/>
        </p:nvSpPr>
        <p:spPr>
          <a:xfrm>
            <a:off x="4952992" y="4143380"/>
            <a:ext cx="2214578" cy="85725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1400" b="1" dirty="0">
                <a:latin typeface="Times New Roman" pitchFamily="18" charset="0"/>
                <a:cs typeface="Times New Roman" pitchFamily="18" charset="0"/>
              </a:rPr>
              <a:t>Кран рельсовый -</a:t>
            </a:r>
          </a:p>
          <a:p>
            <a:pPr algn="ctr"/>
            <a:r>
              <a:rPr lang="ru-RU" sz="1400" dirty="0">
                <a:latin typeface="Times New Roman" pitchFamily="18" charset="0"/>
                <a:cs typeface="Times New Roman" pitchFamily="18" charset="0"/>
              </a:rPr>
              <a:t>кран, передвигающийся по рельсовому крановому пути</a:t>
            </a:r>
          </a:p>
        </p:txBody>
      </p:sp>
      <p:sp>
        <p:nvSpPr>
          <p:cNvPr id="40" name="Прямоугольник 39"/>
          <p:cNvSpPr/>
          <p:nvPr/>
        </p:nvSpPr>
        <p:spPr>
          <a:xfrm>
            <a:off x="7739074" y="4143380"/>
            <a:ext cx="2214578" cy="85725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1400" b="1" dirty="0">
                <a:latin typeface="Times New Roman" pitchFamily="18" charset="0"/>
                <a:cs typeface="Times New Roman" pitchFamily="18" charset="0"/>
              </a:rPr>
              <a:t>Кран </a:t>
            </a:r>
            <a:r>
              <a:rPr lang="ru-RU" sz="1400" b="1" dirty="0" err="1">
                <a:latin typeface="Times New Roman" pitchFamily="18" charset="0"/>
                <a:cs typeface="Times New Roman" pitchFamily="18" charset="0"/>
              </a:rPr>
              <a:t>короткобазовый</a:t>
            </a:r>
            <a:r>
              <a:rPr lang="ru-RU" sz="1400" b="1" dirty="0">
                <a:latin typeface="Times New Roman" pitchFamily="18" charset="0"/>
                <a:cs typeface="Times New Roman" pitchFamily="18" charset="0"/>
              </a:rPr>
              <a:t>- </a:t>
            </a:r>
          </a:p>
          <a:p>
            <a:pPr algn="ctr"/>
            <a:r>
              <a:rPr lang="ru-RU" sz="1400" dirty="0">
                <a:latin typeface="Times New Roman" pitchFamily="18" charset="0"/>
                <a:cs typeface="Times New Roman" pitchFamily="18" charset="0"/>
              </a:rPr>
              <a:t>кран, установленный на </a:t>
            </a:r>
            <a:r>
              <a:rPr lang="ru-RU" sz="1400" dirty="0" err="1">
                <a:latin typeface="Times New Roman" pitchFamily="18" charset="0"/>
                <a:cs typeface="Times New Roman" pitchFamily="18" charset="0"/>
              </a:rPr>
              <a:t>короткобазовом</a:t>
            </a:r>
            <a:r>
              <a:rPr lang="ru-RU" sz="1400" dirty="0">
                <a:latin typeface="Times New Roman" pitchFamily="18" charset="0"/>
                <a:cs typeface="Times New Roman" pitchFamily="18" charset="0"/>
              </a:rPr>
              <a:t> шасси</a:t>
            </a:r>
          </a:p>
        </p:txBody>
      </p:sp>
      <p:cxnSp>
        <p:nvCxnSpPr>
          <p:cNvPr id="43" name="Прямая со стрелкой 42"/>
          <p:cNvCxnSpPr/>
          <p:nvPr/>
        </p:nvCxnSpPr>
        <p:spPr>
          <a:xfrm rot="10800000" flipV="1">
            <a:off x="4095741" y="3643314"/>
            <a:ext cx="785815" cy="4286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7" name="Прямая со стрелкой 46"/>
          <p:cNvCxnSpPr/>
          <p:nvPr/>
        </p:nvCxnSpPr>
        <p:spPr>
          <a:xfrm>
            <a:off x="7096133" y="3571876"/>
            <a:ext cx="785817" cy="5000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6" name="Прямая со стрелкой 55"/>
          <p:cNvCxnSpPr>
            <a:stCxn id="26" idx="2"/>
            <a:endCxn id="38" idx="0"/>
          </p:cNvCxnSpPr>
          <p:nvPr/>
        </p:nvCxnSpPr>
        <p:spPr>
          <a:xfrm rot="16200000" flipH="1">
            <a:off x="5810248" y="3893347"/>
            <a:ext cx="428628" cy="714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8" name="Прямая со стрелкой 57"/>
          <p:cNvCxnSpPr/>
          <p:nvPr/>
        </p:nvCxnSpPr>
        <p:spPr>
          <a:xfrm rot="5400000">
            <a:off x="3774265" y="4321975"/>
            <a:ext cx="1714512" cy="5000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0" name="Прямая со стрелкой 59"/>
          <p:cNvCxnSpPr/>
          <p:nvPr/>
        </p:nvCxnSpPr>
        <p:spPr>
          <a:xfrm rot="16200000" flipH="1">
            <a:off x="6417471" y="4250537"/>
            <a:ext cx="1928826" cy="5715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54655398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1143000"/>
            <a:ext cx="8229600" cy="701824"/>
          </a:xfrm>
        </p:spPr>
        <p:txBody>
          <a:bodyPr>
            <a:normAutofit/>
          </a:bodyPr>
          <a:lstStyle/>
          <a:p>
            <a:pPr algn="ctr"/>
            <a:r>
              <a:rPr lang="ru-RU" sz="1800" b="1" dirty="0">
                <a:solidFill>
                  <a:schemeClr val="tx1"/>
                </a:solidFill>
                <a:latin typeface="Times New Roman" pitchFamily="18" charset="0"/>
                <a:cs typeface="Times New Roman" pitchFamily="18" charset="0"/>
              </a:rPr>
              <a:t>Классификация кранов по виду привода</a:t>
            </a:r>
          </a:p>
        </p:txBody>
      </p:sp>
      <p:graphicFrame>
        <p:nvGraphicFramePr>
          <p:cNvPr id="4" name="Содержимое 3"/>
          <p:cNvGraphicFramePr>
            <a:graphicFrameLocks noGrp="1"/>
          </p:cNvGraphicFramePr>
          <p:nvPr>
            <p:ph idx="1"/>
          </p:nvPr>
        </p:nvGraphicFramePr>
        <p:xfrm>
          <a:off x="1981200" y="1844824"/>
          <a:ext cx="8229600" cy="47290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6185614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07568" y="764704"/>
            <a:ext cx="8003232" cy="648072"/>
          </a:xfrm>
        </p:spPr>
        <p:txBody>
          <a:bodyPr>
            <a:normAutofit/>
          </a:bodyPr>
          <a:lstStyle/>
          <a:p>
            <a:pPr algn="ctr"/>
            <a:r>
              <a:rPr lang="ru-RU" sz="1800" b="1" dirty="0">
                <a:solidFill>
                  <a:schemeClr val="tx1"/>
                </a:solidFill>
                <a:latin typeface="Times New Roman" pitchFamily="18" charset="0"/>
                <a:cs typeface="Times New Roman" pitchFamily="18" charset="0"/>
              </a:rPr>
              <a:t>КАБЕЛЬНЫЕ КРАНЫ</a:t>
            </a:r>
            <a:endParaRPr lang="ru-RU" sz="1800" dirty="0"/>
          </a:p>
        </p:txBody>
      </p:sp>
      <p:sp>
        <p:nvSpPr>
          <p:cNvPr id="7" name="TextBox 6"/>
          <p:cNvSpPr txBox="1"/>
          <p:nvPr/>
        </p:nvSpPr>
        <p:spPr>
          <a:xfrm>
            <a:off x="1775520" y="1772817"/>
            <a:ext cx="5184576" cy="4770537"/>
          </a:xfrm>
          <a:prstGeom prst="rect">
            <a:avLst/>
          </a:prstGeom>
          <a:noFill/>
          <a:ln>
            <a:solidFill>
              <a:schemeClr val="accent1"/>
            </a:solidFill>
          </a:ln>
        </p:spPr>
        <p:txBody>
          <a:bodyPr wrap="square" rtlCol="0">
            <a:spAutoFit/>
          </a:bodyPr>
          <a:lstStyle/>
          <a:p>
            <a:pPr algn="just">
              <a:buFont typeface="Wingdings" pitchFamily="2" charset="2"/>
              <a:buChar char="ü"/>
            </a:pPr>
            <a:r>
              <a:rPr lang="ru-RU" sz="1600" dirty="0">
                <a:latin typeface="Times New Roman" pitchFamily="18" charset="0"/>
                <a:cs typeface="Times New Roman" pitchFamily="18" charset="0"/>
              </a:rPr>
              <a:t>Основными элементами </a:t>
            </a:r>
            <a:r>
              <a:rPr lang="ru-RU" sz="1600" u="sng" dirty="0">
                <a:latin typeface="Times New Roman" pitchFamily="18" charset="0"/>
                <a:cs typeface="Times New Roman" pitchFamily="18" charset="0"/>
              </a:rPr>
              <a:t>кабельного </a:t>
            </a:r>
            <a:r>
              <a:rPr lang="ru-RU" sz="1600" dirty="0">
                <a:latin typeface="Times New Roman" pitchFamily="18" charset="0"/>
                <a:cs typeface="Times New Roman" pitchFamily="18" charset="0"/>
              </a:rPr>
              <a:t>крана являются мачты (опоры), закрепленные растяжками. Кран имеет четыре мачты (опоры)</a:t>
            </a:r>
          </a:p>
          <a:p>
            <a:pPr algn="just">
              <a:buFont typeface="Wingdings" pitchFamily="2" charset="2"/>
              <a:buChar char="ü"/>
            </a:pPr>
            <a:endParaRPr lang="ru-RU" sz="1600" dirty="0">
              <a:latin typeface="Times New Roman" pitchFamily="18" charset="0"/>
              <a:cs typeface="Times New Roman" pitchFamily="18" charset="0"/>
            </a:endParaRPr>
          </a:p>
          <a:p>
            <a:pPr algn="just">
              <a:buFont typeface="Wingdings" pitchFamily="2" charset="2"/>
              <a:buChar char="ü"/>
            </a:pPr>
            <a:r>
              <a:rPr lang="ru-RU" sz="1600" dirty="0">
                <a:latin typeface="Times New Roman" pitchFamily="18" charset="0"/>
                <a:cs typeface="Times New Roman" pitchFamily="18" charset="0"/>
              </a:rPr>
              <a:t>Опоры (стационарные или передвижные) соединены стальным несущим канатом, по которому тяговым канатом перемещаются грузовые тележки</a:t>
            </a:r>
          </a:p>
          <a:p>
            <a:pPr algn="just">
              <a:buFont typeface="Wingdings" pitchFamily="2" charset="2"/>
              <a:buChar char="ü"/>
            </a:pPr>
            <a:endParaRPr lang="ru-RU" sz="1600" dirty="0">
              <a:latin typeface="Times New Roman" pitchFamily="18" charset="0"/>
              <a:cs typeface="Times New Roman" pitchFamily="18" charset="0"/>
            </a:endParaRPr>
          </a:p>
          <a:p>
            <a:pPr algn="just">
              <a:buFont typeface="Wingdings" pitchFamily="2" charset="2"/>
              <a:buChar char="ü"/>
            </a:pPr>
            <a:r>
              <a:rPr lang="ru-RU" sz="1600" dirty="0">
                <a:latin typeface="Times New Roman" pitchFamily="18" charset="0"/>
                <a:cs typeface="Times New Roman" pitchFamily="18" charset="0"/>
              </a:rPr>
              <a:t>Грузовые тележки перемещаются на катках по несущим канатам при помощи канатно-блочной системы с приводом от </a:t>
            </a:r>
            <a:r>
              <a:rPr lang="ru-RU" sz="1600" dirty="0" err="1">
                <a:latin typeface="Times New Roman" pitchFamily="18" charset="0"/>
                <a:cs typeface="Times New Roman" pitchFamily="18" charset="0"/>
              </a:rPr>
              <a:t>трехбарабанной</a:t>
            </a:r>
            <a:r>
              <a:rPr lang="ru-RU" sz="1600" dirty="0">
                <a:latin typeface="Times New Roman" pitchFamily="18" charset="0"/>
                <a:cs typeface="Times New Roman" pitchFamily="18" charset="0"/>
              </a:rPr>
              <a:t> лебедки</a:t>
            </a:r>
          </a:p>
          <a:p>
            <a:pPr algn="just">
              <a:buFont typeface="Wingdings" pitchFamily="2" charset="2"/>
              <a:buChar char="ü"/>
            </a:pPr>
            <a:endParaRPr lang="ru-RU" sz="1600" dirty="0">
              <a:latin typeface="Times New Roman" pitchFamily="18" charset="0"/>
              <a:cs typeface="Times New Roman" pitchFamily="18" charset="0"/>
            </a:endParaRPr>
          </a:p>
          <a:p>
            <a:pPr algn="just">
              <a:buFont typeface="Wingdings" pitchFamily="2" charset="2"/>
              <a:buChar char="ü"/>
            </a:pPr>
            <a:r>
              <a:rPr lang="ru-RU" sz="1600" dirty="0">
                <a:latin typeface="Times New Roman" pitchFamily="18" charset="0"/>
                <a:cs typeface="Times New Roman" pitchFamily="18" charset="0"/>
              </a:rPr>
              <a:t>Грузоподъемные органы тележек приводятся в движение также канатно-блочной системой и полиспастами</a:t>
            </a:r>
          </a:p>
          <a:p>
            <a:pPr algn="just">
              <a:buFont typeface="Wingdings" pitchFamily="2" charset="2"/>
              <a:buChar char="ü"/>
            </a:pPr>
            <a:endParaRPr lang="ru-RU" sz="1600" dirty="0">
              <a:latin typeface="Times New Roman" pitchFamily="18" charset="0"/>
              <a:cs typeface="Times New Roman" pitchFamily="18" charset="0"/>
            </a:endParaRPr>
          </a:p>
          <a:p>
            <a:pPr algn="just">
              <a:buFont typeface="Wingdings" pitchFamily="2" charset="2"/>
              <a:buChar char="ü"/>
            </a:pPr>
            <a:r>
              <a:rPr lang="ru-RU" sz="1600" dirty="0">
                <a:latin typeface="Times New Roman" pitchFamily="18" charset="0"/>
                <a:cs typeface="Times New Roman" pitchFamily="18" charset="0"/>
              </a:rPr>
              <a:t>Лебедка установлена в створе двух мачт. Грузоподъемность крюковых и грейферных кранов 3...25 т, для штучных грузов - 100..150 т</a:t>
            </a:r>
          </a:p>
        </p:txBody>
      </p:sp>
      <p:pic>
        <p:nvPicPr>
          <p:cNvPr id="3074" name="Picture 2"/>
          <p:cNvPicPr>
            <a:picLocks noGrp="1" noChangeAspect="1" noChangeArrowheads="1"/>
          </p:cNvPicPr>
          <p:nvPr>
            <p:ph idx="1"/>
          </p:nvPr>
        </p:nvPicPr>
        <p:blipFill>
          <a:blip r:embed="rId2" cstate="print"/>
          <a:srcRect/>
          <a:stretch>
            <a:fillRect/>
          </a:stretch>
        </p:blipFill>
        <p:spPr bwMode="auto">
          <a:xfrm>
            <a:off x="7464152" y="2420888"/>
            <a:ext cx="3025140" cy="1432560"/>
          </a:xfrm>
          <a:prstGeom prst="rect">
            <a:avLst/>
          </a:prstGeom>
          <a:noFill/>
          <a:ln w="9525">
            <a:noFill/>
            <a:miter lim="800000"/>
            <a:headEnd/>
            <a:tailEnd/>
          </a:ln>
        </p:spPr>
      </p:pic>
      <p:sp>
        <p:nvSpPr>
          <p:cNvPr id="10" name="TextBox 9"/>
          <p:cNvSpPr txBox="1"/>
          <p:nvPr/>
        </p:nvSpPr>
        <p:spPr>
          <a:xfrm>
            <a:off x="7392144" y="4149080"/>
            <a:ext cx="3024336" cy="1600438"/>
          </a:xfrm>
          <a:prstGeom prst="rect">
            <a:avLst/>
          </a:prstGeom>
          <a:noFill/>
        </p:spPr>
        <p:txBody>
          <a:bodyPr wrap="square" rtlCol="0">
            <a:spAutoFit/>
          </a:bodyPr>
          <a:lstStyle/>
          <a:p>
            <a:pPr algn="ctr"/>
            <a:r>
              <a:rPr lang="ru-RU" sz="1400" dirty="0">
                <a:latin typeface="Times New Roman" pitchFamily="18" charset="0"/>
                <a:cs typeface="Times New Roman" pitchFamily="18" charset="0"/>
              </a:rPr>
              <a:t>Кабельный кран</a:t>
            </a:r>
          </a:p>
          <a:p>
            <a:pPr algn="ctr"/>
            <a:r>
              <a:rPr lang="ru-RU" sz="1400" dirty="0">
                <a:latin typeface="Times New Roman" pitchFamily="18" charset="0"/>
                <a:cs typeface="Times New Roman" pitchFamily="18" charset="0"/>
              </a:rPr>
              <a:t>1 - мачты-опоры, 2 - несущий канат 3 - грузоподъемный канат, 4 - грузовая тележка,</a:t>
            </a:r>
          </a:p>
          <a:p>
            <a:pPr algn="ctr"/>
            <a:r>
              <a:rPr lang="ru-RU" sz="1400" dirty="0">
                <a:latin typeface="Times New Roman" pitchFamily="18" charset="0"/>
                <a:cs typeface="Times New Roman" pitchFamily="18" charset="0"/>
              </a:rPr>
              <a:t>5 - тяговый канат, 6 - растяжки; 7 - полиспаст для натяжения несущего каната</a:t>
            </a:r>
          </a:p>
        </p:txBody>
      </p:sp>
    </p:spTree>
    <p:extLst>
      <p:ext uri="{BB962C8B-B14F-4D97-AF65-F5344CB8AC3E}">
        <p14:creationId xmlns:p14="http://schemas.microsoft.com/office/powerpoint/2010/main" xmlns="" val="1912569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t>Проведение </a:t>
            </a:r>
            <a:r>
              <a:rPr lang="ru-RU" b="1" dirty="0" err="1"/>
              <a:t>стропальных</a:t>
            </a:r>
            <a:r>
              <a:rPr lang="ru-RU" b="1" dirty="0"/>
              <a:t> </a:t>
            </a:r>
            <a:r>
              <a:rPr lang="ru-RU" b="1" dirty="0" smtClean="0"/>
              <a:t>работ</a:t>
            </a:r>
            <a:endParaRPr lang="ru-RU" dirty="0"/>
          </a:p>
        </p:txBody>
      </p:sp>
      <p:sp>
        <p:nvSpPr>
          <p:cNvPr id="3" name="Объект 2"/>
          <p:cNvSpPr>
            <a:spLocks noGrp="1"/>
          </p:cNvSpPr>
          <p:nvPr>
            <p:ph idx="1"/>
          </p:nvPr>
        </p:nvSpPr>
        <p:spPr/>
        <p:txBody>
          <a:bodyPr/>
          <a:lstStyle/>
          <a:p>
            <a:r>
              <a:rPr lang="ru-RU" dirty="0" err="1"/>
              <a:t>Строповка</a:t>
            </a:r>
            <a:r>
              <a:rPr lang="ru-RU" dirty="0"/>
              <a:t> грузов необходима при проведении такелажных работ бывает необходима в большинстве случаев, тем более, если применяется специализированная техника. Не только заказчик, но и сами такелажники заинтересованы в том, чтобы обеспечить максимальную сохранность груза и соблюсти при этом все необходимые правила техники безопасности.</a:t>
            </a:r>
          </a:p>
          <a:p>
            <a:endParaRPr lang="ru-RU" dirty="0"/>
          </a:p>
          <a:p>
            <a:r>
              <a:rPr lang="ru-RU" dirty="0"/>
              <a:t>Во время </a:t>
            </a:r>
            <a:r>
              <a:rPr lang="ru-RU" dirty="0" err="1"/>
              <a:t>строповки</a:t>
            </a:r>
            <a:r>
              <a:rPr lang="ru-RU" dirty="0"/>
              <a:t> грузы крепятся к крюку подъемников или кранов с применением съемных устройств </a:t>
            </a:r>
            <a:r>
              <a:rPr lang="ru-RU" dirty="0" err="1"/>
              <a:t>грузозахвата</a:t>
            </a:r>
            <a:r>
              <a:rPr lang="ru-RU" dirty="0"/>
              <a:t>. Здесь очень важно наличие квалифицированных специалистов, способных справиться с поставленной задачей быстро и умело. </a:t>
            </a:r>
          </a:p>
        </p:txBody>
      </p:sp>
    </p:spTree>
    <p:extLst>
      <p:ext uri="{BB962C8B-B14F-4D97-AF65-F5344CB8AC3E}">
        <p14:creationId xmlns:p14="http://schemas.microsoft.com/office/powerpoint/2010/main" xmlns="" val="20862167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91544" y="908720"/>
            <a:ext cx="8229600" cy="485800"/>
          </a:xfrm>
        </p:spPr>
        <p:txBody>
          <a:bodyPr>
            <a:normAutofit/>
          </a:bodyPr>
          <a:lstStyle/>
          <a:p>
            <a:pPr algn="ctr"/>
            <a:r>
              <a:rPr lang="ru-RU" sz="1800" b="1" dirty="0">
                <a:solidFill>
                  <a:schemeClr val="tx1"/>
                </a:solidFill>
                <a:latin typeface="Times New Roman" pitchFamily="18" charset="0"/>
                <a:cs typeface="Times New Roman" pitchFamily="18" charset="0"/>
              </a:rPr>
              <a:t>КОЗЛОВЫЕ КРАНЫ</a:t>
            </a:r>
            <a:endParaRPr lang="ru-RU" sz="1800"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7176120" y="3933056"/>
            <a:ext cx="2664296" cy="1594108"/>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1775521" y="4293097"/>
            <a:ext cx="3914775" cy="1114425"/>
          </a:xfrm>
          <a:prstGeom prst="rect">
            <a:avLst/>
          </a:prstGeom>
          <a:noFill/>
          <a:ln w="9525">
            <a:noFill/>
            <a:miter lim="800000"/>
            <a:headEnd/>
            <a:tailEnd/>
          </a:ln>
        </p:spPr>
      </p:pic>
      <p:sp>
        <p:nvSpPr>
          <p:cNvPr id="6" name="TextBox 5"/>
          <p:cNvSpPr txBox="1"/>
          <p:nvPr/>
        </p:nvSpPr>
        <p:spPr>
          <a:xfrm>
            <a:off x="6600056" y="5445225"/>
            <a:ext cx="3816424" cy="1169551"/>
          </a:xfrm>
          <a:prstGeom prst="rect">
            <a:avLst/>
          </a:prstGeom>
          <a:noFill/>
        </p:spPr>
        <p:txBody>
          <a:bodyPr wrap="square" rtlCol="0">
            <a:spAutoFit/>
          </a:bodyPr>
          <a:lstStyle/>
          <a:p>
            <a:pPr algn="ctr"/>
            <a:r>
              <a:rPr lang="ru-RU" sz="1400" i="1" dirty="0">
                <a:latin typeface="Times New Roman" pitchFamily="18" charset="0"/>
                <a:cs typeface="Times New Roman" pitchFamily="18" charset="0"/>
              </a:rPr>
              <a:t>Кран козловой общего назначения</a:t>
            </a:r>
          </a:p>
          <a:p>
            <a:pPr algn="ctr"/>
            <a:r>
              <a:rPr lang="ru-RU" sz="1400" i="1" dirty="0">
                <a:latin typeface="Times New Roman" pitchFamily="18" charset="0"/>
                <a:cs typeface="Times New Roman" pitchFamily="18" charset="0"/>
              </a:rPr>
              <a:t> 1 - механизм передвижения</a:t>
            </a:r>
          </a:p>
          <a:p>
            <a:pPr algn="ctr"/>
            <a:r>
              <a:rPr lang="ru-RU" sz="1400" i="1" dirty="0">
                <a:latin typeface="Times New Roman" pitchFamily="18" charset="0"/>
                <a:cs typeface="Times New Roman" pitchFamily="18" charset="0"/>
              </a:rPr>
              <a:t>крана, 2 - жесткая и гибкая опоры крана 3 - кабина управления; 4 - мост крана; 5 - грузовая тележка</a:t>
            </a:r>
            <a:endParaRPr lang="ru-RU" sz="1400" dirty="0">
              <a:latin typeface="Times New Roman" pitchFamily="18" charset="0"/>
              <a:cs typeface="Times New Roman" pitchFamily="18" charset="0"/>
            </a:endParaRPr>
          </a:p>
        </p:txBody>
      </p:sp>
      <p:sp>
        <p:nvSpPr>
          <p:cNvPr id="7" name="TextBox 6"/>
          <p:cNvSpPr txBox="1"/>
          <p:nvPr/>
        </p:nvSpPr>
        <p:spPr>
          <a:xfrm>
            <a:off x="1847528" y="5589241"/>
            <a:ext cx="3672408" cy="954107"/>
          </a:xfrm>
          <a:prstGeom prst="rect">
            <a:avLst/>
          </a:prstGeom>
          <a:noFill/>
        </p:spPr>
        <p:txBody>
          <a:bodyPr wrap="square" rtlCol="0">
            <a:spAutoFit/>
          </a:bodyPr>
          <a:lstStyle/>
          <a:p>
            <a:pPr algn="ctr"/>
            <a:r>
              <a:rPr lang="ru-RU" sz="1400" i="1" dirty="0">
                <a:latin typeface="Times New Roman" pitchFamily="18" charset="0"/>
                <a:cs typeface="Times New Roman" pitchFamily="18" charset="0"/>
              </a:rPr>
              <a:t>Кран козловой самомонтирующийся-1 - механизм передвижения крана, 2 - жесткая и гибкая опоры крана; 3 - кабина управления, 4 - мост крана; 5 - грузовая тележка</a:t>
            </a:r>
            <a:endParaRPr lang="ru-RU" sz="1400" dirty="0">
              <a:latin typeface="Times New Roman" pitchFamily="18" charset="0"/>
              <a:cs typeface="Times New Roman" pitchFamily="18" charset="0"/>
            </a:endParaRPr>
          </a:p>
        </p:txBody>
      </p:sp>
      <p:sp>
        <p:nvSpPr>
          <p:cNvPr id="8" name="TextBox 7"/>
          <p:cNvSpPr txBox="1"/>
          <p:nvPr/>
        </p:nvSpPr>
        <p:spPr>
          <a:xfrm>
            <a:off x="1775520" y="1412777"/>
            <a:ext cx="8640960" cy="2554545"/>
          </a:xfrm>
          <a:prstGeom prst="rect">
            <a:avLst/>
          </a:prstGeom>
          <a:noFill/>
        </p:spPr>
        <p:txBody>
          <a:bodyPr wrap="square" rtlCol="0">
            <a:spAutoFit/>
          </a:bodyPr>
          <a:lstStyle/>
          <a:p>
            <a:pPr algn="ctr">
              <a:buFont typeface="Wingdings" pitchFamily="2" charset="2"/>
              <a:buChar char="ü"/>
            </a:pPr>
            <a:r>
              <a:rPr lang="ru-RU" sz="1600" u="sng" dirty="0">
                <a:latin typeface="Times New Roman" pitchFamily="18" charset="0"/>
                <a:cs typeface="Times New Roman" pitchFamily="18" charset="0"/>
              </a:rPr>
              <a:t>Кран козловой </a:t>
            </a:r>
            <a:r>
              <a:rPr lang="ru-RU" sz="1600" dirty="0">
                <a:latin typeface="Times New Roman" pitchFamily="18" charset="0"/>
                <a:cs typeface="Times New Roman" pitchFamily="18" charset="0"/>
              </a:rPr>
              <a:t>предназначен для выполнения погрузо-разгрузочных работ на открытых складах промышленных предприятий, погрузочных площадках, обслуживаемых автотранспортом, железнодорожным транспортом и т.п.</a:t>
            </a:r>
          </a:p>
          <a:p>
            <a:pPr algn="ctr">
              <a:buFont typeface="Wingdings" pitchFamily="2" charset="2"/>
              <a:buChar char="ü"/>
            </a:pPr>
            <a:endParaRPr lang="ru-RU" sz="1600" dirty="0">
              <a:latin typeface="Times New Roman" pitchFamily="18" charset="0"/>
              <a:cs typeface="Times New Roman" pitchFamily="18" charset="0"/>
            </a:endParaRPr>
          </a:p>
          <a:p>
            <a:pPr algn="ctr">
              <a:buFont typeface="Wingdings" pitchFamily="2" charset="2"/>
              <a:buChar char="ü"/>
            </a:pPr>
            <a:r>
              <a:rPr lang="ru-RU" sz="1600" dirty="0">
                <a:latin typeface="Times New Roman" pitchFamily="18" charset="0"/>
                <a:cs typeface="Times New Roman" pitchFamily="18" charset="0"/>
              </a:rPr>
              <a:t>Кран козловой не предназначен для работы над местами складирования горючих и взрывчатых веществ</a:t>
            </a:r>
          </a:p>
          <a:p>
            <a:pPr algn="ctr">
              <a:buFont typeface="Wingdings" pitchFamily="2" charset="2"/>
              <a:buChar char="ü"/>
            </a:pPr>
            <a:endParaRPr lang="ru-RU" sz="1600" dirty="0">
              <a:latin typeface="Times New Roman" pitchFamily="18" charset="0"/>
              <a:cs typeface="Times New Roman" pitchFamily="18" charset="0"/>
            </a:endParaRPr>
          </a:p>
          <a:p>
            <a:pPr algn="ctr">
              <a:buFont typeface="Wingdings" pitchFamily="2" charset="2"/>
              <a:buChar char="ü"/>
            </a:pPr>
            <a:r>
              <a:rPr lang="ru-RU" sz="1600" dirty="0">
                <a:latin typeface="Times New Roman" pitchFamily="18" charset="0"/>
                <a:cs typeface="Times New Roman" pitchFamily="18" charset="0"/>
              </a:rPr>
              <a:t>Конструктивно козловой кран выполнен в виде передвижного моста (ригеля), установленного на высоких опорах - козлах, по которому перемещается грузовая тележка. В качестве грузозахватного органа используют крюк, грейфер или магнит</a:t>
            </a:r>
          </a:p>
        </p:txBody>
      </p:sp>
    </p:spTree>
    <p:extLst>
      <p:ext uri="{BB962C8B-B14F-4D97-AF65-F5344CB8AC3E}">
        <p14:creationId xmlns:p14="http://schemas.microsoft.com/office/powerpoint/2010/main" xmlns="" val="9119060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63552" y="692696"/>
            <a:ext cx="8229600" cy="648072"/>
          </a:xfrm>
        </p:spPr>
        <p:txBody>
          <a:bodyPr>
            <a:normAutofit/>
          </a:bodyPr>
          <a:lstStyle/>
          <a:p>
            <a:pPr algn="ctr"/>
            <a:r>
              <a:rPr lang="ru-RU" sz="1800" b="1" dirty="0">
                <a:solidFill>
                  <a:schemeClr val="tx1"/>
                </a:solidFill>
                <a:latin typeface="Times New Roman" pitchFamily="18" charset="0"/>
                <a:cs typeface="Times New Roman" pitchFamily="18" charset="0"/>
              </a:rPr>
              <a:t>МОСТОВЫЕ КРАНЫ-ПЕРЕГРУЖАТЕЛИ</a:t>
            </a:r>
          </a:p>
        </p:txBody>
      </p:sp>
      <p:pic>
        <p:nvPicPr>
          <p:cNvPr id="5122" name="Picture 2"/>
          <p:cNvPicPr>
            <a:picLocks noGrp="1" noChangeAspect="1" noChangeArrowheads="1"/>
          </p:cNvPicPr>
          <p:nvPr>
            <p:ph idx="1"/>
          </p:nvPr>
        </p:nvPicPr>
        <p:blipFill>
          <a:blip r:embed="rId2" cstate="print"/>
          <a:srcRect/>
          <a:stretch>
            <a:fillRect/>
          </a:stretch>
        </p:blipFill>
        <p:spPr bwMode="auto">
          <a:xfrm>
            <a:off x="1775520" y="2204864"/>
            <a:ext cx="5112568" cy="1512168"/>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1703512" y="4581129"/>
            <a:ext cx="5688632" cy="1683643"/>
          </a:xfrm>
          <a:prstGeom prst="rect">
            <a:avLst/>
          </a:prstGeom>
          <a:noFill/>
          <a:ln w="9525">
            <a:noFill/>
            <a:miter lim="800000"/>
            <a:headEnd/>
            <a:tailEnd/>
          </a:ln>
        </p:spPr>
      </p:pic>
      <p:sp>
        <p:nvSpPr>
          <p:cNvPr id="6" name="TextBox 5"/>
          <p:cNvSpPr txBox="1"/>
          <p:nvPr/>
        </p:nvSpPr>
        <p:spPr>
          <a:xfrm>
            <a:off x="1919536" y="1268761"/>
            <a:ext cx="8496944" cy="830997"/>
          </a:xfrm>
          <a:prstGeom prst="rect">
            <a:avLst/>
          </a:prstGeom>
          <a:noFill/>
        </p:spPr>
        <p:txBody>
          <a:bodyPr wrap="square" rtlCol="0">
            <a:spAutoFit/>
          </a:bodyPr>
          <a:lstStyle/>
          <a:p>
            <a:pPr algn="ctr"/>
            <a:r>
              <a:rPr lang="ru-RU" sz="1600" dirty="0">
                <a:latin typeface="Times New Roman" pitchFamily="18" charset="0"/>
                <a:cs typeface="Times New Roman" pitchFamily="18" charset="0"/>
              </a:rPr>
              <a:t>Мостовые краны-перегружатели предназначены для обслуживания открытых складов насыпных грузов. Они снабжены специальными грузозахватными приспособлениями - грейферами</a:t>
            </a:r>
          </a:p>
        </p:txBody>
      </p:sp>
      <p:sp>
        <p:nvSpPr>
          <p:cNvPr id="7" name="TextBox 6"/>
          <p:cNvSpPr txBox="1"/>
          <p:nvPr/>
        </p:nvSpPr>
        <p:spPr>
          <a:xfrm>
            <a:off x="7104112" y="2132856"/>
            <a:ext cx="3312368" cy="1815882"/>
          </a:xfrm>
          <a:prstGeom prst="rect">
            <a:avLst/>
          </a:prstGeom>
          <a:noFill/>
        </p:spPr>
        <p:txBody>
          <a:bodyPr wrap="square" rtlCol="0">
            <a:spAutoFit/>
          </a:bodyPr>
          <a:lstStyle/>
          <a:p>
            <a:pPr algn="ctr"/>
            <a:r>
              <a:rPr lang="ru-RU" sz="1600" b="1" dirty="0">
                <a:latin typeface="Times New Roman" pitchFamily="18" charset="0"/>
                <a:cs typeface="Times New Roman" pitchFamily="18" charset="0"/>
              </a:rPr>
              <a:t>Кран-перегружатель коробчатой конструкции</a:t>
            </a:r>
          </a:p>
          <a:p>
            <a:pPr algn="ctr"/>
            <a:r>
              <a:rPr lang="ru-RU" sz="1600" dirty="0">
                <a:latin typeface="Times New Roman" pitchFamily="18" charset="0"/>
                <a:cs typeface="Times New Roman" pitchFamily="18" charset="0"/>
              </a:rPr>
              <a:t> 1 - жесткая опора;2 - мост крана,</a:t>
            </a:r>
          </a:p>
          <a:p>
            <a:pPr algn="ctr"/>
            <a:r>
              <a:rPr lang="ru-RU" sz="1600" dirty="0">
                <a:latin typeface="Times New Roman" pitchFamily="18" charset="0"/>
                <a:cs typeface="Times New Roman" pitchFamily="18" charset="0"/>
              </a:rPr>
              <a:t>3 - гибкая опора;4 - ленточный питатель;5 - грейферная тележка;</a:t>
            </a:r>
          </a:p>
          <a:p>
            <a:pPr algn="ctr"/>
            <a:r>
              <a:rPr lang="ru-RU" sz="1600" dirty="0">
                <a:latin typeface="Times New Roman" pitchFamily="18" charset="0"/>
                <a:cs typeface="Times New Roman" pitchFamily="18" charset="0"/>
              </a:rPr>
              <a:t>6 – токосъемник,7 - механизм передвижения крана</a:t>
            </a:r>
          </a:p>
        </p:txBody>
      </p:sp>
      <p:sp>
        <p:nvSpPr>
          <p:cNvPr id="8" name="TextBox 7"/>
          <p:cNvSpPr txBox="1"/>
          <p:nvPr/>
        </p:nvSpPr>
        <p:spPr>
          <a:xfrm>
            <a:off x="7536160" y="4653136"/>
            <a:ext cx="2952328" cy="1569660"/>
          </a:xfrm>
          <a:prstGeom prst="rect">
            <a:avLst/>
          </a:prstGeom>
          <a:noFill/>
        </p:spPr>
        <p:txBody>
          <a:bodyPr wrap="square" rtlCol="0">
            <a:spAutoFit/>
          </a:bodyPr>
          <a:lstStyle/>
          <a:p>
            <a:pPr algn="ctr"/>
            <a:r>
              <a:rPr lang="ru-RU" sz="1600" b="1" dirty="0">
                <a:latin typeface="Times New Roman" pitchFamily="18" charset="0"/>
                <a:cs typeface="Times New Roman" pitchFamily="18" charset="0"/>
              </a:rPr>
              <a:t>Кран-перегружатель трубчатой конструкции</a:t>
            </a:r>
          </a:p>
          <a:p>
            <a:pPr algn="ctr"/>
            <a:r>
              <a:rPr lang="ru-RU" sz="1600" dirty="0">
                <a:latin typeface="Times New Roman" pitchFamily="18" charset="0"/>
                <a:cs typeface="Times New Roman" pitchFamily="18" charset="0"/>
              </a:rPr>
              <a:t>1 - опоры крана;2 - мост крана;3 - грейферная тележка,</a:t>
            </a:r>
          </a:p>
          <a:p>
            <a:pPr algn="ctr"/>
            <a:r>
              <a:rPr lang="ru-RU" sz="1600" dirty="0">
                <a:latin typeface="Times New Roman" pitchFamily="18" charset="0"/>
                <a:cs typeface="Times New Roman" pitchFamily="18" charset="0"/>
              </a:rPr>
              <a:t>4 - ремонтное помещение;5 - механизм передвижения крана</a:t>
            </a:r>
          </a:p>
        </p:txBody>
      </p:sp>
    </p:spTree>
    <p:extLst>
      <p:ext uri="{BB962C8B-B14F-4D97-AF65-F5344CB8AC3E}">
        <p14:creationId xmlns:p14="http://schemas.microsoft.com/office/powerpoint/2010/main" xmlns="" val="10093757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91544" y="908720"/>
            <a:ext cx="8229600" cy="773832"/>
          </a:xfrm>
        </p:spPr>
        <p:txBody>
          <a:bodyPr>
            <a:normAutofit/>
          </a:bodyPr>
          <a:lstStyle/>
          <a:p>
            <a:pPr algn="ctr"/>
            <a:r>
              <a:rPr lang="ru-RU" sz="1800" b="1" dirty="0">
                <a:solidFill>
                  <a:schemeClr val="tx1"/>
                </a:solidFill>
                <a:latin typeface="Times New Roman" pitchFamily="18" charset="0"/>
                <a:cs typeface="Times New Roman" pitchFamily="18" charset="0"/>
              </a:rPr>
              <a:t>БАШЕННЫЕ КРАНЫ</a:t>
            </a:r>
          </a:p>
        </p:txBody>
      </p:sp>
      <p:sp>
        <p:nvSpPr>
          <p:cNvPr id="5" name="TextBox 4"/>
          <p:cNvSpPr txBox="1"/>
          <p:nvPr/>
        </p:nvSpPr>
        <p:spPr>
          <a:xfrm>
            <a:off x="6456040" y="1484785"/>
            <a:ext cx="3960440" cy="4770537"/>
          </a:xfrm>
          <a:prstGeom prst="rect">
            <a:avLst/>
          </a:prstGeom>
          <a:noFill/>
        </p:spPr>
        <p:txBody>
          <a:bodyPr wrap="square" rtlCol="0">
            <a:spAutoFit/>
          </a:bodyPr>
          <a:lstStyle/>
          <a:p>
            <a:pPr algn="ctr">
              <a:buFont typeface="Wingdings" pitchFamily="2" charset="2"/>
              <a:buChar char="ü"/>
            </a:pPr>
            <a:r>
              <a:rPr lang="ru-RU" sz="1600" dirty="0">
                <a:latin typeface="Times New Roman" pitchFamily="18" charset="0"/>
                <a:cs typeface="Times New Roman" pitchFamily="18" charset="0"/>
              </a:rPr>
              <a:t>Башенными кранами называют полноповоротные краны со стрелой, шарнирно закрепленной в верхней части вертикально расположенной башни</a:t>
            </a:r>
          </a:p>
          <a:p>
            <a:pPr algn="ctr">
              <a:buFont typeface="Wingdings" pitchFamily="2" charset="2"/>
              <a:buChar char="ü"/>
            </a:pPr>
            <a:endParaRPr lang="ru-RU" sz="1600" dirty="0">
              <a:latin typeface="Times New Roman" pitchFamily="18" charset="0"/>
              <a:cs typeface="Times New Roman" pitchFamily="18" charset="0"/>
            </a:endParaRPr>
          </a:p>
          <a:p>
            <a:pPr algn="ctr">
              <a:buFont typeface="Wingdings" pitchFamily="2" charset="2"/>
              <a:buChar char="ü"/>
            </a:pPr>
            <a:r>
              <a:rPr lang="ru-RU" sz="1600" dirty="0">
                <a:latin typeface="Times New Roman" pitchFamily="18" charset="0"/>
                <a:cs typeface="Times New Roman" pitchFamily="18" charset="0"/>
              </a:rPr>
              <a:t>Эти краны предназначены для механизации строительно-монтажных работ при возведении различных зданий и сооружений, на погрузочно-разгрузочных площадках, складах и базах</a:t>
            </a:r>
          </a:p>
          <a:p>
            <a:pPr algn="ctr">
              <a:buFont typeface="Wingdings" pitchFamily="2" charset="2"/>
              <a:buChar char="ü"/>
            </a:pPr>
            <a:endParaRPr lang="ru-RU" sz="1600" dirty="0">
              <a:latin typeface="Times New Roman" pitchFamily="18" charset="0"/>
              <a:cs typeface="Times New Roman" pitchFamily="18" charset="0"/>
            </a:endParaRPr>
          </a:p>
          <a:p>
            <a:pPr algn="ctr">
              <a:buFont typeface="Wingdings" pitchFamily="2" charset="2"/>
              <a:buChar char="ü"/>
            </a:pPr>
            <a:r>
              <a:rPr lang="ru-RU" sz="1600" dirty="0">
                <a:latin typeface="Times New Roman" pitchFamily="18" charset="0"/>
                <a:cs typeface="Times New Roman" pitchFamily="18" charset="0"/>
              </a:rPr>
              <a:t>Кран выполняет следующие движения: подъем груза, изменение вылета стрелы, поворот и передвижение по подкрановым путям. Сочетание этих движений позволяет подавать кран в любую точку строящегося здания, обслуживать территорию склада. разгружать материалы и оборудование с транспортных средств</a:t>
            </a:r>
          </a:p>
        </p:txBody>
      </p:sp>
      <p:pic>
        <p:nvPicPr>
          <p:cNvPr id="6147" name="Picture 3"/>
          <p:cNvPicPr>
            <a:picLocks noGrp="1" noChangeAspect="1" noChangeArrowheads="1"/>
          </p:cNvPicPr>
          <p:nvPr>
            <p:ph idx="1"/>
          </p:nvPr>
        </p:nvPicPr>
        <p:blipFill>
          <a:blip r:embed="rId2" cstate="print"/>
          <a:srcRect/>
          <a:stretch>
            <a:fillRect/>
          </a:stretch>
        </p:blipFill>
        <p:spPr bwMode="auto">
          <a:xfrm>
            <a:off x="1991544" y="1412776"/>
            <a:ext cx="3573780" cy="3124200"/>
          </a:xfrm>
          <a:prstGeom prst="rect">
            <a:avLst/>
          </a:prstGeom>
          <a:noFill/>
          <a:ln w="9525">
            <a:noFill/>
            <a:miter lim="800000"/>
            <a:headEnd/>
            <a:tailEnd/>
          </a:ln>
        </p:spPr>
      </p:pic>
      <p:sp>
        <p:nvSpPr>
          <p:cNvPr id="8" name="TextBox 7"/>
          <p:cNvSpPr txBox="1"/>
          <p:nvPr/>
        </p:nvSpPr>
        <p:spPr>
          <a:xfrm>
            <a:off x="1775520" y="4797152"/>
            <a:ext cx="4320480" cy="1569660"/>
          </a:xfrm>
          <a:prstGeom prst="rect">
            <a:avLst/>
          </a:prstGeom>
          <a:noFill/>
        </p:spPr>
        <p:txBody>
          <a:bodyPr wrap="square" rtlCol="0">
            <a:spAutoFit/>
          </a:bodyPr>
          <a:lstStyle/>
          <a:p>
            <a:pPr algn="ctr"/>
            <a:r>
              <a:rPr lang="ru-RU" sz="1600" dirty="0">
                <a:latin typeface="Times New Roman" pitchFamily="18" charset="0"/>
                <a:cs typeface="Times New Roman" pitchFamily="18" charset="0"/>
              </a:rPr>
              <a:t>Башенный кран</a:t>
            </a:r>
          </a:p>
          <a:p>
            <a:pPr algn="ctr"/>
            <a:r>
              <a:rPr lang="ru-RU" sz="1600" dirty="0">
                <a:latin typeface="Times New Roman" pitchFamily="18" charset="0"/>
                <a:cs typeface="Times New Roman" pitchFamily="18" charset="0"/>
              </a:rPr>
              <a:t>1 - крюковая подвеска; 2 - грузовая тележка; 3 - стрела; 4 - противовес; 5 - грузовая лебедка; 6 - кабина машиниста; 7 - башня; 8 - поворотно-опорное устройство; 9 - балласт; 10 - опорная часть</a:t>
            </a:r>
          </a:p>
        </p:txBody>
      </p:sp>
    </p:spTree>
    <p:extLst>
      <p:ext uri="{BB962C8B-B14F-4D97-AF65-F5344CB8AC3E}">
        <p14:creationId xmlns:p14="http://schemas.microsoft.com/office/powerpoint/2010/main" xmlns="" val="7277098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91544" y="908720"/>
            <a:ext cx="8229600" cy="413792"/>
          </a:xfrm>
        </p:spPr>
        <p:txBody>
          <a:bodyPr>
            <a:normAutofit/>
          </a:bodyPr>
          <a:lstStyle/>
          <a:p>
            <a:pPr algn="ctr"/>
            <a:r>
              <a:rPr lang="ru-RU" sz="1800" b="1" dirty="0">
                <a:solidFill>
                  <a:schemeClr val="tx1"/>
                </a:solidFill>
                <a:latin typeface="Times New Roman" pitchFamily="18" charset="0"/>
                <a:cs typeface="Times New Roman" pitchFamily="18" charset="0"/>
              </a:rPr>
              <a:t>РАЗНОВИДНОСТИ БАШЕННЫХ КРАНОВ</a:t>
            </a:r>
          </a:p>
        </p:txBody>
      </p:sp>
      <p:pic>
        <p:nvPicPr>
          <p:cNvPr id="7170" name="Picture 2"/>
          <p:cNvPicPr>
            <a:picLocks noGrp="1" noChangeAspect="1" noChangeArrowheads="1"/>
          </p:cNvPicPr>
          <p:nvPr>
            <p:ph idx="1"/>
          </p:nvPr>
        </p:nvPicPr>
        <p:blipFill>
          <a:blip r:embed="rId2" cstate="print"/>
          <a:srcRect/>
          <a:stretch>
            <a:fillRect/>
          </a:stretch>
        </p:blipFill>
        <p:spPr bwMode="auto">
          <a:xfrm>
            <a:off x="1524000" y="2204864"/>
            <a:ext cx="2088232" cy="1872208"/>
          </a:xfrm>
          <a:prstGeom prst="rect">
            <a:avLst/>
          </a:prstGeom>
          <a:noFill/>
          <a:ln w="9525">
            <a:noFill/>
            <a:miter lim="800000"/>
            <a:headEnd/>
            <a:tailEnd/>
          </a:ln>
        </p:spPr>
      </p:pic>
      <p:sp>
        <p:nvSpPr>
          <p:cNvPr id="5" name="TextBox 4"/>
          <p:cNvSpPr txBox="1"/>
          <p:nvPr/>
        </p:nvSpPr>
        <p:spPr>
          <a:xfrm>
            <a:off x="2063552" y="1340768"/>
            <a:ext cx="8352928" cy="1077218"/>
          </a:xfrm>
          <a:prstGeom prst="rect">
            <a:avLst/>
          </a:prstGeom>
          <a:noFill/>
        </p:spPr>
        <p:txBody>
          <a:bodyPr wrap="square" rtlCol="0">
            <a:spAutoFit/>
          </a:bodyPr>
          <a:lstStyle/>
          <a:p>
            <a:pPr algn="ctr"/>
            <a:r>
              <a:rPr lang="ru-RU" sz="1600" dirty="0">
                <a:latin typeface="Times New Roman" pitchFamily="18" charset="0"/>
                <a:cs typeface="Times New Roman" pitchFamily="18" charset="0"/>
              </a:rPr>
              <a:t>Каждой модели крана соответствует буквенное обозначение: КБ - кран башенный: КБМ - кран башенный модульной системы: КБГ - кран башенный для гидротехнического строительства: КБР - кран башенный, используемый для ремонтных целей: КБС -самоподъемные краны для монтажа высотных зданий</a:t>
            </a:r>
          </a:p>
        </p:txBody>
      </p:sp>
      <p:pic>
        <p:nvPicPr>
          <p:cNvPr id="7171" name="Picture 3"/>
          <p:cNvPicPr>
            <a:picLocks noChangeAspect="1" noChangeArrowheads="1"/>
          </p:cNvPicPr>
          <p:nvPr/>
        </p:nvPicPr>
        <p:blipFill>
          <a:blip r:embed="rId3" cstate="print"/>
          <a:srcRect/>
          <a:stretch>
            <a:fillRect/>
          </a:stretch>
        </p:blipFill>
        <p:spPr bwMode="auto">
          <a:xfrm>
            <a:off x="1524000" y="4293097"/>
            <a:ext cx="2088232" cy="2254945"/>
          </a:xfrm>
          <a:prstGeom prst="rect">
            <a:avLst/>
          </a:prstGeom>
          <a:noFill/>
          <a:ln w="9525">
            <a:noFill/>
            <a:miter lim="800000"/>
            <a:headEnd/>
            <a:tailEnd/>
          </a:ln>
        </p:spPr>
      </p:pic>
      <p:pic>
        <p:nvPicPr>
          <p:cNvPr id="7172" name="Picture 4"/>
          <p:cNvPicPr>
            <a:picLocks noChangeAspect="1" noChangeArrowheads="1"/>
          </p:cNvPicPr>
          <p:nvPr/>
        </p:nvPicPr>
        <p:blipFill>
          <a:blip r:embed="rId4" cstate="print"/>
          <a:srcRect/>
          <a:stretch>
            <a:fillRect/>
          </a:stretch>
        </p:blipFill>
        <p:spPr bwMode="auto">
          <a:xfrm>
            <a:off x="8112224" y="2420888"/>
            <a:ext cx="2266752" cy="2192462"/>
          </a:xfrm>
          <a:prstGeom prst="rect">
            <a:avLst/>
          </a:prstGeom>
          <a:noFill/>
          <a:ln w="9525">
            <a:noFill/>
            <a:miter lim="800000"/>
            <a:headEnd/>
            <a:tailEnd/>
          </a:ln>
        </p:spPr>
      </p:pic>
      <p:sp>
        <p:nvSpPr>
          <p:cNvPr id="8" name="TextBox 7"/>
          <p:cNvSpPr txBox="1"/>
          <p:nvPr/>
        </p:nvSpPr>
        <p:spPr>
          <a:xfrm>
            <a:off x="3071664" y="2564905"/>
            <a:ext cx="2880320" cy="1384995"/>
          </a:xfrm>
          <a:prstGeom prst="rect">
            <a:avLst/>
          </a:prstGeom>
          <a:noFill/>
        </p:spPr>
        <p:txBody>
          <a:bodyPr wrap="square" rtlCol="0">
            <a:spAutoFit/>
          </a:bodyPr>
          <a:lstStyle/>
          <a:p>
            <a:pPr algn="ctr"/>
            <a:r>
              <a:rPr lang="ru-RU" sz="1400" b="1" dirty="0">
                <a:latin typeface="Times New Roman" pitchFamily="18" charset="0"/>
                <a:cs typeface="Times New Roman" pitchFamily="18" charset="0"/>
              </a:rPr>
              <a:t>Кран башенный решетчатой</a:t>
            </a:r>
          </a:p>
          <a:p>
            <a:pPr algn="ctr"/>
            <a:r>
              <a:rPr lang="ru-RU" sz="1400" b="1" dirty="0">
                <a:latin typeface="Times New Roman" pitchFamily="18" charset="0"/>
                <a:cs typeface="Times New Roman" pitchFamily="18" charset="0"/>
              </a:rPr>
              <a:t>конструкции</a:t>
            </a:r>
          </a:p>
          <a:p>
            <a:pPr algn="ctr"/>
            <a:r>
              <a:rPr lang="ru-RU" sz="1400" dirty="0">
                <a:latin typeface="Times New Roman" pitchFamily="18" charset="0"/>
                <a:cs typeface="Times New Roman" pitchFamily="18" charset="0"/>
              </a:rPr>
              <a:t>1 - механизмы передвижения крана;2 - портал; 3 - кабина механизмов,4 - башня,5 - консоль с противовесом;6 - стрела крана</a:t>
            </a:r>
          </a:p>
        </p:txBody>
      </p:sp>
      <p:sp>
        <p:nvSpPr>
          <p:cNvPr id="9" name="TextBox 8"/>
          <p:cNvSpPr txBox="1"/>
          <p:nvPr/>
        </p:nvSpPr>
        <p:spPr>
          <a:xfrm>
            <a:off x="2927648" y="5013176"/>
            <a:ext cx="2880320" cy="1600438"/>
          </a:xfrm>
          <a:prstGeom prst="rect">
            <a:avLst/>
          </a:prstGeom>
          <a:noFill/>
        </p:spPr>
        <p:txBody>
          <a:bodyPr wrap="square" rtlCol="0">
            <a:spAutoFit/>
          </a:bodyPr>
          <a:lstStyle/>
          <a:p>
            <a:pPr algn="ctr"/>
            <a:r>
              <a:rPr lang="ru-RU" sz="1400" b="1" dirty="0">
                <a:latin typeface="Times New Roman" pitchFamily="18" charset="0"/>
                <a:cs typeface="Times New Roman" pitchFamily="18" charset="0"/>
              </a:rPr>
              <a:t>Кран башенный трубчатой конструкции</a:t>
            </a:r>
          </a:p>
          <a:p>
            <a:pPr algn="ctr"/>
            <a:r>
              <a:rPr lang="ru-RU" sz="1400" dirty="0">
                <a:latin typeface="Times New Roman" pitchFamily="18" charset="0"/>
                <a:cs typeface="Times New Roman" pitchFamily="18" charset="0"/>
              </a:rPr>
              <a:t>1 - механизмы передвижения крана;2 - портал;3 - башня;4 - консоль крана;5 - грузовая тележка; 6-стрела крана,7 - кабина управления</a:t>
            </a:r>
          </a:p>
        </p:txBody>
      </p:sp>
      <p:sp>
        <p:nvSpPr>
          <p:cNvPr id="10" name="TextBox 9"/>
          <p:cNvSpPr txBox="1"/>
          <p:nvPr/>
        </p:nvSpPr>
        <p:spPr>
          <a:xfrm>
            <a:off x="6528048" y="4509121"/>
            <a:ext cx="3888432" cy="2246769"/>
          </a:xfrm>
          <a:prstGeom prst="rect">
            <a:avLst/>
          </a:prstGeom>
          <a:noFill/>
        </p:spPr>
        <p:txBody>
          <a:bodyPr wrap="square" rtlCol="0">
            <a:spAutoFit/>
          </a:bodyPr>
          <a:lstStyle/>
          <a:p>
            <a:pPr algn="ctr"/>
            <a:r>
              <a:rPr lang="ru-RU" sz="1400" b="1" dirty="0">
                <a:latin typeface="Times New Roman" pitchFamily="18" charset="0"/>
                <a:cs typeface="Times New Roman" pitchFamily="18" charset="0"/>
              </a:rPr>
              <a:t>Кран башенно-стреловой</a:t>
            </a:r>
            <a:endParaRPr lang="ru-RU" sz="1400" dirty="0">
              <a:latin typeface="Times New Roman" pitchFamily="18" charset="0"/>
              <a:cs typeface="Times New Roman" pitchFamily="18" charset="0"/>
            </a:endParaRPr>
          </a:p>
          <a:p>
            <a:pPr algn="ctr"/>
            <a:r>
              <a:rPr lang="ru-RU" sz="1400" dirty="0">
                <a:latin typeface="Times New Roman" pitchFamily="18" charset="0"/>
                <a:cs typeface="Times New Roman" pitchFamily="18" charset="0"/>
              </a:rPr>
              <a:t>1 - механизмы передвижения крана; 2 - опорно-поворотное устройство;3 - поворотная платформа,4 - стрела;5 - маневровый клюв;</a:t>
            </a:r>
          </a:p>
          <a:p>
            <a:pPr algn="ctr"/>
            <a:r>
              <a:rPr lang="ru-RU" sz="1400" dirty="0">
                <a:latin typeface="Times New Roman" pitchFamily="18" charset="0"/>
                <a:cs typeface="Times New Roman" pitchFamily="18" charset="0"/>
              </a:rPr>
              <a:t>6 - грузовой блок основного подъема;7 - грузовой блок вспомогательного подъема,</a:t>
            </a:r>
          </a:p>
          <a:p>
            <a:pPr algn="ctr"/>
            <a:r>
              <a:rPr lang="ru-RU" sz="1400" dirty="0">
                <a:latin typeface="Times New Roman" pitchFamily="18" charset="0"/>
                <a:cs typeface="Times New Roman" pitchFamily="18" charset="0"/>
              </a:rPr>
              <a:t>8 - установочный клюв,</a:t>
            </a:r>
          </a:p>
          <a:p>
            <a:pPr algn="ctr"/>
            <a:r>
              <a:rPr lang="ru-RU" sz="1400" dirty="0">
                <a:latin typeface="Times New Roman" pitchFamily="18" charset="0"/>
                <a:cs typeface="Times New Roman" pitchFamily="18" charset="0"/>
              </a:rPr>
              <a:t>9 - стреловой полиспаст;</a:t>
            </a:r>
          </a:p>
          <a:p>
            <a:pPr algn="ctr"/>
            <a:r>
              <a:rPr lang="ru-RU" sz="1400" dirty="0">
                <a:latin typeface="Times New Roman" pitchFamily="18" charset="0"/>
                <a:cs typeface="Times New Roman" pitchFamily="18" charset="0"/>
              </a:rPr>
              <a:t>10 - кабина управления'</a:t>
            </a:r>
          </a:p>
          <a:p>
            <a:pPr algn="ctr"/>
            <a:r>
              <a:rPr lang="ru-RU" sz="1400" dirty="0">
                <a:latin typeface="Times New Roman" pitchFamily="18" charset="0"/>
                <a:cs typeface="Times New Roman" pitchFamily="18" charset="0"/>
              </a:rPr>
              <a:t>11 - установка противовеса</a:t>
            </a:r>
          </a:p>
        </p:txBody>
      </p:sp>
    </p:spTree>
    <p:extLst>
      <p:ext uri="{BB962C8B-B14F-4D97-AF65-F5344CB8AC3E}">
        <p14:creationId xmlns:p14="http://schemas.microsoft.com/office/powerpoint/2010/main" xmlns="" val="42425079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63552" y="836712"/>
            <a:ext cx="8229600" cy="485800"/>
          </a:xfrm>
        </p:spPr>
        <p:txBody>
          <a:bodyPr>
            <a:normAutofit/>
          </a:bodyPr>
          <a:lstStyle/>
          <a:p>
            <a:pPr algn="ctr"/>
            <a:r>
              <a:rPr lang="ru-RU" sz="1800" b="1" dirty="0">
                <a:solidFill>
                  <a:schemeClr val="tx1"/>
                </a:solidFill>
                <a:latin typeface="Times New Roman" pitchFamily="18" charset="0"/>
                <a:cs typeface="Times New Roman" pitchFamily="18" charset="0"/>
              </a:rPr>
              <a:t>СТРЕЛОВЫЕ САМОХОДНЫЕ КРАНЫ</a:t>
            </a:r>
          </a:p>
        </p:txBody>
      </p:sp>
      <p:sp>
        <p:nvSpPr>
          <p:cNvPr id="3" name="Содержимое 2"/>
          <p:cNvSpPr>
            <a:spLocks noGrp="1"/>
          </p:cNvSpPr>
          <p:nvPr>
            <p:ph idx="1"/>
          </p:nvPr>
        </p:nvSpPr>
        <p:spPr>
          <a:xfrm>
            <a:off x="1703512" y="1268760"/>
            <a:ext cx="8507288" cy="5305776"/>
          </a:xfrm>
        </p:spPr>
        <p:txBody>
          <a:bodyPr>
            <a:normAutofit fontScale="92500" lnSpcReduction="10000"/>
          </a:bodyPr>
          <a:lstStyle/>
          <a:p>
            <a:pPr algn="ctr">
              <a:buFont typeface="Wingdings" pitchFamily="2" charset="2"/>
              <a:buChar char="v"/>
            </a:pPr>
            <a:r>
              <a:rPr lang="ru-RU" sz="1600" dirty="0">
                <a:latin typeface="Times New Roman" pitchFamily="18" charset="0"/>
                <a:cs typeface="Times New Roman" pitchFamily="18" charset="0"/>
              </a:rPr>
              <a:t>Стреловой кран представляет из себя поворотный кран, у которого стрела или башенно-стреловое оборудование закреплены на поворотной платформе, размещенной непосредственно на ходовой части</a:t>
            </a:r>
          </a:p>
          <a:p>
            <a:pPr>
              <a:buNone/>
            </a:pPr>
            <a:r>
              <a:rPr lang="ru-RU" sz="1600" dirty="0">
                <a:latin typeface="Times New Roman" pitchFamily="18" charset="0"/>
                <a:cs typeface="Times New Roman" pitchFamily="18" charset="0"/>
              </a:rPr>
              <a:t>Стреловые самоходные краны делятся на:</a:t>
            </a:r>
          </a:p>
          <a:p>
            <a:pPr>
              <a:buNone/>
            </a:pPr>
            <a:r>
              <a:rPr lang="ru-RU" sz="1600" dirty="0">
                <a:latin typeface="Times New Roman" pitchFamily="18" charset="0"/>
                <a:cs typeface="Times New Roman" pitchFamily="18" charset="0"/>
              </a:rPr>
              <a:t>•  пневмоколесные;</a:t>
            </a:r>
          </a:p>
          <a:p>
            <a:pPr>
              <a:buNone/>
            </a:pPr>
            <a:r>
              <a:rPr lang="ru-RU" sz="1600" dirty="0">
                <a:latin typeface="Times New Roman" pitchFamily="18" charset="0"/>
                <a:cs typeface="Times New Roman" pitchFamily="18" charset="0"/>
              </a:rPr>
              <a:t>•  гусеничные:</a:t>
            </a:r>
          </a:p>
          <a:p>
            <a:pPr>
              <a:buNone/>
            </a:pPr>
            <a:r>
              <a:rPr lang="ru-RU" sz="1600" dirty="0">
                <a:latin typeface="Times New Roman" pitchFamily="18" charset="0"/>
                <a:cs typeface="Times New Roman" pitchFamily="18" charset="0"/>
              </a:rPr>
              <a:t>•  автомобильные:</a:t>
            </a:r>
          </a:p>
          <a:p>
            <a:pPr>
              <a:buNone/>
            </a:pPr>
            <a:r>
              <a:rPr lang="ru-RU" sz="1600" dirty="0">
                <a:latin typeface="Times New Roman" pitchFamily="18" charset="0"/>
                <a:cs typeface="Times New Roman" pitchFamily="18" charset="0"/>
              </a:rPr>
              <a:t>•  на специальном шасси (автомобильного типа)</a:t>
            </a:r>
          </a:p>
          <a:p>
            <a:pPr algn="ctr">
              <a:buFont typeface="Wingdings" pitchFamily="2" charset="2"/>
              <a:buChar char="v"/>
            </a:pPr>
            <a:endParaRPr lang="ru-RU" sz="1600" dirty="0">
              <a:latin typeface="Times New Roman" pitchFamily="18" charset="0"/>
              <a:cs typeface="Times New Roman" pitchFamily="18" charset="0"/>
            </a:endParaRPr>
          </a:p>
          <a:p>
            <a:pPr algn="ctr">
              <a:buFont typeface="Wingdings" pitchFamily="2" charset="2"/>
              <a:buChar char="v"/>
            </a:pPr>
            <a:endParaRPr lang="ru-RU" sz="1600" dirty="0">
              <a:latin typeface="Times New Roman" pitchFamily="18" charset="0"/>
              <a:cs typeface="Times New Roman" pitchFamily="18" charset="0"/>
            </a:endParaRPr>
          </a:p>
          <a:p>
            <a:pPr algn="ctr">
              <a:buFont typeface="Wingdings" pitchFamily="2" charset="2"/>
              <a:buChar char="v"/>
            </a:pPr>
            <a:r>
              <a:rPr lang="ru-RU" sz="1600" dirty="0">
                <a:latin typeface="Times New Roman" pitchFamily="18" charset="0"/>
                <a:cs typeface="Times New Roman" pitchFamily="18" charset="0"/>
              </a:rPr>
              <a:t>Автомобильные, пневмоколесные, на специальном шасси и гусеничные краны различаются между собой лишь типом движителя (ходовым устройством), в остальном они имеют общую классификационную характеристику</a:t>
            </a:r>
          </a:p>
          <a:p>
            <a:pPr algn="ctr">
              <a:buFont typeface="Wingdings" pitchFamily="2" charset="2"/>
              <a:buChar char="v"/>
            </a:pPr>
            <a:r>
              <a:rPr lang="ru-RU" sz="1600" dirty="0">
                <a:latin typeface="Times New Roman" pitchFamily="18" charset="0"/>
                <a:cs typeface="Times New Roman" pitchFamily="18" charset="0"/>
              </a:rPr>
              <a:t>Стреловые самоходные краны предназначены для подачи строительных конструкций и материалов на строящиеся объекты, а также для механизации погрузочно-разгрузочных работ</a:t>
            </a:r>
          </a:p>
          <a:p>
            <a:pPr algn="ctr">
              <a:buFont typeface="Wingdings" pitchFamily="2" charset="2"/>
              <a:buChar char="v"/>
            </a:pPr>
            <a:r>
              <a:rPr lang="ru-RU" sz="1600" dirty="0">
                <a:latin typeface="Times New Roman" pitchFamily="18" charset="0"/>
                <a:cs typeface="Times New Roman" pitchFamily="18" charset="0"/>
              </a:rPr>
              <a:t>Стреловое оборудование крана может быть выполнено в виде основной стрелы, башенно-стрелового оборудования или стрелового оборудования с гуськом</a:t>
            </a:r>
          </a:p>
        </p:txBody>
      </p:sp>
      <p:pic>
        <p:nvPicPr>
          <p:cNvPr id="1027" name="Picture 3"/>
          <p:cNvPicPr>
            <a:picLocks noChangeAspect="1" noChangeArrowheads="1"/>
          </p:cNvPicPr>
          <p:nvPr/>
        </p:nvPicPr>
        <p:blipFill>
          <a:blip r:embed="rId2" cstate="print"/>
          <a:srcRect/>
          <a:stretch>
            <a:fillRect/>
          </a:stretch>
        </p:blipFill>
        <p:spPr bwMode="auto">
          <a:xfrm>
            <a:off x="7680176" y="1988840"/>
            <a:ext cx="2664296" cy="1944216"/>
          </a:xfrm>
          <a:prstGeom prst="rect">
            <a:avLst/>
          </a:prstGeom>
          <a:noFill/>
          <a:ln w="9525">
            <a:noFill/>
            <a:miter lim="800000"/>
            <a:headEnd/>
            <a:tailEnd/>
          </a:ln>
        </p:spPr>
      </p:pic>
    </p:spTree>
    <p:extLst>
      <p:ext uri="{BB962C8B-B14F-4D97-AF65-F5344CB8AC3E}">
        <p14:creationId xmlns:p14="http://schemas.microsoft.com/office/powerpoint/2010/main" xmlns="" val="17274193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63552" y="836712"/>
            <a:ext cx="8229600" cy="629816"/>
          </a:xfrm>
        </p:spPr>
        <p:txBody>
          <a:bodyPr>
            <a:normAutofit/>
          </a:bodyPr>
          <a:lstStyle/>
          <a:p>
            <a:pPr algn="ctr"/>
            <a:r>
              <a:rPr lang="ru-RU" sz="1800" b="1" dirty="0">
                <a:solidFill>
                  <a:schemeClr val="tx1"/>
                </a:solidFill>
                <a:latin typeface="Times New Roman" pitchFamily="18" charset="0"/>
                <a:cs typeface="Times New Roman" pitchFamily="18" charset="0"/>
              </a:rPr>
              <a:t>УСТРОЙСТВО СТРЕЛОВЫХ САМОХОДНЫХ КРАНОВ</a:t>
            </a:r>
          </a:p>
        </p:txBody>
      </p:sp>
      <p:pic>
        <p:nvPicPr>
          <p:cNvPr id="2050" name="Picture 2"/>
          <p:cNvPicPr>
            <a:picLocks noGrp="1" noChangeAspect="1" noChangeArrowheads="1"/>
          </p:cNvPicPr>
          <p:nvPr>
            <p:ph idx="1"/>
          </p:nvPr>
        </p:nvPicPr>
        <p:blipFill>
          <a:blip r:embed="rId2" cstate="print"/>
          <a:srcRect/>
          <a:stretch>
            <a:fillRect/>
          </a:stretch>
        </p:blipFill>
        <p:spPr bwMode="auto">
          <a:xfrm>
            <a:off x="1775520" y="1268760"/>
            <a:ext cx="2376264" cy="2808312"/>
          </a:xfrm>
          <a:prstGeom prst="rect">
            <a:avLst/>
          </a:prstGeom>
          <a:noFill/>
          <a:ln w="9525">
            <a:noFill/>
            <a:miter lim="800000"/>
            <a:headEnd/>
            <a:tailEnd/>
          </a:ln>
        </p:spPr>
      </p:pic>
      <p:sp>
        <p:nvSpPr>
          <p:cNvPr id="5" name="TextBox 4"/>
          <p:cNvSpPr txBox="1"/>
          <p:nvPr/>
        </p:nvSpPr>
        <p:spPr>
          <a:xfrm>
            <a:off x="1991544" y="4221089"/>
            <a:ext cx="2232248" cy="830997"/>
          </a:xfrm>
          <a:prstGeom prst="rect">
            <a:avLst/>
          </a:prstGeom>
          <a:noFill/>
        </p:spPr>
        <p:txBody>
          <a:bodyPr wrap="square" rtlCol="0">
            <a:spAutoFit/>
          </a:bodyPr>
          <a:lstStyle/>
          <a:p>
            <a:pPr algn="ctr"/>
            <a:r>
              <a:rPr lang="ru-RU" sz="1600" dirty="0" err="1">
                <a:latin typeface="Times New Roman" pitchFamily="18" charset="0"/>
                <a:cs typeface="Times New Roman" pitchFamily="18" charset="0"/>
              </a:rPr>
              <a:t>Стреловый</a:t>
            </a:r>
            <a:r>
              <a:rPr lang="ru-RU" sz="1600" dirty="0">
                <a:latin typeface="Times New Roman" pitchFamily="18" charset="0"/>
                <a:cs typeface="Times New Roman" pitchFamily="18" charset="0"/>
              </a:rPr>
              <a:t> самоходный кран на гусеничном шасси</a:t>
            </a:r>
          </a:p>
        </p:txBody>
      </p:sp>
      <p:sp>
        <p:nvSpPr>
          <p:cNvPr id="6" name="TextBox 5"/>
          <p:cNvSpPr txBox="1"/>
          <p:nvPr/>
        </p:nvSpPr>
        <p:spPr>
          <a:xfrm>
            <a:off x="4655840" y="1556793"/>
            <a:ext cx="5760640" cy="4770537"/>
          </a:xfrm>
          <a:prstGeom prst="rect">
            <a:avLst/>
          </a:prstGeom>
          <a:noFill/>
        </p:spPr>
        <p:txBody>
          <a:bodyPr wrap="square" rtlCol="0">
            <a:spAutoFit/>
          </a:bodyPr>
          <a:lstStyle/>
          <a:p>
            <a:pPr algn="ctr">
              <a:buFont typeface="Wingdings" pitchFamily="2" charset="2"/>
              <a:buChar char="ü"/>
            </a:pPr>
            <a:r>
              <a:rPr lang="ru-RU" sz="1600" dirty="0">
                <a:latin typeface="Times New Roman" pitchFamily="18" charset="0"/>
                <a:cs typeface="Times New Roman" pitchFamily="18" charset="0"/>
              </a:rPr>
              <a:t>В стреловых кранах различают две основные части -неповоротную и поворотную</a:t>
            </a:r>
          </a:p>
          <a:p>
            <a:pPr algn="ctr"/>
            <a:endParaRPr lang="ru-RU" sz="1600" dirty="0">
              <a:latin typeface="Times New Roman" pitchFamily="18" charset="0"/>
              <a:cs typeface="Times New Roman" pitchFamily="18" charset="0"/>
            </a:endParaRPr>
          </a:p>
          <a:p>
            <a:pPr algn="ctr">
              <a:buFont typeface="Wingdings" pitchFamily="2" charset="2"/>
              <a:buChar char="ü"/>
            </a:pPr>
            <a:r>
              <a:rPr lang="ru-RU" sz="1600" dirty="0">
                <a:latin typeface="Times New Roman" pitchFamily="18" charset="0"/>
                <a:cs typeface="Times New Roman" pitchFamily="18" charset="0"/>
              </a:rPr>
              <a:t>Неповоротная часть включает в себя ходовую раму и ходовое устройство. Эта часть представляет собой основную опору, обеспечивающее устойчивое положение крана и возможность его перемещения по основанию</a:t>
            </a:r>
          </a:p>
          <a:p>
            <a:pPr algn="ctr"/>
            <a:r>
              <a:rPr lang="ru-RU" sz="1600" dirty="0">
                <a:latin typeface="Times New Roman" pitchFamily="18" charset="0"/>
                <a:cs typeface="Times New Roman" pitchFamily="18" charset="0"/>
              </a:rPr>
              <a:t>своим ходом</a:t>
            </a:r>
          </a:p>
          <a:p>
            <a:pPr algn="ctr"/>
            <a:endParaRPr lang="ru-RU" sz="1600" dirty="0">
              <a:latin typeface="Times New Roman" pitchFamily="18" charset="0"/>
              <a:cs typeface="Times New Roman" pitchFamily="18" charset="0"/>
            </a:endParaRPr>
          </a:p>
          <a:p>
            <a:pPr algn="ctr">
              <a:buFont typeface="Wingdings" pitchFamily="2" charset="2"/>
              <a:buChar char="ü"/>
            </a:pPr>
            <a:r>
              <a:rPr lang="ru-RU" sz="1600" dirty="0">
                <a:latin typeface="Times New Roman" pitchFamily="18" charset="0"/>
                <a:cs typeface="Times New Roman" pitchFamily="18" charset="0"/>
              </a:rPr>
              <a:t>Поворотная часть включает в себя сварную раму, на которой смонтирована силовая установка, механизмы поворота, подъема, выдвижения стрелы, лебедки, крепится рабочее оборудование, кабина машиниста с пультом управления</a:t>
            </a:r>
          </a:p>
          <a:p>
            <a:pPr algn="ctr">
              <a:buFont typeface="Wingdings" pitchFamily="2" charset="2"/>
              <a:buChar char="ü"/>
            </a:pPr>
            <a:endParaRPr lang="ru-RU" sz="1600" dirty="0">
              <a:latin typeface="Times New Roman" pitchFamily="18" charset="0"/>
              <a:cs typeface="Times New Roman" pitchFamily="18" charset="0"/>
            </a:endParaRPr>
          </a:p>
          <a:p>
            <a:pPr algn="ctr">
              <a:buFont typeface="Wingdings" pitchFamily="2" charset="2"/>
              <a:buChar char="ü"/>
            </a:pPr>
            <a:r>
              <a:rPr lang="ru-RU" sz="1600" dirty="0">
                <a:latin typeface="Times New Roman" pitchFamily="18" charset="0"/>
                <a:cs typeface="Times New Roman" pitchFamily="18" charset="0"/>
              </a:rPr>
              <a:t>Поворотная рама с помощью опорно-поворотного устройства, соединяется с ходовой рамой. Такая конструкция соединения поворотной рамы с ходовым устройством дает возможность рабочему оборудованию вращаться вокруг вертикальной оси крана в любую сторону и на любой угол</a:t>
            </a:r>
          </a:p>
        </p:txBody>
      </p:sp>
    </p:spTree>
    <p:extLst>
      <p:ext uri="{BB962C8B-B14F-4D97-AF65-F5344CB8AC3E}">
        <p14:creationId xmlns:p14="http://schemas.microsoft.com/office/powerpoint/2010/main" xmlns="" val="7058857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52596" y="714356"/>
            <a:ext cx="8258204" cy="1000132"/>
          </a:xfrm>
        </p:spPr>
        <p:txBody>
          <a:bodyPr>
            <a:normAutofit/>
          </a:bodyPr>
          <a:lstStyle/>
          <a:p>
            <a:pPr algn="ctr"/>
            <a:r>
              <a:rPr lang="ru-RU" sz="1800" b="1" dirty="0">
                <a:solidFill>
                  <a:schemeClr val="tx1"/>
                </a:solidFill>
                <a:latin typeface="Times New Roman" pitchFamily="18" charset="0"/>
                <a:cs typeface="Times New Roman" pitchFamily="18" charset="0"/>
              </a:rPr>
              <a:t>УСТРОЙСТВО СТРЕЛОВЫХ САМОХОДНЫХ КРАНОВ</a:t>
            </a:r>
          </a:p>
        </p:txBody>
      </p:sp>
      <p:sp>
        <p:nvSpPr>
          <p:cNvPr id="5" name="Прямоугольник 4"/>
          <p:cNvSpPr/>
          <p:nvPr/>
        </p:nvSpPr>
        <p:spPr>
          <a:xfrm>
            <a:off x="2595538" y="4643446"/>
            <a:ext cx="7429552" cy="178595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ru-RU" sz="1600" dirty="0">
                <a:latin typeface="Times New Roman" pitchFamily="18" charset="0"/>
                <a:cs typeface="Times New Roman" pitchFamily="18" charset="0"/>
              </a:rPr>
              <a:t>Автомобильный кран:</a:t>
            </a:r>
          </a:p>
          <a:p>
            <a:pPr algn="just"/>
            <a:r>
              <a:rPr lang="ru-RU" sz="1600" dirty="0">
                <a:latin typeface="Times New Roman" pitchFamily="18" charset="0"/>
                <a:cs typeface="Times New Roman" pitchFamily="18" charset="0"/>
              </a:rPr>
              <a:t>1 – стрела; 2 – крюковая подвеска; 3 – стойка стрелы; 4 – кабина крановщика; 5 – поворотная рама; 6 -опорно-поворотное устройство; 7 – подпятник; 8 – механизм блокировки рессор заднего моста шасси; 9 – неповоротная рама; 10 – облицовка; 11 – выносная опора; 12 – шасси автомобиля.</a:t>
            </a:r>
          </a:p>
        </p:txBody>
      </p:sp>
      <p:pic>
        <p:nvPicPr>
          <p:cNvPr id="2050" name="Picture 2"/>
          <p:cNvPicPr>
            <a:picLocks noGrp="1" noChangeAspect="1" noChangeArrowheads="1"/>
          </p:cNvPicPr>
          <p:nvPr>
            <p:ph idx="1"/>
          </p:nvPr>
        </p:nvPicPr>
        <p:blipFill>
          <a:blip r:embed="rId2" cstate="print"/>
          <a:srcRect/>
          <a:stretch>
            <a:fillRect/>
          </a:stretch>
        </p:blipFill>
        <p:spPr bwMode="auto">
          <a:xfrm>
            <a:off x="2423592" y="1772816"/>
            <a:ext cx="6929486" cy="2697492"/>
          </a:xfrm>
          <a:prstGeom prst="rect">
            <a:avLst/>
          </a:prstGeom>
          <a:noFill/>
          <a:ln w="9525">
            <a:noFill/>
            <a:miter lim="800000"/>
            <a:headEnd/>
            <a:tailEnd/>
          </a:ln>
          <a:effectLst/>
        </p:spPr>
      </p:pic>
    </p:spTree>
    <p:extLst>
      <p:ext uri="{BB962C8B-B14F-4D97-AF65-F5344CB8AC3E}">
        <p14:creationId xmlns:p14="http://schemas.microsoft.com/office/powerpoint/2010/main" xmlns="" val="248624736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91544" y="980728"/>
            <a:ext cx="8229600" cy="629816"/>
          </a:xfrm>
        </p:spPr>
        <p:txBody>
          <a:bodyPr>
            <a:normAutofit/>
          </a:bodyPr>
          <a:lstStyle/>
          <a:p>
            <a:pPr algn="ctr"/>
            <a:r>
              <a:rPr lang="ru-RU" sz="1800" b="1" dirty="0">
                <a:solidFill>
                  <a:schemeClr val="tx1"/>
                </a:solidFill>
                <a:latin typeface="Times New Roman" pitchFamily="18" charset="0"/>
                <a:cs typeface="Times New Roman" pitchFamily="18" charset="0"/>
              </a:rPr>
              <a:t>УСТРОЙСТВО СТРЕЛОВЫХ САМОХОДНЫХ КРАНОВ</a:t>
            </a:r>
          </a:p>
        </p:txBody>
      </p:sp>
      <p:pic>
        <p:nvPicPr>
          <p:cNvPr id="3074" name="Picture 2"/>
          <p:cNvPicPr>
            <a:picLocks noGrp="1" noChangeAspect="1" noChangeArrowheads="1"/>
          </p:cNvPicPr>
          <p:nvPr>
            <p:ph idx="1"/>
          </p:nvPr>
        </p:nvPicPr>
        <p:blipFill>
          <a:blip r:embed="rId2" cstate="print"/>
          <a:srcRect/>
          <a:stretch>
            <a:fillRect/>
          </a:stretch>
        </p:blipFill>
        <p:spPr bwMode="auto">
          <a:xfrm>
            <a:off x="1703512" y="1772816"/>
            <a:ext cx="2232248" cy="3717796"/>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7680177" y="1772816"/>
            <a:ext cx="2621285" cy="3721968"/>
          </a:xfrm>
          <a:prstGeom prst="rect">
            <a:avLst/>
          </a:prstGeom>
          <a:noFill/>
          <a:ln w="9525">
            <a:noFill/>
            <a:miter lim="800000"/>
            <a:headEnd/>
            <a:tailEnd/>
          </a:ln>
        </p:spPr>
      </p:pic>
      <p:sp>
        <p:nvSpPr>
          <p:cNvPr id="6" name="TextBox 5"/>
          <p:cNvSpPr txBox="1"/>
          <p:nvPr/>
        </p:nvSpPr>
        <p:spPr>
          <a:xfrm>
            <a:off x="1775520" y="5589240"/>
            <a:ext cx="2232248"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ru-RU" sz="1600" dirty="0">
                <a:latin typeface="Times New Roman" pitchFamily="18" charset="0"/>
                <a:cs typeface="Times New Roman" pitchFamily="18" charset="0"/>
              </a:rPr>
              <a:t>Пневмоколесный кран</a:t>
            </a:r>
          </a:p>
        </p:txBody>
      </p:sp>
      <p:sp>
        <p:nvSpPr>
          <p:cNvPr id="7" name="TextBox 6"/>
          <p:cNvSpPr txBox="1"/>
          <p:nvPr/>
        </p:nvSpPr>
        <p:spPr>
          <a:xfrm>
            <a:off x="8256240" y="5589240"/>
            <a:ext cx="2160240"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ru-RU" sz="1600" dirty="0">
                <a:latin typeface="Times New Roman" pitchFamily="18" charset="0"/>
                <a:cs typeface="Times New Roman" pitchFamily="18" charset="0"/>
              </a:rPr>
              <a:t>Гусеничный кран</a:t>
            </a:r>
          </a:p>
        </p:txBody>
      </p:sp>
      <p:sp>
        <p:nvSpPr>
          <p:cNvPr id="8" name="TextBox 7"/>
          <p:cNvSpPr txBox="1"/>
          <p:nvPr/>
        </p:nvSpPr>
        <p:spPr>
          <a:xfrm>
            <a:off x="4223792" y="2564905"/>
            <a:ext cx="3456384" cy="2554545"/>
          </a:xfrm>
          <a:prstGeom prst="rect">
            <a:avLst/>
          </a:prstGeom>
          <a:noFill/>
        </p:spPr>
        <p:txBody>
          <a:bodyPr wrap="square" rtlCol="0">
            <a:spAutoFit/>
          </a:bodyPr>
          <a:lstStyle/>
          <a:p>
            <a:pPr algn="ctr"/>
            <a:r>
              <a:rPr lang="ru-RU" sz="1600" dirty="0">
                <a:latin typeface="Times New Roman" pitchFamily="18" charset="0"/>
                <a:cs typeface="Times New Roman" pitchFamily="18" charset="0"/>
              </a:rPr>
              <a:t>1 - крюковая подвеска; </a:t>
            </a:r>
          </a:p>
          <a:p>
            <a:pPr algn="ctr"/>
            <a:r>
              <a:rPr lang="ru-RU" sz="1600" dirty="0">
                <a:latin typeface="Times New Roman" pitchFamily="18" charset="0"/>
                <a:cs typeface="Times New Roman" pitchFamily="18" charset="0"/>
              </a:rPr>
              <a:t>2 - стрела;</a:t>
            </a:r>
          </a:p>
          <a:p>
            <a:pPr algn="ctr"/>
            <a:r>
              <a:rPr lang="ru-RU" sz="1600" dirty="0">
                <a:latin typeface="Times New Roman" pitchFamily="18" charset="0"/>
                <a:cs typeface="Times New Roman" pitchFamily="18" charset="0"/>
              </a:rPr>
              <a:t>3 - стойка стрелы; </a:t>
            </a:r>
          </a:p>
          <a:p>
            <a:pPr algn="ctr"/>
            <a:r>
              <a:rPr lang="ru-RU" sz="1600" dirty="0">
                <a:latin typeface="Times New Roman" pitchFamily="18" charset="0"/>
                <a:cs typeface="Times New Roman" pitchFamily="18" charset="0"/>
              </a:rPr>
              <a:t>4 - кабина крановщика;</a:t>
            </a:r>
          </a:p>
          <a:p>
            <a:pPr algn="ctr"/>
            <a:r>
              <a:rPr lang="ru-RU" sz="1600" dirty="0">
                <a:latin typeface="Times New Roman" pitchFamily="18" charset="0"/>
                <a:cs typeface="Times New Roman" pitchFamily="18" charset="0"/>
              </a:rPr>
              <a:t>5 - поворотная рама;</a:t>
            </a:r>
          </a:p>
          <a:p>
            <a:pPr algn="ctr"/>
            <a:r>
              <a:rPr lang="ru-RU" sz="1600" dirty="0">
                <a:latin typeface="Times New Roman" pitchFamily="18" charset="0"/>
                <a:cs typeface="Times New Roman" pitchFamily="18" charset="0"/>
              </a:rPr>
              <a:t>6- опорно-поворотное устройство</a:t>
            </a:r>
          </a:p>
          <a:p>
            <a:pPr algn="ctr"/>
            <a:r>
              <a:rPr lang="ru-RU" sz="1600" dirty="0">
                <a:latin typeface="Times New Roman" pitchFamily="18" charset="0"/>
                <a:cs typeface="Times New Roman" pitchFamily="18" charset="0"/>
              </a:rPr>
              <a:t>7 - неповоротная рама; </a:t>
            </a:r>
          </a:p>
          <a:p>
            <a:pPr algn="ctr"/>
            <a:r>
              <a:rPr lang="ru-RU" sz="1600" dirty="0">
                <a:latin typeface="Times New Roman" pitchFamily="18" charset="0"/>
                <a:cs typeface="Times New Roman" pitchFamily="18" charset="0"/>
              </a:rPr>
              <a:t>8 - выносная опора;</a:t>
            </a:r>
          </a:p>
          <a:p>
            <a:pPr algn="ctr"/>
            <a:r>
              <a:rPr lang="ru-RU" sz="1600" dirty="0">
                <a:latin typeface="Times New Roman" pitchFamily="18" charset="0"/>
                <a:cs typeface="Times New Roman" pitchFamily="18" charset="0"/>
              </a:rPr>
              <a:t>9 - пневмоколесное шасси;</a:t>
            </a:r>
          </a:p>
          <a:p>
            <a:pPr algn="ctr"/>
            <a:r>
              <a:rPr lang="ru-RU" sz="1600" dirty="0">
                <a:latin typeface="Times New Roman" pitchFamily="18" charset="0"/>
                <a:cs typeface="Times New Roman" pitchFamily="18" charset="0"/>
              </a:rPr>
              <a:t>10 - гусеничное шасси</a:t>
            </a:r>
          </a:p>
        </p:txBody>
      </p:sp>
    </p:spTree>
    <p:extLst>
      <p:ext uri="{BB962C8B-B14F-4D97-AF65-F5344CB8AC3E}">
        <p14:creationId xmlns:p14="http://schemas.microsoft.com/office/powerpoint/2010/main" xmlns="" val="20203778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91544" y="692696"/>
            <a:ext cx="8229600" cy="629816"/>
          </a:xfrm>
        </p:spPr>
        <p:txBody>
          <a:bodyPr>
            <a:normAutofit/>
          </a:bodyPr>
          <a:lstStyle/>
          <a:p>
            <a:pPr algn="ctr"/>
            <a:r>
              <a:rPr lang="ru-RU" sz="1800" b="1" dirty="0">
                <a:solidFill>
                  <a:schemeClr val="tx1"/>
                </a:solidFill>
                <a:latin typeface="Times New Roman" pitchFamily="18" charset="0"/>
                <a:cs typeface="Times New Roman" pitchFamily="18" charset="0"/>
              </a:rPr>
              <a:t>Содержание руководства по эксплуатации грузоподъемного крана</a:t>
            </a:r>
            <a:endParaRPr lang="ru-RU" sz="1800" dirty="0">
              <a:solidFill>
                <a:schemeClr val="tx1"/>
              </a:solidFill>
              <a:latin typeface="Times New Roman" pitchFamily="18" charset="0"/>
              <a:cs typeface="Times New Roman" pitchFamily="18" charset="0"/>
            </a:endParaRPr>
          </a:p>
        </p:txBody>
      </p:sp>
      <p:sp>
        <p:nvSpPr>
          <p:cNvPr id="4" name="Содержимое 3"/>
          <p:cNvSpPr>
            <a:spLocks noGrp="1"/>
          </p:cNvSpPr>
          <p:nvPr>
            <p:ph sz="half" idx="1"/>
          </p:nvPr>
        </p:nvSpPr>
        <p:spPr>
          <a:xfrm>
            <a:off x="1775520" y="2636913"/>
            <a:ext cx="4244280" cy="4138475"/>
          </a:xfrm>
        </p:spPr>
        <p:txBody>
          <a:bodyPr>
            <a:noAutofit/>
          </a:bodyPr>
          <a:lstStyle/>
          <a:p>
            <a:pPr algn="ctr"/>
            <a:r>
              <a:rPr lang="ru-RU" sz="1600" dirty="0">
                <a:latin typeface="Times New Roman" pitchFamily="18" charset="0"/>
                <a:cs typeface="Times New Roman" pitchFamily="18" charset="0"/>
              </a:rPr>
              <a:t>периодичность и перечень работ по техническому обслуживанию и ремонту узлов, механизмов и приборов безопасности;</a:t>
            </a:r>
          </a:p>
          <a:p>
            <a:pPr algn="ctr"/>
            <a:r>
              <a:rPr lang="ru-RU" sz="1600" dirty="0">
                <a:latin typeface="Times New Roman" pitchFamily="18" charset="0"/>
                <a:cs typeface="Times New Roman" pitchFamily="18" charset="0"/>
              </a:rPr>
              <a:t>регулировочные характеристики приводов и допустимые значения просадки грузов при пуске;</a:t>
            </a:r>
          </a:p>
          <a:p>
            <a:pPr algn="ctr"/>
            <a:r>
              <a:rPr lang="ru-RU" sz="1600" dirty="0">
                <a:latin typeface="Times New Roman" pitchFamily="18" charset="0"/>
                <a:cs typeface="Times New Roman" pitchFamily="18" charset="0"/>
              </a:rPr>
              <a:t>перечень быстроизнашивающихся деталей и допуски на их износ;</a:t>
            </a:r>
          </a:p>
          <a:p>
            <a:pPr algn="ctr"/>
            <a:r>
              <a:rPr lang="ru-RU" sz="1600" dirty="0">
                <a:latin typeface="Times New Roman" pitchFamily="18" charset="0"/>
                <a:cs typeface="Times New Roman" pitchFamily="18" charset="0"/>
              </a:rPr>
              <a:t>указания по приведению крана в безопасное положение в нерабочем состоянии;</a:t>
            </a:r>
          </a:p>
          <a:p>
            <a:pPr algn="ctr"/>
            <a:r>
              <a:rPr lang="ru-RU" sz="1600" dirty="0">
                <a:latin typeface="Times New Roman" pitchFamily="18" charset="0"/>
                <a:cs typeface="Times New Roman" pitchFamily="18" charset="0"/>
              </a:rPr>
              <a:t>нормы браковки канатов;</a:t>
            </a:r>
          </a:p>
          <a:p>
            <a:pPr algn="ctr"/>
            <a:r>
              <a:rPr lang="ru-RU" sz="1600" dirty="0">
                <a:latin typeface="Times New Roman" pitchFamily="18" charset="0"/>
                <a:cs typeface="Times New Roman" pitchFamily="18" charset="0"/>
              </a:rPr>
              <a:t>другие указания по обслуживанию и эксплуатации крана с учетом специфики его конструкции</a:t>
            </a:r>
          </a:p>
        </p:txBody>
      </p:sp>
      <p:sp>
        <p:nvSpPr>
          <p:cNvPr id="5" name="Содержимое 4"/>
          <p:cNvSpPr>
            <a:spLocks noGrp="1"/>
          </p:cNvSpPr>
          <p:nvPr>
            <p:ph sz="half" idx="2"/>
          </p:nvPr>
        </p:nvSpPr>
        <p:spPr>
          <a:xfrm>
            <a:off x="6172200" y="2708921"/>
            <a:ext cx="4038600" cy="4066467"/>
          </a:xfrm>
        </p:spPr>
        <p:txBody>
          <a:bodyPr>
            <a:noAutofit/>
          </a:bodyPr>
          <a:lstStyle/>
          <a:p>
            <a:pPr algn="ctr"/>
            <a:r>
              <a:rPr lang="ru-RU" sz="1600" dirty="0">
                <a:latin typeface="Times New Roman" pitchFamily="18" charset="0"/>
                <a:cs typeface="Times New Roman" pitchFamily="18" charset="0"/>
              </a:rPr>
              <a:t>возможные повреждения металлоконструкции и способы их устранения;</a:t>
            </a:r>
          </a:p>
          <a:p>
            <a:pPr algn="ctr"/>
            <a:r>
              <a:rPr lang="ru-RU" sz="1600" dirty="0">
                <a:latin typeface="Times New Roman" pitchFamily="18" charset="0"/>
                <a:cs typeface="Times New Roman" pitchFamily="18" charset="0"/>
              </a:rPr>
              <a:t>порядок проведения технического освидетельствования;</a:t>
            </a:r>
          </a:p>
          <a:p>
            <a:pPr algn="ctr"/>
            <a:r>
              <a:rPr lang="ru-RU" sz="1600" dirty="0">
                <a:latin typeface="Times New Roman" pitchFamily="18" charset="0"/>
                <a:cs typeface="Times New Roman" pitchFamily="18" charset="0"/>
              </a:rPr>
              <a:t>критерии предельного состояния крана для отправки его в капитальный ремонт;</a:t>
            </a:r>
          </a:p>
          <a:p>
            <a:pPr algn="ctr"/>
            <a:r>
              <a:rPr lang="ru-RU" sz="1600" dirty="0">
                <a:latin typeface="Times New Roman" pitchFamily="18" charset="0"/>
                <a:cs typeface="Times New Roman" pitchFamily="18" charset="0"/>
              </a:rPr>
              <a:t>способы проверки приборов безопасности, способы регулировки тормозов, срок службы крана;</a:t>
            </a:r>
          </a:p>
          <a:p>
            <a:pPr algn="ctr"/>
            <a:r>
              <a:rPr lang="ru-RU" sz="1600" dirty="0">
                <a:latin typeface="Times New Roman" pitchFamily="18" charset="0"/>
                <a:cs typeface="Times New Roman" pitchFamily="18" charset="0"/>
              </a:rPr>
              <a:t>требования безопасности в аварийных ситуациях (в том числе в случае прекращения энергоснабжения крана или выхода из строя его систем при наличии груза на крюке)</a:t>
            </a:r>
          </a:p>
        </p:txBody>
      </p:sp>
      <p:sp>
        <p:nvSpPr>
          <p:cNvPr id="6" name="TextBox 5"/>
          <p:cNvSpPr txBox="1"/>
          <p:nvPr/>
        </p:nvSpPr>
        <p:spPr>
          <a:xfrm>
            <a:off x="1919536" y="1340769"/>
            <a:ext cx="8496944"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ru-RU" sz="1600" dirty="0">
                <a:latin typeface="Times New Roman" pitchFamily="18" charset="0"/>
                <a:cs typeface="Times New Roman" pitchFamily="18" charset="0"/>
              </a:rPr>
              <a:t>Руководство по эксплуатации крана разрабатывается в соответствии с ГОСТ 2.601 -2006 "Единая система конструкторской документации. Эксплуатационные документы"</a:t>
            </a:r>
          </a:p>
        </p:txBody>
      </p:sp>
      <p:sp>
        <p:nvSpPr>
          <p:cNvPr id="9" name="TextBox 8"/>
          <p:cNvSpPr txBox="1"/>
          <p:nvPr/>
        </p:nvSpPr>
        <p:spPr>
          <a:xfrm>
            <a:off x="2279576" y="2060850"/>
            <a:ext cx="7920880" cy="584775"/>
          </a:xfrm>
          <a:prstGeom prst="rect">
            <a:avLst/>
          </a:prstGeom>
          <a:noFill/>
        </p:spPr>
        <p:txBody>
          <a:bodyPr wrap="square" rtlCol="0">
            <a:spAutoFit/>
          </a:bodyPr>
          <a:lstStyle/>
          <a:p>
            <a:pPr algn="ctr"/>
            <a:r>
              <a:rPr lang="ru-RU" sz="1600" b="1" dirty="0">
                <a:latin typeface="Times New Roman" pitchFamily="18" charset="0"/>
                <a:cs typeface="Times New Roman" pitchFamily="18" charset="0"/>
              </a:rPr>
              <a:t>В руководстве по эксплуатации наряду с другими требованиями должны быть указаны:</a:t>
            </a:r>
            <a:endParaRPr lang="ru-RU" sz="1600" dirty="0">
              <a:latin typeface="Times New Roman" pitchFamily="18" charset="0"/>
              <a:cs typeface="Times New Roman" pitchFamily="18" charset="0"/>
            </a:endParaRPr>
          </a:p>
        </p:txBody>
      </p:sp>
    </p:spTree>
    <p:extLst>
      <p:ext uri="{BB962C8B-B14F-4D97-AF65-F5344CB8AC3E}">
        <p14:creationId xmlns:p14="http://schemas.microsoft.com/office/powerpoint/2010/main" xmlns="" val="41631644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2063552" y="836712"/>
            <a:ext cx="8229600" cy="413792"/>
          </a:xfrm>
        </p:spPr>
        <p:txBody>
          <a:bodyPr>
            <a:normAutofit/>
          </a:bodyPr>
          <a:lstStyle/>
          <a:p>
            <a:pPr algn="ctr"/>
            <a:r>
              <a:rPr lang="ru-RU" sz="1800" b="1" dirty="0">
                <a:solidFill>
                  <a:schemeClr val="tx1"/>
                </a:solidFill>
                <a:latin typeface="Times New Roman" pitchFamily="18" charset="0"/>
                <a:cs typeface="Times New Roman" pitchFamily="18" charset="0"/>
              </a:rPr>
              <a:t>ТОРМОЗА</a:t>
            </a:r>
          </a:p>
        </p:txBody>
      </p:sp>
      <p:sp>
        <p:nvSpPr>
          <p:cNvPr id="6" name="Содержимое 5"/>
          <p:cNvSpPr>
            <a:spLocks noGrp="1"/>
          </p:cNvSpPr>
          <p:nvPr>
            <p:ph idx="1"/>
          </p:nvPr>
        </p:nvSpPr>
        <p:spPr>
          <a:xfrm>
            <a:off x="1981200" y="1340768"/>
            <a:ext cx="8229600" cy="5233768"/>
          </a:xfrm>
        </p:spPr>
        <p:txBody>
          <a:bodyPr>
            <a:normAutofit fontScale="92500" lnSpcReduction="10000"/>
          </a:bodyPr>
          <a:lstStyle/>
          <a:p>
            <a:pPr algn="ctr"/>
            <a:r>
              <a:rPr lang="ru-RU" sz="1600" dirty="0">
                <a:latin typeface="Times New Roman" pitchFamily="18" charset="0"/>
                <a:cs typeface="Times New Roman" pitchFamily="18" charset="0"/>
              </a:rPr>
              <a:t>Механизмы подъема груза и изменения вылета должны быть снабжены тормозами нормально закрытого типа, автоматически размыкающимися при включении привода</a:t>
            </a:r>
          </a:p>
          <a:p>
            <a:pPr algn="ctr"/>
            <a:r>
              <a:rPr lang="ru-RU" sz="1600" dirty="0">
                <a:latin typeface="Times New Roman" pitchFamily="18" charset="0"/>
                <a:cs typeface="Times New Roman" pitchFamily="18" charset="0"/>
              </a:rPr>
              <a:t>У грейферных </a:t>
            </a:r>
            <a:r>
              <a:rPr lang="ru-RU" sz="1600" dirty="0" err="1">
                <a:latin typeface="Times New Roman" pitchFamily="18" charset="0"/>
                <a:cs typeface="Times New Roman" pitchFamily="18" charset="0"/>
              </a:rPr>
              <a:t>двухбарабанных</a:t>
            </a:r>
            <a:r>
              <a:rPr lang="ru-RU" sz="1600" dirty="0">
                <a:latin typeface="Times New Roman" pitchFamily="18" charset="0"/>
                <a:cs typeface="Times New Roman" pitchFamily="18" charset="0"/>
              </a:rPr>
              <a:t> лебедок с раздельным электрическим приводом тормоз должен быть установлен на каждом приводе</a:t>
            </a:r>
          </a:p>
          <a:p>
            <a:pPr algn="ctr"/>
            <a:r>
              <a:rPr lang="ru-RU" sz="1600" dirty="0">
                <a:latin typeface="Times New Roman" pitchFamily="18" charset="0"/>
                <a:cs typeface="Times New Roman" pitchFamily="18" charset="0"/>
              </a:rPr>
              <a:t>При срабатывании электрической защиты или выключении электрического тока тормоз должен автоматически замыкаться даже в том случае, когда педаль (кнопка) нажата</a:t>
            </a:r>
          </a:p>
          <a:p>
            <a:pPr algn="ctr"/>
            <a:endParaRPr lang="ru-RU" sz="1600" dirty="0">
              <a:latin typeface="Times New Roman" pitchFamily="18" charset="0"/>
              <a:cs typeface="Times New Roman" pitchFamily="18" charset="0"/>
            </a:endParaRPr>
          </a:p>
          <a:p>
            <a:pPr algn="ctr">
              <a:buNone/>
            </a:pPr>
            <a:r>
              <a:rPr lang="ru-RU" sz="1600" b="1" dirty="0">
                <a:latin typeface="Times New Roman" pitchFamily="18" charset="0"/>
                <a:cs typeface="Times New Roman" pitchFamily="18" charset="0"/>
              </a:rPr>
              <a:t>Тормоза на механизмах передвижения кранов (тележек) устанавливаются, если:</a:t>
            </a:r>
          </a:p>
          <a:p>
            <a:pPr algn="ctr">
              <a:buFont typeface="Wingdings" pitchFamily="2" charset="2"/>
              <a:buChar char="ü"/>
            </a:pPr>
            <a:endParaRPr lang="ru-RU" sz="1600" dirty="0">
              <a:latin typeface="Times New Roman" pitchFamily="18" charset="0"/>
              <a:cs typeface="Times New Roman" pitchFamily="18" charset="0"/>
            </a:endParaRPr>
          </a:p>
          <a:p>
            <a:pPr algn="ctr">
              <a:buFont typeface="Wingdings" pitchFamily="2" charset="2"/>
              <a:buChar char="ü"/>
            </a:pPr>
            <a:r>
              <a:rPr lang="ru-RU" sz="1600" dirty="0">
                <a:latin typeface="Times New Roman" pitchFamily="18" charset="0"/>
                <a:cs typeface="Times New Roman" pitchFamily="18" charset="0"/>
              </a:rPr>
              <a:t>кран предназначен для работы в помещении и передвигается</a:t>
            </a:r>
          </a:p>
          <a:p>
            <a:pPr algn="ctr">
              <a:buNone/>
            </a:pPr>
            <a:r>
              <a:rPr lang="ru-RU" sz="1600" dirty="0">
                <a:latin typeface="Times New Roman" pitchFamily="18" charset="0"/>
                <a:cs typeface="Times New Roman" pitchFamily="18" charset="0"/>
              </a:rPr>
              <a:t>по крановому пути, уложенному на полу</a:t>
            </a:r>
          </a:p>
          <a:p>
            <a:pPr algn="ctr">
              <a:buNone/>
            </a:pPr>
            <a:endParaRPr lang="ru-RU" sz="1600" dirty="0">
              <a:latin typeface="Times New Roman" pitchFamily="18" charset="0"/>
              <a:cs typeface="Times New Roman" pitchFamily="18" charset="0"/>
            </a:endParaRPr>
          </a:p>
          <a:p>
            <a:pPr algn="ctr">
              <a:buFont typeface="Wingdings" pitchFamily="2" charset="2"/>
              <a:buChar char="ü"/>
            </a:pPr>
            <a:r>
              <a:rPr lang="ru-RU" sz="1600" dirty="0">
                <a:latin typeface="Times New Roman" pitchFamily="18" charset="0"/>
                <a:cs typeface="Times New Roman" pitchFamily="18" charset="0"/>
              </a:rPr>
              <a:t>кран предназначен для работы на открытом воздухе</a:t>
            </a:r>
          </a:p>
          <a:p>
            <a:pPr algn="ctr">
              <a:buFont typeface="Wingdings" pitchFamily="2" charset="2"/>
              <a:buChar char="ü"/>
            </a:pPr>
            <a:endParaRPr lang="ru-RU" sz="1600" dirty="0">
              <a:latin typeface="Times New Roman" pitchFamily="18" charset="0"/>
              <a:cs typeface="Times New Roman" pitchFamily="18" charset="0"/>
            </a:endParaRPr>
          </a:p>
          <a:p>
            <a:pPr algn="ctr">
              <a:buFont typeface="Wingdings" pitchFamily="2" charset="2"/>
              <a:buChar char="ü"/>
            </a:pPr>
            <a:r>
              <a:rPr lang="ru-RU" sz="1600" dirty="0">
                <a:latin typeface="Times New Roman" pitchFamily="18" charset="0"/>
                <a:cs typeface="Times New Roman" pitchFamily="18" charset="0"/>
              </a:rPr>
              <a:t>кран предназначен для работы в помещении на крановом пути</a:t>
            </a:r>
          </a:p>
          <a:p>
            <a:pPr algn="ctr">
              <a:buNone/>
            </a:pPr>
            <a:r>
              <a:rPr lang="ru-RU" sz="1600" dirty="0">
                <a:latin typeface="Times New Roman" pitchFamily="18" charset="0"/>
                <a:cs typeface="Times New Roman" pitchFamily="18" charset="0"/>
              </a:rPr>
              <a:t>и передвигается со скоростью более 32 м/мин</a:t>
            </a:r>
          </a:p>
        </p:txBody>
      </p:sp>
    </p:spTree>
    <p:extLst>
      <p:ext uri="{BB962C8B-B14F-4D97-AF65-F5344CB8AC3E}">
        <p14:creationId xmlns:p14="http://schemas.microsoft.com/office/powerpoint/2010/main" xmlns="" val="3096021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Требования к образованию и обучению</a:t>
            </a:r>
          </a:p>
        </p:txBody>
      </p:sp>
      <p:sp>
        <p:nvSpPr>
          <p:cNvPr id="3" name="Объект 2"/>
          <p:cNvSpPr>
            <a:spLocks noGrp="1"/>
          </p:cNvSpPr>
          <p:nvPr>
            <p:ph idx="1"/>
          </p:nvPr>
        </p:nvSpPr>
        <p:spPr/>
        <p:txBody>
          <a:bodyPr/>
          <a:lstStyle/>
          <a:p>
            <a:r>
              <a:rPr lang="ru-RU" dirty="0"/>
              <a:t>Среднее общее образование</a:t>
            </a:r>
          </a:p>
          <a:p>
            <a:endParaRPr lang="ru-RU" dirty="0"/>
          </a:p>
          <a:p>
            <a:r>
              <a:rPr lang="ru-RU" dirty="0"/>
              <a:t>Программы профессиональной подготовки по профессиям рабочих, программы переподготовки рабочих</a:t>
            </a:r>
          </a:p>
        </p:txBody>
      </p:sp>
    </p:spTree>
    <p:extLst>
      <p:ext uri="{BB962C8B-B14F-4D97-AF65-F5344CB8AC3E}">
        <p14:creationId xmlns:p14="http://schemas.microsoft.com/office/powerpoint/2010/main" xmlns="" val="365163583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63552" y="836712"/>
            <a:ext cx="8229600" cy="557808"/>
          </a:xfrm>
        </p:spPr>
        <p:txBody>
          <a:bodyPr>
            <a:normAutofit/>
          </a:bodyPr>
          <a:lstStyle/>
          <a:p>
            <a:pPr algn="ctr"/>
            <a:r>
              <a:rPr lang="ru-RU" sz="1800" b="1" dirty="0">
                <a:solidFill>
                  <a:schemeClr val="tx1"/>
                </a:solidFill>
                <a:latin typeface="Times New Roman" pitchFamily="18" charset="0"/>
                <a:cs typeface="Times New Roman" pitchFamily="18" charset="0"/>
              </a:rPr>
              <a:t>ТОРМОЗА</a:t>
            </a:r>
            <a:endParaRPr lang="ru-RU" sz="1800" dirty="0"/>
          </a:p>
        </p:txBody>
      </p:sp>
      <p:sp>
        <p:nvSpPr>
          <p:cNvPr id="3" name="Содержимое 2"/>
          <p:cNvSpPr>
            <a:spLocks noGrp="1"/>
          </p:cNvSpPr>
          <p:nvPr>
            <p:ph idx="1"/>
          </p:nvPr>
        </p:nvSpPr>
        <p:spPr>
          <a:xfrm>
            <a:off x="1981200" y="1340768"/>
            <a:ext cx="8229600" cy="5233768"/>
          </a:xfrm>
        </p:spPr>
        <p:txBody>
          <a:bodyPr>
            <a:normAutofit fontScale="77500" lnSpcReduction="20000"/>
          </a:bodyPr>
          <a:lstStyle/>
          <a:p>
            <a:pPr>
              <a:buFont typeface="Wingdings" pitchFamily="2" charset="2"/>
              <a:buChar char="ü"/>
            </a:pPr>
            <a:r>
              <a:rPr lang="ru-RU" sz="1600" dirty="0">
                <a:latin typeface="Times New Roman" pitchFamily="18" charset="0"/>
                <a:cs typeface="Times New Roman" pitchFamily="18" charset="0"/>
              </a:rPr>
              <a:t>Тормоза на механизмах поворота устанавливаются на всех кранах, работающих на открытом воздухе, а также на кранах, работающих в помещении</a:t>
            </a:r>
          </a:p>
          <a:p>
            <a:pPr>
              <a:buFont typeface="Wingdings" pitchFamily="2" charset="2"/>
              <a:buChar char="ü"/>
            </a:pPr>
            <a:endParaRPr lang="ru-RU" sz="1600" dirty="0">
              <a:latin typeface="Times New Roman" pitchFamily="18" charset="0"/>
              <a:cs typeface="Times New Roman" pitchFamily="18" charset="0"/>
            </a:endParaRPr>
          </a:p>
          <a:p>
            <a:pPr>
              <a:buFont typeface="Wingdings" pitchFamily="2" charset="2"/>
              <a:buChar char="ü"/>
            </a:pPr>
            <a:r>
              <a:rPr lang="ru-RU" sz="1600" dirty="0">
                <a:latin typeface="Times New Roman" pitchFamily="18" charset="0"/>
                <a:cs typeface="Times New Roman" pitchFamily="18" charset="0"/>
              </a:rPr>
              <a:t>Тормоза механизмов передвижения и поворота кранов (за исключением механизмов передвижения стреловых кранов, а также механизмов поворота башенных, стреловых с башенно-стреловым оборудованием и портальных кранов) должны быть нормально закрытого типа, автоматически размыкающимися при включении привода</a:t>
            </a:r>
          </a:p>
          <a:p>
            <a:pPr>
              <a:buFont typeface="Wingdings" pitchFamily="2" charset="2"/>
              <a:buChar char="ü"/>
            </a:pPr>
            <a:endParaRPr lang="ru-RU" sz="1600" dirty="0">
              <a:latin typeface="Times New Roman" pitchFamily="18" charset="0"/>
              <a:cs typeface="Times New Roman" pitchFamily="18" charset="0"/>
            </a:endParaRPr>
          </a:p>
          <a:p>
            <a:pPr>
              <a:buFont typeface="Wingdings" pitchFamily="2" charset="2"/>
              <a:buChar char="ü"/>
            </a:pPr>
            <a:r>
              <a:rPr lang="ru-RU" sz="1600" dirty="0">
                <a:latin typeface="Times New Roman" pitchFamily="18" charset="0"/>
                <a:cs typeface="Times New Roman" pitchFamily="18" charset="0"/>
              </a:rPr>
              <a:t>На стреловых кранах, механизм передвижения которых оборудован управляемым тормозом нормально открытого типа, должен устанавливаться стояночный тормоз</a:t>
            </a:r>
          </a:p>
          <a:p>
            <a:pPr>
              <a:buFont typeface="Wingdings" pitchFamily="2" charset="2"/>
              <a:buChar char="ü"/>
            </a:pPr>
            <a:endParaRPr lang="ru-RU" sz="1600" dirty="0">
              <a:latin typeface="Times New Roman" pitchFamily="18" charset="0"/>
              <a:cs typeface="Times New Roman" pitchFamily="18" charset="0"/>
            </a:endParaRPr>
          </a:p>
          <a:p>
            <a:pPr>
              <a:buFont typeface="Wingdings" pitchFamily="2" charset="2"/>
              <a:buChar char="ü"/>
            </a:pPr>
            <a:r>
              <a:rPr lang="ru-RU" sz="1600" dirty="0">
                <a:latin typeface="Times New Roman" pitchFamily="18" charset="0"/>
                <a:cs typeface="Times New Roman" pitchFamily="18" charset="0"/>
              </a:rPr>
              <a:t>На механизмах поворота башенных, стреловых с башенно-стреловым оборудованием и портальных кранов допускается устанавливать управляемые тормоза нормально открытого типа. В этом случае тормоз должен иметь устройство для фиксации его в закрытом положении. Такое устройство может быть установлено на рычагах или педалях управления тормозом</a:t>
            </a:r>
          </a:p>
          <a:p>
            <a:pPr>
              <a:buFont typeface="Wingdings" pitchFamily="2" charset="2"/>
              <a:buChar char="ü"/>
            </a:pPr>
            <a:endParaRPr lang="ru-RU" sz="1600" dirty="0">
              <a:latin typeface="Times New Roman" pitchFamily="18" charset="0"/>
              <a:cs typeface="Times New Roman" pitchFamily="18" charset="0"/>
            </a:endParaRPr>
          </a:p>
          <a:p>
            <a:pPr>
              <a:buFont typeface="Wingdings" pitchFamily="2" charset="2"/>
              <a:buChar char="ü"/>
            </a:pPr>
            <a:endParaRPr lang="ru-RU" sz="1600" dirty="0">
              <a:latin typeface="Times New Roman" pitchFamily="18" charset="0"/>
              <a:cs typeface="Times New Roman" pitchFamily="18" charset="0"/>
            </a:endParaRPr>
          </a:p>
          <a:p>
            <a:pPr algn="ctr">
              <a:buNone/>
            </a:pPr>
            <a:r>
              <a:rPr lang="ru-RU" sz="1700" dirty="0">
                <a:latin typeface="Times New Roman" pitchFamily="18" charset="0"/>
                <a:cs typeface="Times New Roman" pitchFamily="18" charset="0"/>
              </a:rPr>
              <a:t>Колодочные, ленточные и дисковые тормоза</a:t>
            </a:r>
          </a:p>
          <a:p>
            <a:pPr algn="ctr">
              <a:buNone/>
            </a:pPr>
            <a:r>
              <a:rPr lang="ru-RU" sz="1700" dirty="0">
                <a:latin typeface="Times New Roman" pitchFamily="18" charset="0"/>
                <a:cs typeface="Times New Roman" pitchFamily="18" charset="0"/>
              </a:rPr>
              <a:t>сухого трения должны -  быть защищены от</a:t>
            </a:r>
          </a:p>
          <a:p>
            <a:pPr algn="ctr">
              <a:buNone/>
            </a:pPr>
            <a:r>
              <a:rPr lang="ru-RU" sz="1700" dirty="0">
                <a:latin typeface="Times New Roman" pitchFamily="18" charset="0"/>
                <a:cs typeface="Times New Roman" pitchFamily="18" charset="0"/>
              </a:rPr>
              <a:t>прямого попадания влаги или масла на</a:t>
            </a:r>
          </a:p>
          <a:p>
            <a:pPr algn="ctr">
              <a:buNone/>
            </a:pPr>
            <a:r>
              <a:rPr lang="ru-RU" sz="1700" dirty="0">
                <a:latin typeface="Times New Roman" pitchFamily="18" charset="0"/>
                <a:cs typeface="Times New Roman" pitchFamily="18" charset="0"/>
              </a:rPr>
              <a:t>тормозной шкив, ленту, диск</a:t>
            </a:r>
          </a:p>
        </p:txBody>
      </p:sp>
      <p:sp>
        <p:nvSpPr>
          <p:cNvPr id="6" name="TextBox 5"/>
          <p:cNvSpPr txBox="1"/>
          <p:nvPr/>
        </p:nvSpPr>
        <p:spPr>
          <a:xfrm>
            <a:off x="5879976" y="2276872"/>
            <a:ext cx="1656184" cy="369332"/>
          </a:xfrm>
          <a:prstGeom prst="rect">
            <a:avLst/>
          </a:prstGeom>
          <a:noFill/>
        </p:spPr>
        <p:txBody>
          <a:bodyPr wrap="square" rtlCol="0">
            <a:spAutoFit/>
          </a:bodyPr>
          <a:lstStyle/>
          <a:p>
            <a:endParaRPr lang="ru-RU" dirty="0"/>
          </a:p>
        </p:txBody>
      </p:sp>
      <p:cxnSp>
        <p:nvCxnSpPr>
          <p:cNvPr id="8" name="Прямая соединительная линия 7"/>
          <p:cNvCxnSpPr/>
          <p:nvPr/>
        </p:nvCxnSpPr>
        <p:spPr>
          <a:xfrm>
            <a:off x="2351584" y="1340768"/>
            <a:ext cx="0" cy="345638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Рисунок 9" descr="50df0d16dba0c.jpg"/>
          <p:cNvPicPr>
            <a:picLocks noChangeAspect="1"/>
          </p:cNvPicPr>
          <p:nvPr/>
        </p:nvPicPr>
        <p:blipFill>
          <a:blip r:embed="rId2" cstate="print"/>
          <a:stretch>
            <a:fillRect/>
          </a:stretch>
        </p:blipFill>
        <p:spPr>
          <a:xfrm>
            <a:off x="3359696" y="5445224"/>
            <a:ext cx="892696" cy="1108720"/>
          </a:xfrm>
          <a:prstGeom prst="rect">
            <a:avLst/>
          </a:prstGeom>
        </p:spPr>
      </p:pic>
    </p:spTree>
    <p:extLst>
      <p:ext uri="{BB962C8B-B14F-4D97-AF65-F5344CB8AC3E}">
        <p14:creationId xmlns:p14="http://schemas.microsoft.com/office/powerpoint/2010/main" xmlns="" val="18255370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63552" y="764704"/>
            <a:ext cx="8229600" cy="629816"/>
          </a:xfrm>
        </p:spPr>
        <p:txBody>
          <a:bodyPr>
            <a:normAutofit/>
          </a:bodyPr>
          <a:lstStyle/>
          <a:p>
            <a:pPr algn="ctr"/>
            <a:r>
              <a:rPr lang="ru-RU" sz="1800" b="1" dirty="0">
                <a:solidFill>
                  <a:schemeClr val="tx1"/>
                </a:solidFill>
                <a:latin typeface="Times New Roman" pitchFamily="18" charset="0"/>
                <a:cs typeface="Times New Roman" pitchFamily="18" charset="0"/>
              </a:rPr>
              <a:t>ВИДЫ ТОРМОЗОВ</a:t>
            </a:r>
          </a:p>
        </p:txBody>
      </p:sp>
      <p:sp>
        <p:nvSpPr>
          <p:cNvPr id="5" name="Прямоугольник 4"/>
          <p:cNvSpPr/>
          <p:nvPr/>
        </p:nvSpPr>
        <p:spPr>
          <a:xfrm>
            <a:off x="1775520" y="1988840"/>
            <a:ext cx="2880320"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latin typeface="Times New Roman" pitchFamily="18" charset="0"/>
                <a:cs typeface="Times New Roman" pitchFamily="18" charset="0"/>
              </a:rPr>
              <a:t>по конструкции</a:t>
            </a:r>
          </a:p>
        </p:txBody>
      </p:sp>
      <p:sp>
        <p:nvSpPr>
          <p:cNvPr id="6" name="Прямоугольник 5"/>
          <p:cNvSpPr/>
          <p:nvPr/>
        </p:nvSpPr>
        <p:spPr>
          <a:xfrm>
            <a:off x="1775520" y="2996952"/>
            <a:ext cx="2880320"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latin typeface="Times New Roman" pitchFamily="18" charset="0"/>
                <a:cs typeface="Times New Roman" pitchFamily="18" charset="0"/>
              </a:rPr>
              <a:t>по способу действия</a:t>
            </a:r>
          </a:p>
        </p:txBody>
      </p:sp>
      <p:sp>
        <p:nvSpPr>
          <p:cNvPr id="7" name="Прямоугольник 6"/>
          <p:cNvSpPr/>
          <p:nvPr/>
        </p:nvSpPr>
        <p:spPr>
          <a:xfrm>
            <a:off x="1775520" y="4077072"/>
            <a:ext cx="2880320"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latin typeface="Times New Roman" pitchFamily="18" charset="0"/>
                <a:cs typeface="Times New Roman" pitchFamily="18" charset="0"/>
              </a:rPr>
              <a:t>по способу управления</a:t>
            </a:r>
          </a:p>
        </p:txBody>
      </p:sp>
      <p:sp>
        <p:nvSpPr>
          <p:cNvPr id="8" name="Прямоугольник 7"/>
          <p:cNvSpPr/>
          <p:nvPr/>
        </p:nvSpPr>
        <p:spPr>
          <a:xfrm>
            <a:off x="5231904" y="1988840"/>
            <a:ext cx="3168352" cy="79208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1600" dirty="0">
                <a:latin typeface="Times New Roman" pitchFamily="18" charset="0"/>
                <a:cs typeface="Times New Roman" pitchFamily="18" charset="0"/>
              </a:rPr>
              <a:t>ленточные, колодочные, дисковые и конусные</a:t>
            </a:r>
          </a:p>
        </p:txBody>
      </p:sp>
      <p:sp>
        <p:nvSpPr>
          <p:cNvPr id="9" name="Прямоугольник 8"/>
          <p:cNvSpPr/>
          <p:nvPr/>
        </p:nvSpPr>
        <p:spPr>
          <a:xfrm>
            <a:off x="5231904" y="4149080"/>
            <a:ext cx="3168352" cy="72008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1600" dirty="0">
                <a:latin typeface="Times New Roman" pitchFamily="18" charset="0"/>
                <a:cs typeface="Times New Roman" pitchFamily="18" charset="0"/>
              </a:rPr>
              <a:t>управляемые и автоматически действующие</a:t>
            </a:r>
          </a:p>
        </p:txBody>
      </p:sp>
      <p:sp>
        <p:nvSpPr>
          <p:cNvPr id="10" name="Прямоугольник 9"/>
          <p:cNvSpPr/>
          <p:nvPr/>
        </p:nvSpPr>
        <p:spPr>
          <a:xfrm>
            <a:off x="5231904" y="2996952"/>
            <a:ext cx="3168352" cy="72008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1600" dirty="0">
                <a:latin typeface="Times New Roman" pitchFamily="18" charset="0"/>
                <a:cs typeface="Times New Roman" pitchFamily="18" charset="0"/>
              </a:rPr>
              <a:t>нормально закрытые (замкнутые) и нормально открытые (разомкнутые)</a:t>
            </a:r>
          </a:p>
        </p:txBody>
      </p:sp>
      <p:sp>
        <p:nvSpPr>
          <p:cNvPr id="11" name="TextBox 10"/>
          <p:cNvSpPr txBox="1"/>
          <p:nvPr/>
        </p:nvSpPr>
        <p:spPr>
          <a:xfrm>
            <a:off x="2639616" y="1412777"/>
            <a:ext cx="7416824" cy="584775"/>
          </a:xfrm>
          <a:prstGeom prst="rect">
            <a:avLst/>
          </a:prstGeom>
          <a:noFill/>
        </p:spPr>
        <p:txBody>
          <a:bodyPr wrap="square" rtlCol="0">
            <a:spAutoFit/>
          </a:bodyPr>
          <a:lstStyle/>
          <a:p>
            <a:pPr algn="ctr"/>
            <a:r>
              <a:rPr lang="ru-RU" sz="1600" dirty="0">
                <a:latin typeface="Times New Roman" pitchFamily="18" charset="0"/>
                <a:cs typeface="Times New Roman" pitchFamily="18" charset="0"/>
              </a:rPr>
              <a:t>Тормоза, применяемые на кранах, можно классифицировать по</a:t>
            </a:r>
          </a:p>
          <a:p>
            <a:pPr algn="ctr"/>
            <a:r>
              <a:rPr lang="ru-RU" sz="1600" dirty="0">
                <a:latin typeface="Times New Roman" pitchFamily="18" charset="0"/>
                <a:cs typeface="Times New Roman" pitchFamily="18" charset="0"/>
              </a:rPr>
              <a:t>следующим признакам:</a:t>
            </a:r>
          </a:p>
        </p:txBody>
      </p:sp>
      <p:pic>
        <p:nvPicPr>
          <p:cNvPr id="4098" name="Picture 2"/>
          <p:cNvPicPr>
            <a:picLocks noGrp="1" noChangeAspect="1" noChangeArrowheads="1"/>
          </p:cNvPicPr>
          <p:nvPr>
            <p:ph idx="1"/>
          </p:nvPr>
        </p:nvPicPr>
        <p:blipFill>
          <a:blip r:embed="rId2" cstate="print"/>
          <a:srcRect/>
          <a:stretch>
            <a:fillRect/>
          </a:stretch>
        </p:blipFill>
        <p:spPr bwMode="auto">
          <a:xfrm>
            <a:off x="8040216" y="4581128"/>
            <a:ext cx="2200652" cy="2087880"/>
          </a:xfrm>
          <a:prstGeom prst="rect">
            <a:avLst/>
          </a:prstGeom>
          <a:noFill/>
          <a:ln w="9525">
            <a:noFill/>
            <a:miter lim="800000"/>
            <a:headEnd/>
            <a:tailEnd/>
          </a:ln>
        </p:spPr>
      </p:pic>
    </p:spTree>
    <p:extLst>
      <p:ext uri="{BB962C8B-B14F-4D97-AF65-F5344CB8AC3E}">
        <p14:creationId xmlns:p14="http://schemas.microsoft.com/office/powerpoint/2010/main" xmlns="" val="1707796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91544" y="692696"/>
            <a:ext cx="8229600" cy="144016"/>
          </a:xfrm>
        </p:spPr>
        <p:txBody>
          <a:bodyPr>
            <a:normAutofit fontScale="90000"/>
          </a:bodyPr>
          <a:lstStyle/>
          <a:p>
            <a:endParaRPr lang="ru-RU" dirty="0"/>
          </a:p>
        </p:txBody>
      </p:sp>
      <p:graphicFrame>
        <p:nvGraphicFramePr>
          <p:cNvPr id="4" name="Содержимое 3"/>
          <p:cNvGraphicFramePr>
            <a:graphicFrameLocks noGrp="1"/>
          </p:cNvGraphicFramePr>
          <p:nvPr>
            <p:ph idx="1"/>
          </p:nvPr>
        </p:nvGraphicFramePr>
        <p:xfrm>
          <a:off x="1919536" y="764704"/>
          <a:ext cx="8291264" cy="58091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5734399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63552" y="764704"/>
            <a:ext cx="8229600" cy="557808"/>
          </a:xfrm>
        </p:spPr>
        <p:txBody>
          <a:bodyPr>
            <a:normAutofit/>
          </a:bodyPr>
          <a:lstStyle/>
          <a:p>
            <a:pPr algn="ctr"/>
            <a:r>
              <a:rPr lang="ru-RU" sz="1800" b="1" dirty="0">
                <a:solidFill>
                  <a:schemeClr val="tx1"/>
                </a:solidFill>
                <a:latin typeface="Times New Roman" pitchFamily="18" charset="0"/>
                <a:cs typeface="Times New Roman" pitchFamily="18" charset="0"/>
              </a:rPr>
              <a:t>ИЗГОТОВЛЕНИЕ КАНАТОВ</a:t>
            </a:r>
          </a:p>
        </p:txBody>
      </p:sp>
      <p:pic>
        <p:nvPicPr>
          <p:cNvPr id="5122" name="Picture 2"/>
          <p:cNvPicPr>
            <a:picLocks noGrp="1" noChangeAspect="1" noChangeArrowheads="1"/>
          </p:cNvPicPr>
          <p:nvPr>
            <p:ph idx="1"/>
          </p:nvPr>
        </p:nvPicPr>
        <p:blipFill>
          <a:blip r:embed="rId2" cstate="print"/>
          <a:srcRect/>
          <a:stretch>
            <a:fillRect/>
          </a:stretch>
        </p:blipFill>
        <p:spPr bwMode="auto">
          <a:xfrm>
            <a:off x="2711624" y="4077072"/>
            <a:ext cx="6840760" cy="1630680"/>
          </a:xfrm>
          <a:prstGeom prst="rect">
            <a:avLst/>
          </a:prstGeom>
          <a:noFill/>
          <a:ln w="9525">
            <a:noFill/>
            <a:miter lim="800000"/>
            <a:headEnd/>
            <a:tailEnd/>
          </a:ln>
        </p:spPr>
      </p:pic>
      <p:sp>
        <p:nvSpPr>
          <p:cNvPr id="6" name="TextBox 5"/>
          <p:cNvSpPr txBox="1"/>
          <p:nvPr/>
        </p:nvSpPr>
        <p:spPr>
          <a:xfrm>
            <a:off x="2495600" y="5949281"/>
            <a:ext cx="7488832" cy="584775"/>
          </a:xfrm>
          <a:prstGeom prst="rect">
            <a:avLst/>
          </a:prstGeom>
          <a:noFill/>
        </p:spPr>
        <p:txBody>
          <a:bodyPr wrap="square" rtlCol="0">
            <a:spAutoFit/>
          </a:bodyPr>
          <a:lstStyle/>
          <a:p>
            <a:pPr algn="ctr"/>
            <a:r>
              <a:rPr lang="ru-RU" sz="1600" dirty="0">
                <a:latin typeface="Times New Roman" pitchFamily="18" charset="0"/>
                <a:cs typeface="Times New Roman" pitchFamily="18" charset="0"/>
              </a:rPr>
              <a:t>Стальной канат двойной </a:t>
            </a:r>
            <a:r>
              <a:rPr lang="ru-RU" sz="1600" dirty="0" err="1">
                <a:latin typeface="Times New Roman" pitchFamily="18" charset="0"/>
                <a:cs typeface="Times New Roman" pitchFamily="18" charset="0"/>
              </a:rPr>
              <a:t>свивки</a:t>
            </a:r>
            <a:r>
              <a:rPr lang="ru-RU" sz="1600" dirty="0">
                <a:latin typeface="Times New Roman" pitchFamily="18" charset="0"/>
                <a:cs typeface="Times New Roman" pitchFamily="18" charset="0"/>
              </a:rPr>
              <a:t>: 1 - сердечник; 2 - канат, 3 - прядь; 4 - проволока; 5 - внутренний слой каната</a:t>
            </a:r>
          </a:p>
        </p:txBody>
      </p:sp>
      <p:sp>
        <p:nvSpPr>
          <p:cNvPr id="7" name="TextBox 6"/>
          <p:cNvSpPr txBox="1"/>
          <p:nvPr/>
        </p:nvSpPr>
        <p:spPr>
          <a:xfrm>
            <a:off x="1991544" y="1268761"/>
            <a:ext cx="8280920" cy="2554545"/>
          </a:xfrm>
          <a:prstGeom prst="rect">
            <a:avLst/>
          </a:prstGeom>
          <a:noFill/>
        </p:spPr>
        <p:txBody>
          <a:bodyPr wrap="square" rtlCol="0">
            <a:spAutoFit/>
          </a:bodyPr>
          <a:lstStyle/>
          <a:p>
            <a:pPr algn="ctr">
              <a:buFont typeface="Wingdings" pitchFamily="2" charset="2"/>
              <a:buChar char="ü"/>
            </a:pPr>
            <a:r>
              <a:rPr lang="ru-RU" sz="1600" dirty="0">
                <a:latin typeface="Times New Roman" pitchFamily="18" charset="0"/>
                <a:cs typeface="Times New Roman" pitchFamily="18" charset="0"/>
              </a:rPr>
              <a:t>Стальные канаты изготовляют из высокопрочной проволоки диаметром преимущественно от 0,4...0,5 до 1,8 мм, с разрывным усилием 1400...2000 МПа. Срок работы каната зависит от его конструкции, а также от отношения его диаметра к диаметру огибаемого им барабана или блока механизма (полиспаста)</a:t>
            </a:r>
          </a:p>
          <a:p>
            <a:pPr algn="ctr">
              <a:buFont typeface="Wingdings" pitchFamily="2" charset="2"/>
              <a:buChar char="ü"/>
            </a:pPr>
            <a:r>
              <a:rPr lang="ru-RU" sz="1600" dirty="0">
                <a:latin typeface="Times New Roman" pitchFamily="18" charset="0"/>
                <a:cs typeface="Times New Roman" pitchFamily="18" charset="0"/>
              </a:rPr>
              <a:t>Рекомендуется, чтобы диаметр барабана или блока был больше диаметра каната в 16 раз или более. Стальные канаты, используемые на монтажных работах, имеют одинарную, двойную или тройную </a:t>
            </a:r>
            <a:r>
              <a:rPr lang="ru-RU" sz="1600" dirty="0" err="1">
                <a:latin typeface="Times New Roman" pitchFamily="18" charset="0"/>
                <a:cs typeface="Times New Roman" pitchFamily="18" charset="0"/>
              </a:rPr>
              <a:t>свивку</a:t>
            </a:r>
            <a:endParaRPr lang="ru-RU" sz="1600" dirty="0">
              <a:latin typeface="Times New Roman" pitchFamily="18" charset="0"/>
              <a:cs typeface="Times New Roman" pitchFamily="18" charset="0"/>
            </a:endParaRPr>
          </a:p>
          <a:p>
            <a:pPr algn="ctr">
              <a:buFont typeface="Wingdings" pitchFamily="2" charset="2"/>
              <a:buChar char="ü"/>
            </a:pPr>
            <a:r>
              <a:rPr lang="ru-RU" sz="1600" dirty="0">
                <a:latin typeface="Times New Roman" pitchFamily="18" charset="0"/>
                <a:cs typeface="Times New Roman" pitchFamily="18" charset="0"/>
              </a:rPr>
              <a:t>Стальные канаты, применяемые в качестве грузовых, стреловых, вантовых, несущих, тяговых, монтажных, должны соответствовать государственным стандартам. Марка, тип и конструкция каната должны соответствовать нормативным документам</a:t>
            </a:r>
          </a:p>
        </p:txBody>
      </p:sp>
    </p:spTree>
    <p:extLst>
      <p:ext uri="{BB962C8B-B14F-4D97-AF65-F5344CB8AC3E}">
        <p14:creationId xmlns:p14="http://schemas.microsoft.com/office/powerpoint/2010/main" xmlns="" val="24102338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63552" y="980728"/>
            <a:ext cx="8229600" cy="557808"/>
          </a:xfrm>
        </p:spPr>
        <p:txBody>
          <a:bodyPr>
            <a:normAutofit/>
          </a:bodyPr>
          <a:lstStyle/>
          <a:p>
            <a:pPr algn="ctr"/>
            <a:r>
              <a:rPr lang="ru-RU" sz="1800" b="1" dirty="0">
                <a:solidFill>
                  <a:schemeClr val="tx1"/>
                </a:solidFill>
                <a:latin typeface="Times New Roman" pitchFamily="18" charset="0"/>
                <a:cs typeface="Times New Roman" pitchFamily="18" charset="0"/>
              </a:rPr>
              <a:t>Крепление канатов к механизмам подъема и их деталям</a:t>
            </a:r>
          </a:p>
        </p:txBody>
      </p:sp>
      <p:sp>
        <p:nvSpPr>
          <p:cNvPr id="3" name="Содержимое 2"/>
          <p:cNvSpPr>
            <a:spLocks noGrp="1"/>
          </p:cNvSpPr>
          <p:nvPr>
            <p:ph idx="1"/>
          </p:nvPr>
        </p:nvSpPr>
        <p:spPr>
          <a:xfrm>
            <a:off x="1981200" y="1556792"/>
            <a:ext cx="8229600" cy="5017744"/>
          </a:xfrm>
        </p:spPr>
        <p:txBody>
          <a:bodyPr>
            <a:normAutofit/>
          </a:bodyPr>
          <a:lstStyle/>
          <a:p>
            <a:pPr algn="ctr">
              <a:buNone/>
            </a:pPr>
            <a:r>
              <a:rPr lang="ru-RU" sz="1600" b="1" dirty="0">
                <a:latin typeface="Times New Roman" pitchFamily="18" charset="0"/>
                <a:cs typeface="Times New Roman" pitchFamily="18" charset="0"/>
              </a:rPr>
              <a:t>Марка, тип и конструкция каната должны соответствовать нормативным документам</a:t>
            </a:r>
          </a:p>
          <a:p>
            <a:pPr algn="ctr">
              <a:buFont typeface="Wingdings" pitchFamily="2" charset="2"/>
              <a:buChar char="Ø"/>
            </a:pPr>
            <a:r>
              <a:rPr lang="ru-RU" sz="1600" dirty="0">
                <a:latin typeface="Times New Roman" pitchFamily="18" charset="0"/>
                <a:cs typeface="Times New Roman" pitchFamily="18" charset="0"/>
              </a:rPr>
              <a:t>Крепление и расположение канатов на кранах должны исключать возможность спадания их с барабанов или блоков и перетирания вследствие соприкосновения с элементами металлоконструкций или с канатами других полиспастов</a:t>
            </a:r>
          </a:p>
          <a:p>
            <a:pPr algn="ctr">
              <a:buFont typeface="Wingdings" pitchFamily="2" charset="2"/>
              <a:buChar char="Ø"/>
            </a:pPr>
            <a:endParaRPr lang="ru-RU" sz="1600" dirty="0">
              <a:latin typeface="Times New Roman" pitchFamily="18" charset="0"/>
              <a:cs typeface="Times New Roman" pitchFamily="18" charset="0"/>
            </a:endParaRPr>
          </a:p>
          <a:p>
            <a:pPr algn="ctr">
              <a:buFont typeface="Wingdings" pitchFamily="2" charset="2"/>
              <a:buChar char="Ø"/>
            </a:pPr>
            <a:r>
              <a:rPr lang="ru-RU" sz="1600" dirty="0">
                <a:latin typeface="Times New Roman" pitchFamily="18" charset="0"/>
                <a:cs typeface="Times New Roman" pitchFamily="18" charset="0"/>
              </a:rPr>
              <a:t>Петля на конце каната при креплении его на крюке, а также петля стропа, сопряженная с кольцами, крюками или другими деталями, должны быть выполнены:</a:t>
            </a:r>
          </a:p>
          <a:p>
            <a:pPr algn="ctr"/>
            <a:r>
              <a:rPr lang="ru-RU" sz="1600" dirty="0">
                <a:latin typeface="Times New Roman" pitchFamily="18" charset="0"/>
                <a:cs typeface="Times New Roman" pitchFamily="18" charset="0"/>
              </a:rPr>
              <a:t>с применением коуша с </a:t>
            </a:r>
            <a:r>
              <a:rPr lang="ru-RU" sz="1600" dirty="0" err="1">
                <a:latin typeface="Times New Roman" pitchFamily="18" charset="0"/>
                <a:cs typeface="Times New Roman" pitchFamily="18" charset="0"/>
              </a:rPr>
              <a:t>заплеткой</a:t>
            </a:r>
            <a:r>
              <a:rPr lang="ru-RU" sz="1600" dirty="0">
                <a:latin typeface="Times New Roman" pitchFamily="18" charset="0"/>
                <a:cs typeface="Times New Roman" pitchFamily="18" charset="0"/>
              </a:rPr>
              <a:t> свободного конца каната или установкой зажимов; </a:t>
            </a:r>
          </a:p>
          <a:p>
            <a:pPr algn="ctr"/>
            <a:r>
              <a:rPr lang="ru-RU" sz="1600" dirty="0">
                <a:latin typeface="Times New Roman" pitchFamily="18" charset="0"/>
                <a:cs typeface="Times New Roman" pitchFamily="18" charset="0"/>
              </a:rPr>
              <a:t>с применением стальной кованой, штампованной, литой втулки с закреплением клином;</a:t>
            </a:r>
          </a:p>
          <a:p>
            <a:pPr algn="ctr"/>
            <a:r>
              <a:rPr lang="ru-RU" sz="1600" dirty="0">
                <a:latin typeface="Times New Roman" pitchFamily="18" charset="0"/>
                <a:cs typeface="Times New Roman" pitchFamily="18" charset="0"/>
              </a:rPr>
              <a:t>путем заливки легкоплавким сплавом;</a:t>
            </a:r>
          </a:p>
          <a:p>
            <a:pPr algn="ctr"/>
            <a:r>
              <a:rPr lang="ru-RU" sz="1600" dirty="0">
                <a:latin typeface="Times New Roman" pitchFamily="18" charset="0"/>
                <a:cs typeface="Times New Roman" pitchFamily="18" charset="0"/>
              </a:rPr>
              <a:t> другим способом в соответствии с нормативными документами</a:t>
            </a:r>
          </a:p>
          <a:p>
            <a:pPr algn="ctr"/>
            <a:endParaRPr lang="ru-RU" sz="1600" b="1" dirty="0">
              <a:latin typeface="Times New Roman" pitchFamily="18" charset="0"/>
              <a:cs typeface="Times New Roman" pitchFamily="18" charset="0"/>
            </a:endParaRPr>
          </a:p>
          <a:p>
            <a:pPr algn="ctr">
              <a:buFont typeface="Wingdings" pitchFamily="2" charset="2"/>
              <a:buChar char="Ø"/>
            </a:pPr>
            <a:r>
              <a:rPr lang="ru-RU" sz="1600" dirty="0">
                <a:latin typeface="Times New Roman" pitchFamily="18" charset="0"/>
                <a:cs typeface="Times New Roman" pitchFamily="18" charset="0"/>
              </a:rPr>
              <a:t>Применение сварных втулок не допускается (кроме крепления конца каната во втулке электрической тали)</a:t>
            </a:r>
            <a:endParaRPr lang="ru-RU" sz="1600" b="1" dirty="0">
              <a:latin typeface="Times New Roman" pitchFamily="18" charset="0"/>
              <a:cs typeface="Times New Roman" pitchFamily="18" charset="0"/>
            </a:endParaRPr>
          </a:p>
        </p:txBody>
      </p:sp>
    </p:spTree>
    <p:extLst>
      <p:ext uri="{BB962C8B-B14F-4D97-AF65-F5344CB8AC3E}">
        <p14:creationId xmlns:p14="http://schemas.microsoft.com/office/powerpoint/2010/main" xmlns="" val="29322814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91544" y="836712"/>
            <a:ext cx="8229600" cy="629816"/>
          </a:xfrm>
        </p:spPr>
        <p:txBody>
          <a:bodyPr>
            <a:normAutofit/>
          </a:bodyPr>
          <a:lstStyle/>
          <a:p>
            <a:pPr algn="ctr"/>
            <a:r>
              <a:rPr lang="ru-RU" sz="1800" b="1" dirty="0">
                <a:solidFill>
                  <a:schemeClr val="tx1"/>
                </a:solidFill>
                <a:latin typeface="Times New Roman" pitchFamily="18" charset="0"/>
                <a:cs typeface="Times New Roman" pitchFamily="18" charset="0"/>
              </a:rPr>
              <a:t>Крепление канатов к механизмам подъема и их деталям</a:t>
            </a:r>
          </a:p>
        </p:txBody>
      </p:sp>
      <p:graphicFrame>
        <p:nvGraphicFramePr>
          <p:cNvPr id="4" name="Содержимое 3"/>
          <p:cNvGraphicFramePr>
            <a:graphicFrameLocks noGrp="1"/>
          </p:cNvGraphicFramePr>
          <p:nvPr>
            <p:ph idx="1"/>
          </p:nvPr>
        </p:nvGraphicFramePr>
        <p:xfrm>
          <a:off x="1981200" y="1557338"/>
          <a:ext cx="8229600" cy="5016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9493621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91544" y="1124744"/>
            <a:ext cx="8229600" cy="413792"/>
          </a:xfrm>
        </p:spPr>
        <p:txBody>
          <a:bodyPr>
            <a:normAutofit/>
          </a:bodyPr>
          <a:lstStyle/>
          <a:p>
            <a:pPr algn="ctr"/>
            <a:r>
              <a:rPr lang="ru-RU" sz="1800" b="1" dirty="0">
                <a:solidFill>
                  <a:schemeClr val="tx1"/>
                </a:solidFill>
                <a:latin typeface="Times New Roman" pitchFamily="18" charset="0"/>
                <a:cs typeface="Times New Roman" pitchFamily="18" charset="0"/>
              </a:rPr>
              <a:t>Крепление канатов к механизмам подъема и их деталям</a:t>
            </a:r>
            <a:endParaRPr lang="ru-RU" sz="1800" dirty="0">
              <a:solidFill>
                <a:schemeClr val="tx1"/>
              </a:solidFill>
              <a:latin typeface="Times New Roman" pitchFamily="18" charset="0"/>
              <a:cs typeface="Times New Roman" pitchFamily="18" charset="0"/>
            </a:endParaRPr>
          </a:p>
        </p:txBody>
      </p:sp>
      <p:sp>
        <p:nvSpPr>
          <p:cNvPr id="3" name="Содержимое 2"/>
          <p:cNvSpPr>
            <a:spLocks noGrp="1"/>
          </p:cNvSpPr>
          <p:nvPr>
            <p:ph idx="1"/>
          </p:nvPr>
        </p:nvSpPr>
        <p:spPr>
          <a:xfrm>
            <a:off x="1981200" y="1628800"/>
            <a:ext cx="8229600" cy="4945736"/>
          </a:xfrm>
        </p:spPr>
        <p:txBody>
          <a:bodyPr>
            <a:normAutofit/>
          </a:bodyPr>
          <a:lstStyle/>
          <a:p>
            <a:pPr algn="ctr">
              <a:buNone/>
            </a:pPr>
            <a:r>
              <a:rPr lang="ru-RU" sz="1800" b="1" dirty="0">
                <a:latin typeface="Times New Roman" pitchFamily="18" charset="0"/>
                <a:cs typeface="Times New Roman" pitchFamily="18" charset="0"/>
              </a:rPr>
              <a:t>Виды концевых креплений каната:</a:t>
            </a:r>
          </a:p>
          <a:p>
            <a:pPr algn="ctr">
              <a:buNone/>
            </a:pPr>
            <a:endParaRPr lang="ru-RU" sz="1800" dirty="0">
              <a:latin typeface="Times New Roman" pitchFamily="18" charset="0"/>
              <a:cs typeface="Times New Roman" pitchFamily="18" charset="0"/>
            </a:endParaRPr>
          </a:p>
        </p:txBody>
      </p:sp>
      <p:pic>
        <p:nvPicPr>
          <p:cNvPr id="6147" name="Picture 3"/>
          <p:cNvPicPr>
            <a:picLocks noChangeAspect="1" noChangeArrowheads="1"/>
          </p:cNvPicPr>
          <p:nvPr/>
        </p:nvPicPr>
        <p:blipFill>
          <a:blip r:embed="rId2" cstate="print"/>
          <a:srcRect/>
          <a:stretch>
            <a:fillRect/>
          </a:stretch>
        </p:blipFill>
        <p:spPr bwMode="auto">
          <a:xfrm>
            <a:off x="2063552" y="2060848"/>
            <a:ext cx="8134350" cy="1504950"/>
          </a:xfrm>
          <a:prstGeom prst="rect">
            <a:avLst/>
          </a:prstGeom>
          <a:noFill/>
          <a:ln w="9525">
            <a:noFill/>
            <a:miter lim="800000"/>
            <a:headEnd/>
            <a:tailEnd/>
          </a:ln>
        </p:spPr>
      </p:pic>
      <p:pic>
        <p:nvPicPr>
          <p:cNvPr id="6148" name="Picture 4"/>
          <p:cNvPicPr>
            <a:picLocks noChangeAspect="1" noChangeArrowheads="1"/>
          </p:cNvPicPr>
          <p:nvPr/>
        </p:nvPicPr>
        <p:blipFill>
          <a:blip r:embed="rId3" cstate="print"/>
          <a:srcRect/>
          <a:stretch>
            <a:fillRect/>
          </a:stretch>
        </p:blipFill>
        <p:spPr bwMode="auto">
          <a:xfrm>
            <a:off x="1919537" y="4437112"/>
            <a:ext cx="8391525" cy="1714500"/>
          </a:xfrm>
          <a:prstGeom prst="rect">
            <a:avLst/>
          </a:prstGeom>
          <a:noFill/>
          <a:ln w="9525">
            <a:noFill/>
            <a:miter lim="800000"/>
            <a:headEnd/>
            <a:tailEnd/>
          </a:ln>
        </p:spPr>
      </p:pic>
      <p:sp>
        <p:nvSpPr>
          <p:cNvPr id="7" name="TextBox 6"/>
          <p:cNvSpPr txBox="1"/>
          <p:nvPr/>
        </p:nvSpPr>
        <p:spPr>
          <a:xfrm>
            <a:off x="2351584" y="3861048"/>
            <a:ext cx="7704856" cy="338554"/>
          </a:xfrm>
          <a:prstGeom prst="rect">
            <a:avLst/>
          </a:prstGeom>
          <a:noFill/>
        </p:spPr>
        <p:txBody>
          <a:bodyPr wrap="square" rtlCol="0">
            <a:spAutoFit/>
          </a:bodyPr>
          <a:lstStyle/>
          <a:p>
            <a:r>
              <a:rPr lang="ru-RU" sz="1600" b="1" dirty="0" err="1">
                <a:latin typeface="Times New Roman" pitchFamily="18" charset="0"/>
                <a:cs typeface="Times New Roman" pitchFamily="18" charset="0"/>
              </a:rPr>
              <a:t>Заплетка</a:t>
            </a:r>
            <a:r>
              <a:rPr lang="ru-RU" sz="1600" b="1" dirty="0">
                <a:latin typeface="Times New Roman" pitchFamily="18" charset="0"/>
                <a:cs typeface="Times New Roman" pitchFamily="18" charset="0"/>
              </a:rPr>
              <a:t>                                                                        Обжимная втулка</a:t>
            </a:r>
          </a:p>
        </p:txBody>
      </p:sp>
      <p:sp>
        <p:nvSpPr>
          <p:cNvPr id="8" name="TextBox 7"/>
          <p:cNvSpPr txBox="1"/>
          <p:nvPr/>
        </p:nvSpPr>
        <p:spPr>
          <a:xfrm>
            <a:off x="2063552" y="6237312"/>
            <a:ext cx="8352928" cy="338554"/>
          </a:xfrm>
          <a:prstGeom prst="rect">
            <a:avLst/>
          </a:prstGeom>
          <a:noFill/>
        </p:spPr>
        <p:txBody>
          <a:bodyPr wrap="square" rtlCol="0">
            <a:spAutoFit/>
          </a:bodyPr>
          <a:lstStyle/>
          <a:p>
            <a:r>
              <a:rPr lang="ru-RU" sz="1600" b="1" dirty="0" err="1">
                <a:latin typeface="Times New Roman" pitchFamily="18" charset="0"/>
                <a:cs typeface="Times New Roman" pitchFamily="18" charset="0"/>
              </a:rPr>
              <a:t>Коушный</a:t>
            </a:r>
            <a:r>
              <a:rPr lang="ru-RU" sz="1600" b="1" dirty="0">
                <a:latin typeface="Times New Roman" pitchFamily="18" charset="0"/>
                <a:cs typeface="Times New Roman" pitchFamily="18" charset="0"/>
              </a:rPr>
              <a:t> разъемный захват                                            Заливка</a:t>
            </a:r>
          </a:p>
        </p:txBody>
      </p:sp>
    </p:spTree>
    <p:extLst>
      <p:ext uri="{BB962C8B-B14F-4D97-AF65-F5344CB8AC3E}">
        <p14:creationId xmlns:p14="http://schemas.microsoft.com/office/powerpoint/2010/main" xmlns="" val="6717895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63552" y="836712"/>
            <a:ext cx="8229600" cy="557808"/>
          </a:xfrm>
        </p:spPr>
        <p:txBody>
          <a:bodyPr>
            <a:normAutofit/>
          </a:bodyPr>
          <a:lstStyle/>
          <a:p>
            <a:pPr algn="ctr"/>
            <a:r>
              <a:rPr lang="ru-RU" sz="1800" b="1" dirty="0">
                <a:solidFill>
                  <a:schemeClr val="tx1"/>
                </a:solidFill>
                <a:latin typeface="Times New Roman" pitchFamily="18" charset="0"/>
                <a:cs typeface="Times New Roman" pitchFamily="18" charset="0"/>
              </a:rPr>
              <a:t>Крепление канатов к механизмам подъема и их деталям</a:t>
            </a:r>
            <a:endParaRPr lang="ru-RU" sz="1800" dirty="0"/>
          </a:p>
        </p:txBody>
      </p:sp>
      <p:sp>
        <p:nvSpPr>
          <p:cNvPr id="3" name="Содержимое 2"/>
          <p:cNvSpPr>
            <a:spLocks noGrp="1"/>
          </p:cNvSpPr>
          <p:nvPr>
            <p:ph idx="1"/>
          </p:nvPr>
        </p:nvSpPr>
        <p:spPr>
          <a:xfrm>
            <a:off x="1981200" y="1412776"/>
            <a:ext cx="8229600" cy="5161760"/>
          </a:xfrm>
        </p:spPr>
        <p:txBody>
          <a:bodyPr>
            <a:normAutofit/>
          </a:bodyPr>
          <a:lstStyle/>
          <a:p>
            <a:pPr algn="ctr">
              <a:buNone/>
            </a:pPr>
            <a:r>
              <a:rPr lang="ru-RU" sz="1800" b="1" dirty="0">
                <a:latin typeface="Times New Roman" pitchFamily="18" charset="0"/>
                <a:cs typeface="Times New Roman" pitchFamily="18" charset="0"/>
              </a:rPr>
              <a:t>Виды концевых креплений каната:</a:t>
            </a:r>
          </a:p>
          <a:p>
            <a:pPr algn="ctr">
              <a:buNone/>
            </a:pPr>
            <a:endParaRPr lang="ru-RU" sz="1800" b="1" dirty="0">
              <a:latin typeface="Times New Roman" pitchFamily="18" charset="0"/>
              <a:cs typeface="Times New Roman" pitchFamily="18" charset="0"/>
            </a:endParaRPr>
          </a:p>
          <a:p>
            <a:pPr algn="ctr">
              <a:buNone/>
            </a:pPr>
            <a:endParaRPr lang="ru-RU" sz="1800" b="1" dirty="0">
              <a:latin typeface="Times New Roman" pitchFamily="18" charset="0"/>
              <a:cs typeface="Times New Roman" pitchFamily="18" charset="0"/>
            </a:endParaRPr>
          </a:p>
          <a:p>
            <a:pPr algn="ctr">
              <a:buNone/>
            </a:pPr>
            <a:endParaRPr lang="ru-RU" sz="1800" b="1" dirty="0">
              <a:latin typeface="Times New Roman" pitchFamily="18" charset="0"/>
              <a:cs typeface="Times New Roman" pitchFamily="18" charset="0"/>
            </a:endParaRPr>
          </a:p>
          <a:p>
            <a:pPr algn="ctr">
              <a:buNone/>
            </a:pPr>
            <a:endParaRPr lang="ru-RU" sz="1800" b="1" dirty="0">
              <a:latin typeface="Times New Roman" pitchFamily="18" charset="0"/>
              <a:cs typeface="Times New Roman" pitchFamily="18" charset="0"/>
            </a:endParaRPr>
          </a:p>
          <a:p>
            <a:pPr algn="ctr">
              <a:buNone/>
            </a:pPr>
            <a:endParaRPr lang="ru-RU" sz="1800" dirty="0">
              <a:latin typeface="Times New Roman" pitchFamily="18" charset="0"/>
              <a:cs typeface="Times New Roman" pitchFamily="18" charset="0"/>
            </a:endParaRPr>
          </a:p>
        </p:txBody>
      </p:sp>
      <p:pic>
        <p:nvPicPr>
          <p:cNvPr id="7173" name="Picture 5"/>
          <p:cNvPicPr>
            <a:picLocks noChangeAspect="1" noChangeArrowheads="1"/>
          </p:cNvPicPr>
          <p:nvPr/>
        </p:nvPicPr>
        <p:blipFill>
          <a:blip r:embed="rId2" cstate="print"/>
          <a:srcRect/>
          <a:stretch>
            <a:fillRect/>
          </a:stretch>
        </p:blipFill>
        <p:spPr bwMode="auto">
          <a:xfrm>
            <a:off x="1991544" y="1772817"/>
            <a:ext cx="8343900" cy="1590675"/>
          </a:xfrm>
          <a:prstGeom prst="rect">
            <a:avLst/>
          </a:prstGeom>
          <a:noFill/>
          <a:ln w="9525">
            <a:noFill/>
            <a:miter lim="800000"/>
            <a:headEnd/>
            <a:tailEnd/>
          </a:ln>
        </p:spPr>
      </p:pic>
      <p:pic>
        <p:nvPicPr>
          <p:cNvPr id="7174" name="Picture 6"/>
          <p:cNvPicPr>
            <a:picLocks noChangeAspect="1" noChangeArrowheads="1"/>
          </p:cNvPicPr>
          <p:nvPr/>
        </p:nvPicPr>
        <p:blipFill>
          <a:blip r:embed="rId3" cstate="print"/>
          <a:srcRect/>
          <a:stretch>
            <a:fillRect/>
          </a:stretch>
        </p:blipFill>
        <p:spPr bwMode="auto">
          <a:xfrm>
            <a:off x="1919537" y="4293096"/>
            <a:ext cx="8334375" cy="1924050"/>
          </a:xfrm>
          <a:prstGeom prst="rect">
            <a:avLst/>
          </a:prstGeom>
          <a:noFill/>
          <a:ln w="9525">
            <a:noFill/>
            <a:miter lim="800000"/>
            <a:headEnd/>
            <a:tailEnd/>
          </a:ln>
        </p:spPr>
      </p:pic>
      <p:sp>
        <p:nvSpPr>
          <p:cNvPr id="9" name="TextBox 8"/>
          <p:cNvSpPr txBox="1"/>
          <p:nvPr/>
        </p:nvSpPr>
        <p:spPr>
          <a:xfrm>
            <a:off x="2207568" y="3573016"/>
            <a:ext cx="7848872" cy="338554"/>
          </a:xfrm>
          <a:prstGeom prst="rect">
            <a:avLst/>
          </a:prstGeom>
          <a:noFill/>
        </p:spPr>
        <p:txBody>
          <a:bodyPr wrap="square" rtlCol="0">
            <a:spAutoFit/>
          </a:bodyPr>
          <a:lstStyle/>
          <a:p>
            <a:r>
              <a:rPr lang="ru-RU" sz="1600" b="1" dirty="0">
                <a:latin typeface="Times New Roman" pitchFamily="18" charset="0"/>
                <a:cs typeface="Times New Roman" pitchFamily="18" charset="0"/>
              </a:rPr>
              <a:t>Винтовые зажимы                                                        Цанговый захват</a:t>
            </a:r>
          </a:p>
        </p:txBody>
      </p:sp>
      <p:sp>
        <p:nvSpPr>
          <p:cNvPr id="10" name="TextBox 9"/>
          <p:cNvSpPr txBox="1"/>
          <p:nvPr/>
        </p:nvSpPr>
        <p:spPr>
          <a:xfrm>
            <a:off x="2063552" y="6309320"/>
            <a:ext cx="8352928" cy="338554"/>
          </a:xfrm>
          <a:prstGeom prst="rect">
            <a:avLst/>
          </a:prstGeom>
          <a:noFill/>
        </p:spPr>
        <p:txBody>
          <a:bodyPr wrap="square" rtlCol="0">
            <a:spAutoFit/>
          </a:bodyPr>
          <a:lstStyle/>
          <a:p>
            <a:r>
              <a:rPr lang="ru-RU" sz="1600" b="1" dirty="0">
                <a:latin typeface="Times New Roman" pitchFamily="18" charset="0"/>
                <a:cs typeface="Times New Roman" pitchFamily="18" charset="0"/>
              </a:rPr>
              <a:t>Клиновая втулка                                                             Прижимные планки</a:t>
            </a:r>
          </a:p>
        </p:txBody>
      </p:sp>
    </p:spTree>
    <p:extLst>
      <p:ext uri="{BB962C8B-B14F-4D97-AF65-F5344CB8AC3E}">
        <p14:creationId xmlns:p14="http://schemas.microsoft.com/office/powerpoint/2010/main" xmlns="" val="378568012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91544" y="836712"/>
            <a:ext cx="8229600" cy="701824"/>
          </a:xfrm>
        </p:spPr>
        <p:txBody>
          <a:bodyPr>
            <a:normAutofit/>
          </a:bodyPr>
          <a:lstStyle/>
          <a:p>
            <a:pPr algn="ctr"/>
            <a:r>
              <a:rPr lang="ru-RU" sz="1800" b="1" dirty="0">
                <a:solidFill>
                  <a:schemeClr val="tx1"/>
                </a:solidFill>
                <a:latin typeface="Times New Roman" pitchFamily="18" charset="0"/>
                <a:cs typeface="Times New Roman" pitchFamily="18" charset="0"/>
              </a:rPr>
              <a:t>КАНАТНЫЕ БАРАБАНЫ</a:t>
            </a:r>
          </a:p>
        </p:txBody>
      </p:sp>
      <p:pic>
        <p:nvPicPr>
          <p:cNvPr id="8194" name="Picture 2"/>
          <p:cNvPicPr>
            <a:picLocks noGrp="1" noChangeAspect="1" noChangeArrowheads="1"/>
          </p:cNvPicPr>
          <p:nvPr>
            <p:ph idx="1"/>
          </p:nvPr>
        </p:nvPicPr>
        <p:blipFill>
          <a:blip r:embed="rId2" cstate="print"/>
          <a:srcRect/>
          <a:stretch>
            <a:fillRect/>
          </a:stretch>
        </p:blipFill>
        <p:spPr bwMode="auto">
          <a:xfrm>
            <a:off x="1775520" y="1556792"/>
            <a:ext cx="3421380" cy="2537460"/>
          </a:xfrm>
          <a:prstGeom prst="rect">
            <a:avLst/>
          </a:prstGeom>
          <a:noFill/>
          <a:ln w="9525">
            <a:noFill/>
            <a:miter lim="800000"/>
            <a:headEnd/>
            <a:tailEnd/>
          </a:ln>
        </p:spPr>
      </p:pic>
      <p:sp>
        <p:nvSpPr>
          <p:cNvPr id="5" name="TextBox 4"/>
          <p:cNvSpPr txBox="1"/>
          <p:nvPr/>
        </p:nvSpPr>
        <p:spPr>
          <a:xfrm>
            <a:off x="1775520" y="4221088"/>
            <a:ext cx="3384376" cy="1077218"/>
          </a:xfrm>
          <a:prstGeom prst="rect">
            <a:avLst/>
          </a:prstGeom>
          <a:noFill/>
        </p:spPr>
        <p:txBody>
          <a:bodyPr wrap="square" rtlCol="0">
            <a:spAutoFit/>
          </a:bodyPr>
          <a:lstStyle/>
          <a:p>
            <a:pPr algn="ctr"/>
            <a:r>
              <a:rPr lang="ru-RU" sz="1600" dirty="0">
                <a:latin typeface="Times New Roman" pitchFamily="18" charset="0"/>
                <a:cs typeface="Times New Roman" pitchFamily="18" charset="0"/>
              </a:rPr>
              <a:t>Канатный барабан:</a:t>
            </a:r>
          </a:p>
          <a:p>
            <a:pPr algn="ctr"/>
            <a:r>
              <a:rPr lang="ru-RU" sz="1600" dirty="0">
                <a:latin typeface="Times New Roman" pitchFamily="18" charset="0"/>
                <a:cs typeface="Times New Roman" pitchFamily="18" charset="0"/>
              </a:rPr>
              <a:t>1 - шпонка;</a:t>
            </a:r>
          </a:p>
          <a:p>
            <a:pPr algn="ctr"/>
            <a:r>
              <a:rPr lang="ru-RU" sz="1600" dirty="0">
                <a:latin typeface="Times New Roman" pitchFamily="18" charset="0"/>
                <a:cs typeface="Times New Roman" pitchFamily="18" charset="0"/>
              </a:rPr>
              <a:t>2 - отверстие для крепления каната; 3 - вал; 4 - барабан</a:t>
            </a:r>
          </a:p>
        </p:txBody>
      </p:sp>
      <p:sp>
        <p:nvSpPr>
          <p:cNvPr id="6" name="TextBox 5"/>
          <p:cNvSpPr txBox="1"/>
          <p:nvPr/>
        </p:nvSpPr>
        <p:spPr>
          <a:xfrm>
            <a:off x="5663952" y="2276873"/>
            <a:ext cx="4680520" cy="3293209"/>
          </a:xfrm>
          <a:prstGeom prst="rect">
            <a:avLst/>
          </a:prstGeom>
          <a:noFill/>
        </p:spPr>
        <p:txBody>
          <a:bodyPr wrap="square" rtlCol="0">
            <a:spAutoFit/>
          </a:bodyPr>
          <a:lstStyle/>
          <a:p>
            <a:pPr algn="ctr">
              <a:buFont typeface="Wingdings" pitchFamily="2" charset="2"/>
              <a:buChar char="ü"/>
            </a:pPr>
            <a:r>
              <a:rPr lang="ru-RU" sz="1600" dirty="0">
                <a:latin typeface="Times New Roman" pitchFamily="18" charset="0"/>
                <a:cs typeface="Times New Roman" pitchFamily="18" charset="0"/>
              </a:rPr>
              <a:t>Канатные барабаны служат для наматывания на них каната, несущего грузозахватный орган</a:t>
            </a:r>
          </a:p>
          <a:p>
            <a:pPr algn="ctr"/>
            <a:endParaRPr lang="ru-RU" sz="1600" dirty="0">
              <a:latin typeface="Times New Roman" pitchFamily="18" charset="0"/>
              <a:cs typeface="Times New Roman" pitchFamily="18" charset="0"/>
            </a:endParaRPr>
          </a:p>
          <a:p>
            <a:pPr algn="ctr">
              <a:buFont typeface="Wingdings" pitchFamily="2" charset="2"/>
              <a:buChar char="ü"/>
            </a:pPr>
            <a:r>
              <a:rPr lang="ru-RU" sz="1600" dirty="0">
                <a:latin typeface="Times New Roman" pitchFamily="18" charset="0"/>
                <a:cs typeface="Times New Roman" pitchFamily="18" charset="0"/>
              </a:rPr>
              <a:t>Барабан представляет собой чугунный или стальной цилиндр, насаженный на стальной вал, один конец которого соединен с редуктором, а второй находится в подшипнике</a:t>
            </a:r>
          </a:p>
          <a:p>
            <a:pPr algn="ctr"/>
            <a:endParaRPr lang="ru-RU" sz="1600" dirty="0">
              <a:latin typeface="Times New Roman" pitchFamily="18" charset="0"/>
              <a:cs typeface="Times New Roman" pitchFamily="18" charset="0"/>
            </a:endParaRPr>
          </a:p>
          <a:p>
            <a:pPr algn="ctr">
              <a:buFont typeface="Wingdings" pitchFamily="2" charset="2"/>
              <a:buChar char="ü"/>
            </a:pPr>
            <a:r>
              <a:rPr lang="ru-RU" sz="1600" dirty="0">
                <a:latin typeface="Times New Roman" pitchFamily="18" charset="0"/>
                <a:cs typeface="Times New Roman" pitchFamily="18" charset="0"/>
              </a:rPr>
              <a:t>На барабане делаются спиральные канавки полукруглого сечения, в которые укладывается канат при подъеме груза. Радиус канавки (во избежание преждевременного износа каната) должен превышать радиус каната на 5%</a:t>
            </a:r>
          </a:p>
        </p:txBody>
      </p:sp>
    </p:spTree>
    <p:extLst>
      <p:ext uri="{BB962C8B-B14F-4D97-AF65-F5344CB8AC3E}">
        <p14:creationId xmlns:p14="http://schemas.microsoft.com/office/powerpoint/2010/main" xmlns="" val="259795777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91544" y="764704"/>
            <a:ext cx="8229600" cy="936104"/>
          </a:xfrm>
        </p:spPr>
        <p:txBody>
          <a:bodyPr>
            <a:normAutofit/>
          </a:bodyPr>
          <a:lstStyle/>
          <a:p>
            <a:pPr algn="ctr"/>
            <a:r>
              <a:rPr lang="ru-RU" sz="1800" b="1" dirty="0">
                <a:solidFill>
                  <a:schemeClr val="tx1"/>
                </a:solidFill>
                <a:latin typeface="Times New Roman" pitchFamily="18" charset="0"/>
                <a:cs typeface="Times New Roman" pitchFamily="18" charset="0"/>
              </a:rPr>
              <a:t>КАНАТНЫЕ БАРАБАНЫ</a:t>
            </a:r>
            <a:br>
              <a:rPr lang="ru-RU" sz="1800" b="1" dirty="0">
                <a:solidFill>
                  <a:schemeClr val="tx1"/>
                </a:solidFill>
                <a:latin typeface="Times New Roman" pitchFamily="18" charset="0"/>
                <a:cs typeface="Times New Roman" pitchFamily="18" charset="0"/>
              </a:rPr>
            </a:br>
            <a:r>
              <a:rPr lang="ru-RU" sz="1800" b="1" dirty="0">
                <a:solidFill>
                  <a:schemeClr val="tx1"/>
                </a:solidFill>
                <a:latin typeface="Times New Roman" pitchFamily="18" charset="0"/>
                <a:cs typeface="Times New Roman" pitchFamily="18" charset="0"/>
              </a:rPr>
              <a:t>ТРЕБОВАНИЯ К БАРАБАНАМ:</a:t>
            </a:r>
          </a:p>
        </p:txBody>
      </p:sp>
      <p:sp>
        <p:nvSpPr>
          <p:cNvPr id="3" name="Содержимое 2"/>
          <p:cNvSpPr>
            <a:spLocks noGrp="1"/>
          </p:cNvSpPr>
          <p:nvPr>
            <p:ph idx="1"/>
          </p:nvPr>
        </p:nvSpPr>
        <p:spPr>
          <a:xfrm>
            <a:off x="1981200" y="1556792"/>
            <a:ext cx="8229600" cy="5017744"/>
          </a:xfrm>
        </p:spPr>
        <p:txBody>
          <a:bodyPr>
            <a:normAutofit/>
          </a:bodyPr>
          <a:lstStyle/>
          <a:p>
            <a:pPr algn="just">
              <a:buFont typeface="Wingdings" pitchFamily="2" charset="2"/>
              <a:buChar char="ü"/>
            </a:pPr>
            <a:r>
              <a:rPr lang="ru-RU" sz="1600" dirty="0" err="1">
                <a:latin typeface="Times New Roman" pitchFamily="18" charset="0"/>
                <a:cs typeface="Times New Roman" pitchFamily="18" charset="0"/>
              </a:rPr>
              <a:t>Канатоемкость</a:t>
            </a:r>
            <a:r>
              <a:rPr lang="ru-RU" sz="1600" dirty="0">
                <a:latin typeface="Times New Roman" pitchFamily="18" charset="0"/>
                <a:cs typeface="Times New Roman" pitchFamily="18" charset="0"/>
              </a:rPr>
              <a:t> барабана должна быть такой, чтобы при </a:t>
            </a:r>
            <a:r>
              <a:rPr lang="ru-RU" sz="1600" dirty="0" err="1">
                <a:latin typeface="Times New Roman" pitchFamily="18" charset="0"/>
                <a:cs typeface="Times New Roman" pitchFamily="18" charset="0"/>
              </a:rPr>
              <a:t>наинизшем</a:t>
            </a:r>
            <a:r>
              <a:rPr lang="ru-RU" sz="1600" dirty="0">
                <a:latin typeface="Times New Roman" pitchFamily="18" charset="0"/>
                <a:cs typeface="Times New Roman" pitchFamily="18" charset="0"/>
              </a:rPr>
              <a:t> возможном положении грузозахватного органа на барабане оставались навитыми не менее полутора витков каната или цепи, не считая витков, находящихся под зажимным устройством;</a:t>
            </a:r>
          </a:p>
          <a:p>
            <a:pPr algn="just">
              <a:buFont typeface="Wingdings" pitchFamily="2" charset="2"/>
              <a:buChar char="ü"/>
            </a:pPr>
            <a:r>
              <a:rPr lang="ru-RU" sz="1600" dirty="0">
                <a:latin typeface="Times New Roman" pitchFamily="18" charset="0"/>
                <a:cs typeface="Times New Roman" pitchFamily="18" charset="0"/>
              </a:rPr>
              <a:t>Барабаны под однослойную навивку каната должны иметь нарезанные по винтовой линии канавки. У грейферных кранов при однослойной навивке каната на барабан и у специальных кранов, при работе которых возможны рывки и ослабление каната, барабаны должны иметь канавку глубиной не менее половины диаметра каната либо снабжаться устройством, обеспечивающим правильную укладку каната или контроль положения каната на барабане (</a:t>
            </a:r>
            <a:r>
              <a:rPr lang="ru-RU" sz="1600" dirty="0" err="1">
                <a:latin typeface="Times New Roman" pitchFamily="18" charset="0"/>
                <a:cs typeface="Times New Roman" pitchFamily="18" charset="0"/>
              </a:rPr>
              <a:t>канатоукладчиком</a:t>
            </a:r>
            <a:r>
              <a:rPr lang="ru-RU" sz="1600" dirty="0">
                <a:latin typeface="Times New Roman" pitchFamily="18" charset="0"/>
                <a:cs typeface="Times New Roman" pitchFamily="18" charset="0"/>
              </a:rPr>
              <a:t>);</a:t>
            </a:r>
          </a:p>
          <a:p>
            <a:pPr algn="just">
              <a:buFont typeface="Wingdings" pitchFamily="2" charset="2"/>
              <a:buChar char="ü"/>
            </a:pPr>
            <a:r>
              <a:rPr lang="ru-RU" sz="1600" dirty="0">
                <a:latin typeface="Times New Roman" pitchFamily="18" charset="0"/>
                <a:cs typeface="Times New Roman" pitchFamily="18" charset="0"/>
              </a:rPr>
              <a:t>Применение гладкого барабана допускается в тех случаях, когда по конструктивным причинам необходима многослойная навивка каната на барабан, а также при навивке на барабан цепи;</a:t>
            </a:r>
          </a:p>
          <a:p>
            <a:pPr algn="just">
              <a:buFont typeface="Wingdings" pitchFamily="2" charset="2"/>
              <a:buChar char="ü"/>
            </a:pPr>
            <a:r>
              <a:rPr lang="ru-RU" sz="1600" dirty="0">
                <a:latin typeface="Times New Roman" pitchFamily="18" charset="0"/>
                <a:cs typeface="Times New Roman" pitchFamily="18" charset="0"/>
              </a:rPr>
              <a:t>Гладкие барабаны и барабаны с канавками, предназначенные для многослойной навивки каната, должны иметь реборды с обеих сторон барабана. Барабаны с канавками, предназначенные для однослойной навивки двух ветвей каната, ребордами могут не снабжаться, если ветви навиваются от краев барабана к середине. При навивке на барабан с канавками одной ветви каната реборда может не устанавливаться со стороны крепления каната на барабане;</a:t>
            </a:r>
          </a:p>
        </p:txBody>
      </p:sp>
    </p:spTree>
    <p:extLst>
      <p:ext uri="{BB962C8B-B14F-4D97-AF65-F5344CB8AC3E}">
        <p14:creationId xmlns:p14="http://schemas.microsoft.com/office/powerpoint/2010/main" xmlns="" val="508503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a:t>Особые условия допуска к </a:t>
            </a:r>
            <a:r>
              <a:rPr lang="ru-RU" dirty="0" smtClean="0"/>
              <a:t>работе</a:t>
            </a:r>
            <a:endParaRPr lang="ru-RU" dirty="0"/>
          </a:p>
        </p:txBody>
      </p:sp>
      <p:sp>
        <p:nvSpPr>
          <p:cNvPr id="3" name="Объект 2"/>
          <p:cNvSpPr>
            <a:spLocks noGrp="1"/>
          </p:cNvSpPr>
          <p:nvPr>
            <p:ph idx="1"/>
          </p:nvPr>
        </p:nvSpPr>
        <p:spPr/>
        <p:txBody>
          <a:bodyPr>
            <a:normAutofit fontScale="92500" lnSpcReduction="10000"/>
          </a:bodyPr>
          <a:lstStyle/>
          <a:p>
            <a:r>
              <a:rPr lang="ru-RU" dirty="0"/>
              <a:t>Наличие выданного в установленном порядке документа (удостоверения стропальщика), подтверждающего уровень квалификации работника</a:t>
            </a:r>
          </a:p>
          <a:p>
            <a:endParaRPr lang="ru-RU" dirty="0"/>
          </a:p>
          <a:p>
            <a:r>
              <a:rPr lang="ru-RU" dirty="0"/>
              <a:t>Удостоверение о проверке знаний работников, обслуживающих грузоподъемные краны</a:t>
            </a:r>
          </a:p>
          <a:p>
            <a:endParaRPr lang="ru-RU" dirty="0"/>
          </a:p>
          <a:p>
            <a:r>
              <a:rPr lang="ru-RU" dirty="0"/>
              <a:t>Прохождение обязательных предварительных (при поступлении на работу) и периодических медицинских осмотров (обследований), а также внеочередных медицинских осмотров (обследований) в установленном законодательством порядке</a:t>
            </a:r>
          </a:p>
          <a:p>
            <a:endParaRPr lang="ru-RU" dirty="0"/>
          </a:p>
          <a:p>
            <a:r>
              <a:rPr lang="ru-RU" dirty="0"/>
              <a:t>Не менее группы 2 по электробезопасности</a:t>
            </a:r>
          </a:p>
        </p:txBody>
      </p:sp>
    </p:spTree>
    <p:extLst>
      <p:ext uri="{BB962C8B-B14F-4D97-AF65-F5344CB8AC3E}">
        <p14:creationId xmlns:p14="http://schemas.microsoft.com/office/powerpoint/2010/main" xmlns="" val="37144090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91544" y="764704"/>
            <a:ext cx="8229600" cy="936104"/>
          </a:xfrm>
        </p:spPr>
        <p:txBody>
          <a:bodyPr>
            <a:normAutofit/>
          </a:bodyPr>
          <a:lstStyle/>
          <a:p>
            <a:pPr algn="ctr"/>
            <a:r>
              <a:rPr lang="ru-RU" sz="1800" b="1" dirty="0">
                <a:solidFill>
                  <a:schemeClr val="tx1"/>
                </a:solidFill>
                <a:latin typeface="Times New Roman" pitchFamily="18" charset="0"/>
                <a:cs typeface="Times New Roman" pitchFamily="18" charset="0"/>
              </a:rPr>
              <a:t>КАНАТНЫЕ БАРАБАНЫ</a:t>
            </a:r>
            <a:br>
              <a:rPr lang="ru-RU" sz="1800" b="1" dirty="0">
                <a:solidFill>
                  <a:schemeClr val="tx1"/>
                </a:solidFill>
                <a:latin typeface="Times New Roman" pitchFamily="18" charset="0"/>
                <a:cs typeface="Times New Roman" pitchFamily="18" charset="0"/>
              </a:rPr>
            </a:br>
            <a:r>
              <a:rPr lang="ru-RU" sz="1800" b="1" dirty="0">
                <a:solidFill>
                  <a:schemeClr val="tx1"/>
                </a:solidFill>
                <a:latin typeface="Times New Roman" pitchFamily="18" charset="0"/>
                <a:cs typeface="Times New Roman" pitchFamily="18" charset="0"/>
              </a:rPr>
              <a:t>ТРЕБОВАНИЯ К БАРАБАНАМ:</a:t>
            </a:r>
          </a:p>
        </p:txBody>
      </p:sp>
      <p:sp>
        <p:nvSpPr>
          <p:cNvPr id="3" name="Содержимое 2"/>
          <p:cNvSpPr>
            <a:spLocks noGrp="1"/>
          </p:cNvSpPr>
          <p:nvPr>
            <p:ph idx="1"/>
          </p:nvPr>
        </p:nvSpPr>
        <p:spPr>
          <a:xfrm>
            <a:off x="1981200" y="1556792"/>
            <a:ext cx="8229600" cy="5017744"/>
          </a:xfrm>
        </p:spPr>
        <p:txBody>
          <a:bodyPr>
            <a:normAutofit/>
          </a:bodyPr>
          <a:lstStyle/>
          <a:p>
            <a:pPr algn="just">
              <a:buFont typeface="Wingdings" pitchFamily="2" charset="2"/>
              <a:buChar char="ü"/>
            </a:pPr>
            <a:r>
              <a:rPr lang="ru-RU" sz="1600" dirty="0">
                <a:latin typeface="Times New Roman" pitchFamily="18" charset="0"/>
                <a:cs typeface="Times New Roman" pitchFamily="18" charset="0"/>
              </a:rPr>
              <a:t>Допускается применение </a:t>
            </a:r>
            <a:r>
              <a:rPr lang="ru-RU" sz="1600" dirty="0" err="1">
                <a:latin typeface="Times New Roman" pitchFamily="18" charset="0"/>
                <a:cs typeface="Times New Roman" pitchFamily="18" charset="0"/>
              </a:rPr>
              <a:t>безребордных</a:t>
            </a:r>
            <a:r>
              <a:rPr lang="ru-RU" sz="1600" dirty="0">
                <a:latin typeface="Times New Roman" pitchFamily="18" charset="0"/>
                <a:cs typeface="Times New Roman" pitchFamily="18" charset="0"/>
              </a:rPr>
              <a:t> барабанов электрических талей, снабженных устройством, исключающим сход каната с барабана (</a:t>
            </a:r>
            <a:r>
              <a:rPr lang="ru-RU" sz="1600" dirty="0" err="1">
                <a:latin typeface="Times New Roman" pitchFamily="18" charset="0"/>
                <a:cs typeface="Times New Roman" pitchFamily="18" charset="0"/>
              </a:rPr>
              <a:t>канатоукладчиком</a:t>
            </a:r>
            <a:r>
              <a:rPr lang="ru-RU" sz="1600" dirty="0">
                <a:latin typeface="Times New Roman" pitchFamily="18" charset="0"/>
                <a:cs typeface="Times New Roman" pitchFamily="18" charset="0"/>
              </a:rPr>
              <a:t>);</a:t>
            </a:r>
          </a:p>
          <a:p>
            <a:pPr algn="just">
              <a:buFont typeface="Wingdings" pitchFamily="2" charset="2"/>
              <a:buChar char="ü"/>
            </a:pPr>
            <a:endParaRPr lang="ru-RU" sz="1600" dirty="0">
              <a:latin typeface="Times New Roman" pitchFamily="18" charset="0"/>
              <a:cs typeface="Times New Roman" pitchFamily="18" charset="0"/>
            </a:endParaRPr>
          </a:p>
          <a:p>
            <a:pPr algn="just">
              <a:buFont typeface="Wingdings" pitchFamily="2" charset="2"/>
              <a:buChar char="ü"/>
            </a:pPr>
            <a:r>
              <a:rPr lang="ru-RU" sz="1600" dirty="0">
                <a:latin typeface="Times New Roman" pitchFamily="18" charset="0"/>
                <a:cs typeface="Times New Roman" pitchFamily="18" charset="0"/>
              </a:rPr>
              <a:t>Реборды барабанов для канатов должны возвышаться над верхним слоем навитого каната не менее чем на два его диаметра, а для цепей - не менее чем на ширину звена цепи;</a:t>
            </a:r>
          </a:p>
          <a:p>
            <a:pPr algn="just">
              <a:buFont typeface="Wingdings" pitchFamily="2" charset="2"/>
              <a:buChar char="ü"/>
            </a:pPr>
            <a:endParaRPr lang="ru-RU" sz="1600" dirty="0">
              <a:latin typeface="Times New Roman" pitchFamily="18" charset="0"/>
              <a:cs typeface="Times New Roman" pitchFamily="18" charset="0"/>
            </a:endParaRPr>
          </a:p>
          <a:p>
            <a:pPr algn="just">
              <a:buFont typeface="Wingdings" pitchFamily="2" charset="2"/>
              <a:buChar char="ü"/>
            </a:pPr>
            <a:r>
              <a:rPr lang="ru-RU" sz="1600" dirty="0">
                <a:latin typeface="Times New Roman" pitchFamily="18" charset="0"/>
                <a:cs typeface="Times New Roman" pitchFamily="18" charset="0"/>
              </a:rPr>
              <a:t>При многослойной навивке каната на барабан должна быть обеспечена правильная укладка каждого слоя каната;</a:t>
            </a:r>
          </a:p>
          <a:p>
            <a:pPr algn="just">
              <a:buFont typeface="Wingdings" pitchFamily="2" charset="2"/>
              <a:buChar char="ü"/>
            </a:pPr>
            <a:endParaRPr lang="ru-RU" sz="1600" dirty="0">
              <a:latin typeface="Times New Roman" pitchFamily="18" charset="0"/>
              <a:cs typeface="Times New Roman" pitchFamily="18" charset="0"/>
            </a:endParaRPr>
          </a:p>
          <a:p>
            <a:pPr algn="just">
              <a:buFont typeface="Wingdings" pitchFamily="2" charset="2"/>
              <a:buChar char="ü"/>
            </a:pPr>
            <a:r>
              <a:rPr lang="ru-RU" sz="1600" dirty="0">
                <a:latin typeface="Times New Roman" pitchFamily="18" charset="0"/>
                <a:cs typeface="Times New Roman" pitchFamily="18" charset="0"/>
              </a:rPr>
              <a:t>При применении сдвоенного полиспаста должен быть установлен уравнительный блок или балансир.</a:t>
            </a:r>
          </a:p>
        </p:txBody>
      </p:sp>
    </p:spTree>
    <p:extLst>
      <p:ext uri="{BB962C8B-B14F-4D97-AF65-F5344CB8AC3E}">
        <p14:creationId xmlns:p14="http://schemas.microsoft.com/office/powerpoint/2010/main" xmlns="" val="320859730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1143000"/>
            <a:ext cx="8229600" cy="571488"/>
          </a:xfrm>
        </p:spPr>
        <p:txBody>
          <a:bodyPr>
            <a:normAutofit/>
          </a:bodyPr>
          <a:lstStyle/>
          <a:p>
            <a:pPr algn="ctr"/>
            <a:r>
              <a:rPr lang="ru-RU" sz="1800" b="1" dirty="0">
                <a:solidFill>
                  <a:schemeClr val="tx1"/>
                </a:solidFill>
                <a:latin typeface="Times New Roman" pitchFamily="18" charset="0"/>
                <a:cs typeface="Times New Roman" pitchFamily="18" charset="0"/>
              </a:rPr>
              <a:t>ГРУЗОЗАХВАТНЫЕ ОРГАНЫ. ОБЩИЕ СВЕДЕНИЯ</a:t>
            </a:r>
            <a:endParaRPr lang="ru-RU" sz="1800" dirty="0"/>
          </a:p>
        </p:txBody>
      </p:sp>
      <p:sp>
        <p:nvSpPr>
          <p:cNvPr id="3" name="Содержимое 2"/>
          <p:cNvSpPr>
            <a:spLocks noGrp="1"/>
          </p:cNvSpPr>
          <p:nvPr>
            <p:ph idx="1"/>
          </p:nvPr>
        </p:nvSpPr>
        <p:spPr>
          <a:xfrm>
            <a:off x="1981200" y="2000240"/>
            <a:ext cx="8229600" cy="4574296"/>
          </a:xfrm>
        </p:spPr>
        <p:txBody>
          <a:bodyPr/>
          <a:lstStyle/>
          <a:p>
            <a:pPr>
              <a:buNone/>
            </a:pPr>
            <a:endParaRPr lang="ru-RU" dirty="0"/>
          </a:p>
        </p:txBody>
      </p:sp>
      <p:sp>
        <p:nvSpPr>
          <p:cNvPr id="4" name="Прямоугольник 3"/>
          <p:cNvSpPr/>
          <p:nvPr/>
        </p:nvSpPr>
        <p:spPr>
          <a:xfrm>
            <a:off x="4310050" y="2143116"/>
            <a:ext cx="3929090" cy="9286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Грузозахватные органы</a:t>
            </a:r>
          </a:p>
        </p:txBody>
      </p:sp>
      <p:sp>
        <p:nvSpPr>
          <p:cNvPr id="5" name="Прямоугольник 4"/>
          <p:cNvSpPr/>
          <p:nvPr/>
        </p:nvSpPr>
        <p:spPr>
          <a:xfrm>
            <a:off x="4167174" y="4857760"/>
            <a:ext cx="3929090" cy="92869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latin typeface="Times New Roman" pitchFamily="18" charset="0"/>
                <a:cs typeface="Times New Roman" pitchFamily="18" charset="0"/>
              </a:rPr>
              <a:t>ГРУЗОВЫЕ ЭЛЕКТРОМАГНИТЫ</a:t>
            </a:r>
          </a:p>
        </p:txBody>
      </p:sp>
      <p:sp>
        <p:nvSpPr>
          <p:cNvPr id="6" name="Прямоугольник 5"/>
          <p:cNvSpPr/>
          <p:nvPr/>
        </p:nvSpPr>
        <p:spPr>
          <a:xfrm>
            <a:off x="7524760" y="3571876"/>
            <a:ext cx="2643206" cy="92869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latin typeface="Times New Roman" pitchFamily="18" charset="0"/>
                <a:cs typeface="Times New Roman" pitchFamily="18" charset="0"/>
              </a:rPr>
              <a:t>ГРЕЙФЕРЫ</a:t>
            </a:r>
          </a:p>
        </p:txBody>
      </p:sp>
      <p:sp>
        <p:nvSpPr>
          <p:cNvPr id="7" name="Прямоугольник 6"/>
          <p:cNvSpPr/>
          <p:nvPr/>
        </p:nvSpPr>
        <p:spPr>
          <a:xfrm>
            <a:off x="2024034" y="3571876"/>
            <a:ext cx="2643206" cy="92869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latin typeface="Times New Roman" pitchFamily="18" charset="0"/>
                <a:cs typeface="Times New Roman" pitchFamily="18" charset="0"/>
              </a:rPr>
              <a:t>КРЮКИ</a:t>
            </a:r>
          </a:p>
        </p:txBody>
      </p:sp>
      <p:cxnSp>
        <p:nvCxnSpPr>
          <p:cNvPr id="10" name="Прямая со стрелкой 9"/>
          <p:cNvCxnSpPr/>
          <p:nvPr/>
        </p:nvCxnSpPr>
        <p:spPr>
          <a:xfrm rot="10800000" flipV="1">
            <a:off x="4452926" y="3071810"/>
            <a:ext cx="1643074" cy="428628"/>
          </a:xfrm>
          <a:prstGeom prst="straightConnector1">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p:nvPr/>
        </p:nvCxnSpPr>
        <p:spPr>
          <a:xfrm rot="5400000">
            <a:off x="5274463" y="3893347"/>
            <a:ext cx="1643074"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Прямая со стрелкой 13"/>
          <p:cNvCxnSpPr/>
          <p:nvPr/>
        </p:nvCxnSpPr>
        <p:spPr>
          <a:xfrm>
            <a:off x="6096000" y="3071810"/>
            <a:ext cx="1714512" cy="428628"/>
          </a:xfrm>
          <a:prstGeom prst="straightConnector1">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97646858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1143000"/>
            <a:ext cx="8229600" cy="642926"/>
          </a:xfrm>
        </p:spPr>
        <p:txBody>
          <a:bodyPr>
            <a:normAutofit/>
          </a:bodyPr>
          <a:lstStyle/>
          <a:p>
            <a:pPr algn="ctr"/>
            <a:r>
              <a:rPr lang="ru-RU" sz="1800" b="1" dirty="0">
                <a:solidFill>
                  <a:schemeClr val="tx1"/>
                </a:solidFill>
                <a:latin typeface="Times New Roman" pitchFamily="18" charset="0"/>
                <a:cs typeface="Times New Roman" pitchFamily="18" charset="0"/>
              </a:rPr>
              <a:t>ГРУЗОВЫЕ КРЮКИ</a:t>
            </a:r>
          </a:p>
        </p:txBody>
      </p:sp>
      <p:pic>
        <p:nvPicPr>
          <p:cNvPr id="1026" name="Picture 2"/>
          <p:cNvPicPr>
            <a:picLocks noGrp="1" noChangeAspect="1" noChangeArrowheads="1"/>
          </p:cNvPicPr>
          <p:nvPr>
            <p:ph idx="1"/>
          </p:nvPr>
        </p:nvPicPr>
        <p:blipFill>
          <a:blip r:embed="rId2"/>
          <a:srcRect/>
          <a:stretch>
            <a:fillRect/>
          </a:stretch>
        </p:blipFill>
        <p:spPr bwMode="auto">
          <a:xfrm>
            <a:off x="6738942" y="1928802"/>
            <a:ext cx="3726180" cy="2621280"/>
          </a:xfrm>
          <a:prstGeom prst="rect">
            <a:avLst/>
          </a:prstGeom>
          <a:noFill/>
          <a:ln w="9525">
            <a:noFill/>
            <a:miter lim="800000"/>
            <a:headEnd/>
            <a:tailEnd/>
          </a:ln>
          <a:effectLst/>
        </p:spPr>
      </p:pic>
      <p:sp>
        <p:nvSpPr>
          <p:cNvPr id="5" name="TextBox 4"/>
          <p:cNvSpPr txBox="1"/>
          <p:nvPr/>
        </p:nvSpPr>
        <p:spPr>
          <a:xfrm>
            <a:off x="1809720" y="2214555"/>
            <a:ext cx="4429156" cy="2062103"/>
          </a:xfrm>
          <a:prstGeom prst="rect">
            <a:avLst/>
          </a:prstGeom>
          <a:noFill/>
        </p:spPr>
        <p:txBody>
          <a:bodyPr wrap="square" rtlCol="0">
            <a:spAutoFit/>
          </a:bodyPr>
          <a:lstStyle/>
          <a:p>
            <a:pPr algn="ctr"/>
            <a:r>
              <a:rPr lang="ru-RU" sz="1600" b="1" dirty="0">
                <a:latin typeface="Times New Roman" pitchFamily="18" charset="0"/>
                <a:cs typeface="Times New Roman" pitchFamily="18" charset="0"/>
              </a:rPr>
              <a:t>По способу изготовления</a:t>
            </a:r>
            <a:r>
              <a:rPr lang="ru-RU" sz="1600" dirty="0">
                <a:latin typeface="Times New Roman" pitchFamily="18" charset="0"/>
                <a:cs typeface="Times New Roman" pitchFamily="18" charset="0"/>
              </a:rPr>
              <a:t>:</a:t>
            </a:r>
          </a:p>
          <a:p>
            <a:pPr algn="ctr"/>
            <a:r>
              <a:rPr lang="ru-RU" sz="1600" dirty="0">
                <a:latin typeface="Times New Roman" pitchFamily="18" charset="0"/>
                <a:cs typeface="Times New Roman" pitchFamily="18" charset="0"/>
              </a:rPr>
              <a:t>•  крюки кованые;</a:t>
            </a:r>
          </a:p>
          <a:p>
            <a:pPr algn="ctr"/>
            <a:r>
              <a:rPr lang="ru-RU" sz="1600" dirty="0">
                <a:latin typeface="Times New Roman" pitchFamily="18" charset="0"/>
                <a:cs typeface="Times New Roman" pitchFamily="18" charset="0"/>
              </a:rPr>
              <a:t>•  крюки штампованные;</a:t>
            </a:r>
          </a:p>
          <a:p>
            <a:pPr algn="ctr"/>
            <a:r>
              <a:rPr lang="ru-RU" sz="1600" dirty="0">
                <a:latin typeface="Times New Roman" pitchFamily="18" charset="0"/>
                <a:cs typeface="Times New Roman" pitchFamily="18" charset="0"/>
              </a:rPr>
              <a:t>•  крюки пластинчатые</a:t>
            </a:r>
          </a:p>
          <a:p>
            <a:pPr algn="ctr"/>
            <a:endParaRPr lang="ru-RU" sz="1600" dirty="0">
              <a:latin typeface="Times New Roman" pitchFamily="18" charset="0"/>
              <a:cs typeface="Times New Roman" pitchFamily="18" charset="0"/>
            </a:endParaRPr>
          </a:p>
          <a:p>
            <a:pPr algn="ctr"/>
            <a:r>
              <a:rPr lang="ru-RU" sz="1600" b="1" dirty="0">
                <a:latin typeface="Times New Roman" pitchFamily="18" charset="0"/>
                <a:cs typeface="Times New Roman" pitchFamily="18" charset="0"/>
              </a:rPr>
              <a:t>По конструкции:</a:t>
            </a:r>
          </a:p>
          <a:p>
            <a:pPr algn="ctr"/>
            <a:r>
              <a:rPr lang="ru-RU" sz="1600" dirty="0">
                <a:latin typeface="Times New Roman" pitchFamily="18" charset="0"/>
                <a:cs typeface="Times New Roman" pitchFamily="18" charset="0"/>
              </a:rPr>
              <a:t>•  крюки однорогие;</a:t>
            </a:r>
          </a:p>
          <a:p>
            <a:pPr algn="ctr"/>
            <a:r>
              <a:rPr lang="ru-RU" sz="1600" dirty="0">
                <a:latin typeface="Times New Roman" pitchFamily="18" charset="0"/>
                <a:cs typeface="Times New Roman" pitchFamily="18" charset="0"/>
              </a:rPr>
              <a:t>•  крюки двурогие</a:t>
            </a:r>
          </a:p>
        </p:txBody>
      </p:sp>
      <p:sp>
        <p:nvSpPr>
          <p:cNvPr id="6" name="TextBox 5"/>
          <p:cNvSpPr txBox="1"/>
          <p:nvPr/>
        </p:nvSpPr>
        <p:spPr>
          <a:xfrm>
            <a:off x="6524628" y="4643446"/>
            <a:ext cx="3929090" cy="338554"/>
          </a:xfrm>
          <a:prstGeom prst="rect">
            <a:avLst/>
          </a:prstGeom>
          <a:noFill/>
        </p:spPr>
        <p:txBody>
          <a:bodyPr wrap="square" rtlCol="0">
            <a:spAutoFit/>
          </a:bodyPr>
          <a:lstStyle/>
          <a:p>
            <a:r>
              <a:rPr lang="ru-RU" sz="1600" dirty="0">
                <a:latin typeface="Times New Roman" pitchFamily="18" charset="0"/>
                <a:cs typeface="Times New Roman" pitchFamily="18" charset="0"/>
              </a:rPr>
              <a:t>  Крюк однорогий                Крюк двурогий</a:t>
            </a:r>
          </a:p>
        </p:txBody>
      </p:sp>
      <p:sp>
        <p:nvSpPr>
          <p:cNvPr id="7" name="TextBox 6"/>
          <p:cNvSpPr txBox="1"/>
          <p:nvPr/>
        </p:nvSpPr>
        <p:spPr>
          <a:xfrm>
            <a:off x="2309786" y="5572141"/>
            <a:ext cx="7929618" cy="584775"/>
          </a:xfrm>
          <a:prstGeom prst="rect">
            <a:avLst/>
          </a:prstGeom>
          <a:noFill/>
        </p:spPr>
        <p:txBody>
          <a:bodyPr wrap="square" rtlCol="0">
            <a:spAutoFit/>
          </a:bodyPr>
          <a:lstStyle/>
          <a:p>
            <a:pPr algn="ctr"/>
            <a:r>
              <a:rPr lang="ru-RU" sz="1600" b="1" dirty="0">
                <a:latin typeface="Times New Roman" pitchFamily="18" charset="0"/>
                <a:cs typeface="Times New Roman" pitchFamily="18" charset="0"/>
              </a:rPr>
              <a:t>Крюк имеет зев. размеры которого должны быть достаточными для помещения в нем съемных грузозахватных приспособлений и тары</a:t>
            </a:r>
          </a:p>
        </p:txBody>
      </p:sp>
      <p:pic>
        <p:nvPicPr>
          <p:cNvPr id="8" name="Рисунок 7" descr="50df0d16dba0c.jpg"/>
          <p:cNvPicPr>
            <a:picLocks noChangeAspect="1"/>
          </p:cNvPicPr>
          <p:nvPr/>
        </p:nvPicPr>
        <p:blipFill>
          <a:blip r:embed="rId3" cstate="print"/>
          <a:stretch>
            <a:fillRect/>
          </a:stretch>
        </p:blipFill>
        <p:spPr>
          <a:xfrm>
            <a:off x="1666844" y="5572140"/>
            <a:ext cx="857256" cy="828668"/>
          </a:xfrm>
          <a:prstGeom prst="rect">
            <a:avLst/>
          </a:prstGeom>
        </p:spPr>
      </p:pic>
    </p:spTree>
    <p:extLst>
      <p:ext uri="{BB962C8B-B14F-4D97-AF65-F5344CB8AC3E}">
        <p14:creationId xmlns:p14="http://schemas.microsoft.com/office/powerpoint/2010/main" xmlns="" val="296439160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6167438" y="785794"/>
            <a:ext cx="3383280" cy="500066"/>
          </a:xfrm>
        </p:spPr>
        <p:txBody>
          <a:bodyPr>
            <a:normAutofit fontScale="90000"/>
          </a:bodyPr>
          <a:lstStyle/>
          <a:p>
            <a:pPr algn="ctr"/>
            <a:r>
              <a:rPr lang="ru-RU" dirty="0" smtClean="0">
                <a:solidFill>
                  <a:schemeClr val="tx1"/>
                </a:solidFill>
                <a:latin typeface="Times New Roman" pitchFamily="18" charset="0"/>
                <a:cs typeface="Times New Roman" pitchFamily="18" charset="0"/>
              </a:rPr>
              <a:t>ГРУЗОВЫЕ КРЮКИ</a:t>
            </a:r>
            <a:endParaRPr lang="ru-RU" dirty="0">
              <a:solidFill>
                <a:schemeClr val="tx1"/>
              </a:solidFill>
              <a:latin typeface="Times New Roman" pitchFamily="18" charset="0"/>
              <a:cs typeface="Times New Roman" pitchFamily="18" charset="0"/>
            </a:endParaRPr>
          </a:p>
        </p:txBody>
      </p:sp>
      <p:sp>
        <p:nvSpPr>
          <p:cNvPr id="6" name="Текст 5"/>
          <p:cNvSpPr>
            <a:spLocks noGrp="1"/>
          </p:cNvSpPr>
          <p:nvPr>
            <p:ph type="body" idx="2"/>
          </p:nvPr>
        </p:nvSpPr>
        <p:spPr>
          <a:xfrm>
            <a:off x="6024562" y="1428737"/>
            <a:ext cx="4236214" cy="5199711"/>
          </a:xfrm>
        </p:spPr>
        <p:txBody>
          <a:bodyPr>
            <a:normAutofit/>
          </a:bodyPr>
          <a:lstStyle/>
          <a:p>
            <a:pPr algn="ctr"/>
            <a:r>
              <a:rPr lang="ru-RU" sz="1600" dirty="0">
                <a:latin typeface="Times New Roman" pitchFamily="18" charset="0"/>
                <a:cs typeface="Times New Roman" pitchFamily="18" charset="0"/>
              </a:rPr>
              <a:t>Крюк с замком пружинного замыкания:</a:t>
            </a:r>
          </a:p>
          <a:p>
            <a:pPr algn="ctr"/>
            <a:r>
              <a:rPr lang="ru-RU" sz="1600" dirty="0">
                <a:latin typeface="Times New Roman" pitchFamily="18" charset="0"/>
                <a:cs typeface="Times New Roman" pitchFamily="18" charset="0"/>
              </a:rPr>
              <a:t>1 - пружина; 2 - защелка</a:t>
            </a:r>
          </a:p>
        </p:txBody>
      </p:sp>
      <p:sp>
        <p:nvSpPr>
          <p:cNvPr id="5" name="Содержимое 4"/>
          <p:cNvSpPr>
            <a:spLocks noGrp="1"/>
          </p:cNvSpPr>
          <p:nvPr>
            <p:ph sz="half" idx="1"/>
          </p:nvPr>
        </p:nvSpPr>
        <p:spPr>
          <a:xfrm>
            <a:off x="1676400" y="776287"/>
            <a:ext cx="4491038" cy="5852160"/>
          </a:xfrm>
        </p:spPr>
        <p:txBody>
          <a:bodyPr>
            <a:noAutofit/>
          </a:bodyPr>
          <a:lstStyle/>
          <a:p>
            <a:pPr algn="ctr">
              <a:buFont typeface="Wingdings" pitchFamily="2" charset="2"/>
              <a:buChar char="ü"/>
            </a:pPr>
            <a:r>
              <a:rPr lang="ru-RU" sz="1600" dirty="0">
                <a:latin typeface="Times New Roman" pitchFamily="18" charset="0"/>
                <a:cs typeface="Times New Roman" pitchFamily="18" charset="0"/>
              </a:rPr>
              <a:t>Чтобы предотвратить самопроизвольное выпадение съемного приспособления грузозахватного устройства из зева крюка, его снабжают предохранительным замыкающим устройством</a:t>
            </a:r>
          </a:p>
          <a:p>
            <a:pPr algn="ctr">
              <a:buFont typeface="Wingdings" pitchFamily="2" charset="2"/>
              <a:buChar char="ü"/>
            </a:pPr>
            <a:r>
              <a:rPr lang="ru-RU" sz="1600" dirty="0">
                <a:latin typeface="Times New Roman" pitchFamily="18" charset="0"/>
                <a:cs typeface="Times New Roman" pitchFamily="18" charset="0"/>
              </a:rPr>
              <a:t>Такими устройствами не снабжают крюки портальных кранов, работающих в морских портах, кранов, транспортирующих расплавленный металл или жидкий шлак, а также крюки, на которые навешивают груз с помощью гибких грузозахватных устройств</a:t>
            </a:r>
          </a:p>
          <a:p>
            <a:pPr algn="ctr">
              <a:buFont typeface="Wingdings" pitchFamily="2" charset="2"/>
              <a:buChar char="ü"/>
            </a:pPr>
            <a:r>
              <a:rPr lang="ru-RU" sz="1600" dirty="0">
                <a:latin typeface="Times New Roman" pitchFamily="18" charset="0"/>
                <a:cs typeface="Times New Roman" pitchFamily="18" charset="0"/>
              </a:rPr>
              <a:t>Предохранительные замыкающие устройства могут быть выполнены в виде пружинных или </a:t>
            </a:r>
            <a:r>
              <a:rPr lang="ru-RU" sz="1600" dirty="0" err="1">
                <a:latin typeface="Times New Roman" pitchFamily="18" charset="0"/>
                <a:cs typeface="Times New Roman" pitchFamily="18" charset="0"/>
              </a:rPr>
              <a:t>самоопускающихся</a:t>
            </a:r>
            <a:r>
              <a:rPr lang="ru-RU" sz="1600" dirty="0">
                <a:latin typeface="Times New Roman" pitchFamily="18" charset="0"/>
                <a:cs typeface="Times New Roman" pitchFamily="18" charset="0"/>
              </a:rPr>
              <a:t> защелок, предотвращающих самопроизвольное выпадение съемного захватного приспособления</a:t>
            </a:r>
          </a:p>
          <a:p>
            <a:pPr algn="ctr">
              <a:buFont typeface="Wingdings" pitchFamily="2" charset="2"/>
              <a:buChar char="ü"/>
            </a:pPr>
            <a:r>
              <a:rPr lang="ru-RU" sz="1600" dirty="0">
                <a:latin typeface="Times New Roman" pitchFamily="18" charset="0"/>
                <a:cs typeface="Times New Roman" pitchFamily="18" charset="0"/>
              </a:rPr>
              <a:t>Предохранительными устройствами должны оборудоваться в обязательном порядке крюки грузоподъемных кранов, работающих на монтаже или при транспортировке грузов в контейнерах, бадьях и другой таре, а также при работе с жесткими стропами, захватами</a:t>
            </a:r>
          </a:p>
        </p:txBody>
      </p:sp>
      <p:pic>
        <p:nvPicPr>
          <p:cNvPr id="2050" name="Picture 2"/>
          <p:cNvPicPr>
            <a:picLocks noChangeAspect="1" noChangeArrowheads="1"/>
          </p:cNvPicPr>
          <p:nvPr/>
        </p:nvPicPr>
        <p:blipFill>
          <a:blip r:embed="rId2"/>
          <a:srcRect/>
          <a:stretch>
            <a:fillRect/>
          </a:stretch>
        </p:blipFill>
        <p:spPr bwMode="auto">
          <a:xfrm>
            <a:off x="6381752" y="2357430"/>
            <a:ext cx="3143250" cy="3962400"/>
          </a:xfrm>
          <a:prstGeom prst="rect">
            <a:avLst/>
          </a:prstGeom>
          <a:noFill/>
          <a:ln w="9525">
            <a:noFill/>
            <a:miter lim="800000"/>
            <a:headEnd/>
            <a:tailEnd/>
          </a:ln>
          <a:effectLst/>
        </p:spPr>
      </p:pic>
    </p:spTree>
    <p:extLst>
      <p:ext uri="{BB962C8B-B14F-4D97-AF65-F5344CB8AC3E}">
        <p14:creationId xmlns:p14="http://schemas.microsoft.com/office/powerpoint/2010/main" xmlns="" val="189043273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952596" y="928670"/>
            <a:ext cx="8229600" cy="500050"/>
          </a:xfrm>
        </p:spPr>
        <p:txBody>
          <a:bodyPr>
            <a:normAutofit/>
          </a:bodyPr>
          <a:lstStyle/>
          <a:p>
            <a:pPr algn="ctr"/>
            <a:r>
              <a:rPr lang="ru-RU" sz="1800" b="1" dirty="0">
                <a:solidFill>
                  <a:schemeClr val="tx1"/>
                </a:solidFill>
                <a:latin typeface="Times New Roman" pitchFamily="18" charset="0"/>
                <a:cs typeface="Times New Roman" pitchFamily="18" charset="0"/>
              </a:rPr>
              <a:t>ГРУЗОВЫЕ КРЮКИ</a:t>
            </a:r>
          </a:p>
        </p:txBody>
      </p:sp>
      <p:pic>
        <p:nvPicPr>
          <p:cNvPr id="3075" name="Picture 3"/>
          <p:cNvPicPr>
            <a:picLocks noGrp="1" noChangeAspect="1" noChangeArrowheads="1"/>
          </p:cNvPicPr>
          <p:nvPr>
            <p:ph idx="1"/>
          </p:nvPr>
        </p:nvPicPr>
        <p:blipFill>
          <a:blip r:embed="rId2"/>
          <a:srcRect/>
          <a:stretch>
            <a:fillRect/>
          </a:stretch>
        </p:blipFill>
        <p:spPr bwMode="auto">
          <a:xfrm>
            <a:off x="3952860" y="4643446"/>
            <a:ext cx="3787140" cy="1295400"/>
          </a:xfrm>
          <a:prstGeom prst="rect">
            <a:avLst/>
          </a:prstGeom>
          <a:noFill/>
          <a:ln w="9525">
            <a:noFill/>
            <a:miter lim="800000"/>
            <a:headEnd/>
            <a:tailEnd/>
          </a:ln>
          <a:effectLst/>
        </p:spPr>
      </p:pic>
      <p:sp>
        <p:nvSpPr>
          <p:cNvPr id="10" name="TextBox 9"/>
          <p:cNvSpPr txBox="1"/>
          <p:nvPr/>
        </p:nvSpPr>
        <p:spPr>
          <a:xfrm>
            <a:off x="1952596" y="5929331"/>
            <a:ext cx="8501122" cy="830997"/>
          </a:xfrm>
          <a:prstGeom prst="rect">
            <a:avLst/>
          </a:prstGeom>
          <a:noFill/>
        </p:spPr>
        <p:txBody>
          <a:bodyPr wrap="square" rtlCol="0">
            <a:spAutoFit/>
          </a:bodyPr>
          <a:lstStyle/>
          <a:p>
            <a:pPr algn="ctr"/>
            <a:r>
              <a:rPr lang="ru-RU" sz="1600" dirty="0">
                <a:latin typeface="Times New Roman" pitchFamily="18" charset="0"/>
                <a:cs typeface="Times New Roman" pitchFamily="18" charset="0"/>
              </a:rPr>
              <a:t>Крюки с предохранительными устройствами: а - с предохранительной планкой; б - с предохранительной скобой; в - с поворотным козырьком, г - с предохранительной пружиной и установкой крюка в проушине</a:t>
            </a:r>
          </a:p>
        </p:txBody>
      </p:sp>
      <p:sp>
        <p:nvSpPr>
          <p:cNvPr id="11" name="TextBox 10"/>
          <p:cNvSpPr txBox="1"/>
          <p:nvPr/>
        </p:nvSpPr>
        <p:spPr>
          <a:xfrm>
            <a:off x="1738282" y="1357298"/>
            <a:ext cx="8643998" cy="3046988"/>
          </a:xfrm>
          <a:prstGeom prst="rect">
            <a:avLst/>
          </a:prstGeom>
          <a:noFill/>
        </p:spPr>
        <p:txBody>
          <a:bodyPr wrap="square" rtlCol="0">
            <a:spAutoFit/>
          </a:bodyPr>
          <a:lstStyle/>
          <a:p>
            <a:pPr algn="ctr">
              <a:buFont typeface="Wingdings" pitchFamily="2" charset="2"/>
              <a:buChar char="ü"/>
            </a:pPr>
            <a:r>
              <a:rPr lang="ru-RU" sz="1600" dirty="0">
                <a:latin typeface="Times New Roman" pitchFamily="18" charset="0"/>
                <a:cs typeface="Times New Roman" pitchFamily="18" charset="0"/>
              </a:rPr>
              <a:t>Крюки для кранов грузоподъемностью свыше 3 т. за исключением крюков специального исполнения, должны быть установлены на упорных подшипниках качения</a:t>
            </a:r>
          </a:p>
          <a:p>
            <a:pPr algn="ctr">
              <a:buFont typeface="Wingdings" pitchFamily="2" charset="2"/>
              <a:buChar char="ü"/>
            </a:pPr>
            <a:r>
              <a:rPr lang="ru-RU" sz="1600" dirty="0">
                <a:latin typeface="Times New Roman" pitchFamily="18" charset="0"/>
                <a:cs typeface="Times New Roman" pitchFamily="18" charset="0"/>
              </a:rPr>
              <a:t>Крепление кованого и/или штампованного крюка грузоподъемностью более 5 т, а также вилки пластинчатого крюка в траверсе должно исключать самопроизвольное свинчивание гайки крепления крюка, для чего она должна быть укреплена стопорной планкой. Иные способы </a:t>
            </a:r>
            <a:r>
              <a:rPr lang="ru-RU" sz="1600" dirty="0" err="1">
                <a:latin typeface="Times New Roman" pitchFamily="18" charset="0"/>
                <a:cs typeface="Times New Roman" pitchFamily="18" charset="0"/>
              </a:rPr>
              <a:t>стопорения</a:t>
            </a:r>
            <a:r>
              <a:rPr lang="ru-RU" sz="1600" dirty="0">
                <a:latin typeface="Times New Roman" pitchFamily="18" charset="0"/>
                <a:cs typeface="Times New Roman" pitchFamily="18" charset="0"/>
              </a:rPr>
              <a:t> гайки допускаются в соответствии с нормативными документами</a:t>
            </a:r>
          </a:p>
          <a:p>
            <a:pPr algn="ctr">
              <a:buFont typeface="Wingdings" pitchFamily="2" charset="2"/>
              <a:buChar char="ü"/>
            </a:pPr>
            <a:r>
              <a:rPr lang="ru-RU" sz="1600" dirty="0">
                <a:latin typeface="Times New Roman" pitchFamily="18" charset="0"/>
                <a:cs typeface="Times New Roman" pitchFamily="18" charset="0"/>
              </a:rPr>
              <a:t>Обозначения на крюках должны наноситься в соответствии с действующей нормативной документацией. В тех случаях, когда пластинчатый крюк подвешивается к траверсе при помощи вилки, маркировка на вилке должна быть такой же, как на крюке</a:t>
            </a:r>
          </a:p>
          <a:p>
            <a:pPr algn="ctr">
              <a:buFont typeface="Wingdings" pitchFamily="2" charset="2"/>
              <a:buChar char="ü"/>
            </a:pPr>
            <a:r>
              <a:rPr lang="ru-RU" sz="1600" dirty="0">
                <a:latin typeface="Times New Roman" pitchFamily="18" charset="0"/>
                <a:cs typeface="Times New Roman" pitchFamily="18" charset="0"/>
              </a:rPr>
              <a:t>Грузовые крюки специального исполнения должны снабжаться паспортом с указанием организации-изготовителя, заводского номера крюка, его грузоподъемности и материала, из которого он изготовлен</a:t>
            </a:r>
          </a:p>
        </p:txBody>
      </p:sp>
    </p:spTree>
    <p:extLst>
      <p:ext uri="{BB962C8B-B14F-4D97-AF65-F5344CB8AC3E}">
        <p14:creationId xmlns:p14="http://schemas.microsoft.com/office/powerpoint/2010/main" xmlns="" val="350751153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52596" y="928670"/>
            <a:ext cx="8229600" cy="714364"/>
          </a:xfrm>
        </p:spPr>
        <p:txBody>
          <a:bodyPr>
            <a:normAutofit/>
          </a:bodyPr>
          <a:lstStyle/>
          <a:p>
            <a:pPr algn="ctr"/>
            <a:r>
              <a:rPr lang="ru-RU" sz="1800" b="1" dirty="0">
                <a:solidFill>
                  <a:schemeClr val="tx1"/>
                </a:solidFill>
                <a:latin typeface="Times New Roman" pitchFamily="18" charset="0"/>
                <a:cs typeface="Times New Roman" pitchFamily="18" charset="0"/>
              </a:rPr>
              <a:t>ГРУЗОВЫЕ ЭЛЕКТРОМАГНИТЫ</a:t>
            </a:r>
          </a:p>
        </p:txBody>
      </p:sp>
      <p:pic>
        <p:nvPicPr>
          <p:cNvPr id="4098" name="Picture 2"/>
          <p:cNvPicPr>
            <a:picLocks noGrp="1" noChangeAspect="1" noChangeArrowheads="1"/>
          </p:cNvPicPr>
          <p:nvPr>
            <p:ph idx="1"/>
          </p:nvPr>
        </p:nvPicPr>
        <p:blipFill>
          <a:blip r:embed="rId2"/>
          <a:srcRect/>
          <a:stretch>
            <a:fillRect/>
          </a:stretch>
        </p:blipFill>
        <p:spPr bwMode="auto">
          <a:xfrm>
            <a:off x="2881290" y="4214818"/>
            <a:ext cx="5920740" cy="1889760"/>
          </a:xfrm>
          <a:prstGeom prst="rect">
            <a:avLst/>
          </a:prstGeom>
          <a:noFill/>
          <a:ln w="9525">
            <a:noFill/>
            <a:miter lim="800000"/>
            <a:headEnd/>
            <a:tailEnd/>
          </a:ln>
          <a:effectLst/>
        </p:spPr>
      </p:pic>
      <p:sp>
        <p:nvSpPr>
          <p:cNvPr id="5" name="TextBox 4"/>
          <p:cNvSpPr txBox="1"/>
          <p:nvPr/>
        </p:nvSpPr>
        <p:spPr>
          <a:xfrm>
            <a:off x="1952596" y="6215082"/>
            <a:ext cx="8143932" cy="369332"/>
          </a:xfrm>
          <a:prstGeom prst="rect">
            <a:avLst/>
          </a:prstGeom>
          <a:noFill/>
        </p:spPr>
        <p:txBody>
          <a:bodyPr wrap="square" rtlCol="0">
            <a:spAutoFit/>
          </a:bodyPr>
          <a:lstStyle/>
          <a:p>
            <a:pPr algn="ctr"/>
            <a:r>
              <a:rPr lang="ru-RU" dirty="0">
                <a:latin typeface="Times New Roman" pitchFamily="18" charset="0"/>
                <a:cs typeface="Times New Roman" pitchFamily="18" charset="0"/>
              </a:rPr>
              <a:t>Примеры грузоподъемных электромагнитов</a:t>
            </a:r>
          </a:p>
        </p:txBody>
      </p:sp>
      <p:sp>
        <p:nvSpPr>
          <p:cNvPr id="6" name="TextBox 5"/>
          <p:cNvSpPr txBox="1"/>
          <p:nvPr/>
        </p:nvSpPr>
        <p:spPr>
          <a:xfrm>
            <a:off x="1809720" y="1643051"/>
            <a:ext cx="8572560" cy="2554545"/>
          </a:xfrm>
          <a:prstGeom prst="rect">
            <a:avLst/>
          </a:prstGeom>
          <a:noFill/>
        </p:spPr>
        <p:txBody>
          <a:bodyPr wrap="square" rtlCol="0">
            <a:spAutoFit/>
          </a:bodyPr>
          <a:lstStyle/>
          <a:p>
            <a:pPr algn="ctr">
              <a:buFont typeface="Wingdings" pitchFamily="2" charset="2"/>
              <a:buChar char="ü"/>
            </a:pPr>
            <a:r>
              <a:rPr lang="ru-RU" sz="1600" dirty="0">
                <a:latin typeface="Times New Roman" pitchFamily="18" charset="0"/>
                <a:cs typeface="Times New Roman" pitchFamily="18" charset="0"/>
              </a:rPr>
              <a:t>Грузовые электромагниты применяются для подъема и перемещения стальных и чугунных плит, болванок, слитков, скрапа, рельсов, труб, листовой стали и т.п.</a:t>
            </a:r>
          </a:p>
          <a:p>
            <a:pPr algn="ctr">
              <a:buFont typeface="Wingdings" pitchFamily="2" charset="2"/>
              <a:buChar char="ü"/>
            </a:pPr>
            <a:endParaRPr lang="ru-RU" sz="1600" dirty="0">
              <a:latin typeface="Times New Roman" pitchFamily="18" charset="0"/>
              <a:cs typeface="Times New Roman" pitchFamily="18" charset="0"/>
            </a:endParaRPr>
          </a:p>
          <a:p>
            <a:pPr algn="ctr">
              <a:buFont typeface="Wingdings" pitchFamily="2" charset="2"/>
              <a:buChar char="ü"/>
            </a:pPr>
            <a:r>
              <a:rPr lang="ru-RU" sz="1600" dirty="0">
                <a:latin typeface="Times New Roman" pitchFamily="18" charset="0"/>
                <a:cs typeface="Times New Roman" pitchFamily="18" charset="0"/>
              </a:rPr>
              <a:t>По конструкции грузовые электромагниты делятся на электромагниты с катушками, заключенными в корпусе, и электромагниты с катушками, не заключенными в корпусе. Конструкция электромагнитов с катушками, заключенными в корпусе, позволяет использовать их на открытом воздухе без сокращения сроков службы</a:t>
            </a:r>
          </a:p>
          <a:p>
            <a:pPr algn="ctr">
              <a:buFont typeface="Wingdings" pitchFamily="2" charset="2"/>
              <a:buChar char="ü"/>
            </a:pPr>
            <a:endParaRPr lang="ru-RU" sz="1600" dirty="0">
              <a:latin typeface="Times New Roman" pitchFamily="18" charset="0"/>
              <a:cs typeface="Times New Roman" pitchFamily="18" charset="0"/>
            </a:endParaRPr>
          </a:p>
          <a:p>
            <a:pPr algn="ctr">
              <a:buFont typeface="Wingdings" pitchFamily="2" charset="2"/>
              <a:buChar char="ü"/>
            </a:pPr>
            <a:r>
              <a:rPr lang="ru-RU" sz="1600" dirty="0">
                <a:latin typeface="Times New Roman" pitchFamily="18" charset="0"/>
                <a:cs typeface="Times New Roman" pitchFamily="18" charset="0"/>
              </a:rPr>
              <a:t>Корпус электромагнита должен обладать высокой прочностью и противостоять ударам, возникающим при падении его на груз, а также ударам притягивающих грузов</a:t>
            </a:r>
          </a:p>
        </p:txBody>
      </p:sp>
    </p:spTree>
    <p:extLst>
      <p:ext uri="{BB962C8B-B14F-4D97-AF65-F5344CB8AC3E}">
        <p14:creationId xmlns:p14="http://schemas.microsoft.com/office/powerpoint/2010/main" xmlns="" val="221403065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4034" y="785794"/>
            <a:ext cx="8229600" cy="571504"/>
          </a:xfrm>
        </p:spPr>
        <p:txBody>
          <a:bodyPr>
            <a:normAutofit/>
          </a:bodyPr>
          <a:lstStyle/>
          <a:p>
            <a:pPr algn="ctr"/>
            <a:r>
              <a:rPr lang="ru-RU" sz="1800" b="1" dirty="0">
                <a:solidFill>
                  <a:schemeClr val="tx1"/>
                </a:solidFill>
                <a:latin typeface="Times New Roman" pitchFamily="18" charset="0"/>
                <a:cs typeface="Times New Roman" pitchFamily="18" charset="0"/>
              </a:rPr>
              <a:t>ГРЕЙФЕРЫ</a:t>
            </a:r>
          </a:p>
        </p:txBody>
      </p:sp>
      <p:sp>
        <p:nvSpPr>
          <p:cNvPr id="3" name="Содержимое 2"/>
          <p:cNvSpPr>
            <a:spLocks noGrp="1"/>
          </p:cNvSpPr>
          <p:nvPr>
            <p:ph idx="1"/>
          </p:nvPr>
        </p:nvSpPr>
        <p:spPr>
          <a:xfrm>
            <a:off x="1809720" y="1285860"/>
            <a:ext cx="8572560" cy="5288676"/>
          </a:xfrm>
        </p:spPr>
        <p:txBody>
          <a:bodyPr>
            <a:normAutofit fontScale="55000" lnSpcReduction="20000"/>
          </a:bodyPr>
          <a:lstStyle/>
          <a:p>
            <a:pPr algn="ctr">
              <a:buNone/>
            </a:pPr>
            <a:r>
              <a:rPr lang="ru-RU" sz="1600" b="1" dirty="0">
                <a:latin typeface="Times New Roman" pitchFamily="18" charset="0"/>
                <a:cs typeface="Times New Roman" pitchFamily="18" charset="0"/>
              </a:rPr>
              <a:t>В соответствии с ГОСТ 24599-87 "Грейферы канатные для навалочных грузов. Общие технические условия" грейферы классифицируются по:</a:t>
            </a:r>
          </a:p>
          <a:p>
            <a:pPr algn="ctr">
              <a:buNone/>
            </a:pPr>
            <a:endParaRPr lang="ru-RU" sz="1600" dirty="0">
              <a:latin typeface="Times New Roman" pitchFamily="18" charset="0"/>
              <a:cs typeface="Times New Roman" pitchFamily="18" charset="0"/>
            </a:endParaRPr>
          </a:p>
          <a:p>
            <a:pPr algn="ctr">
              <a:buNone/>
            </a:pPr>
            <a:r>
              <a:rPr lang="ru-RU" sz="1600" dirty="0">
                <a:latin typeface="Times New Roman" pitchFamily="18" charset="0"/>
                <a:cs typeface="Times New Roman" pitchFamily="18" charset="0"/>
              </a:rPr>
              <a:t>1. Грузоподъемности крана, для которого предназначен грейфер</a:t>
            </a:r>
          </a:p>
          <a:p>
            <a:pPr algn="ctr">
              <a:buNone/>
            </a:pPr>
            <a:r>
              <a:rPr lang="ru-RU" sz="1600" dirty="0">
                <a:latin typeface="Times New Roman" pitchFamily="18" charset="0"/>
                <a:cs typeface="Times New Roman" pitchFamily="18" charset="0"/>
              </a:rPr>
              <a:t>2. Конструктивному исполнению:</a:t>
            </a:r>
          </a:p>
          <a:p>
            <a:pPr marL="542925" indent="-433388" algn="ctr">
              <a:buNone/>
            </a:pPr>
            <a:r>
              <a:rPr lang="ru-RU" sz="1600" dirty="0" err="1">
                <a:latin typeface="Times New Roman" pitchFamily="18" charset="0"/>
                <a:cs typeface="Times New Roman" pitchFamily="18" charset="0"/>
              </a:rPr>
              <a:t>двухчелюстные</a:t>
            </a:r>
            <a:r>
              <a:rPr lang="ru-RU" sz="1600" dirty="0">
                <a:latin typeface="Times New Roman" pitchFamily="18" charset="0"/>
                <a:cs typeface="Times New Roman" pitchFamily="18" charset="0"/>
              </a:rPr>
              <a:t> (обычные штанговые, обычные клещевые, подгребающие, регулируемые);</a:t>
            </a:r>
          </a:p>
          <a:p>
            <a:pPr marL="542925" indent="-433388" algn="ctr">
              <a:buNone/>
            </a:pPr>
            <a:r>
              <a:rPr lang="ru-RU" sz="1600" dirty="0" err="1">
                <a:latin typeface="Times New Roman" pitchFamily="18" charset="0"/>
                <a:cs typeface="Times New Roman" pitchFamily="18" charset="0"/>
              </a:rPr>
              <a:t>многочелюстные</a:t>
            </a:r>
            <a:endParaRPr lang="ru-RU" sz="1600" dirty="0">
              <a:latin typeface="Times New Roman" pitchFamily="18" charset="0"/>
              <a:cs typeface="Times New Roman" pitchFamily="18" charset="0"/>
            </a:endParaRPr>
          </a:p>
          <a:p>
            <a:pPr algn="ctr">
              <a:buNone/>
            </a:pPr>
            <a:r>
              <a:rPr lang="ru-RU" sz="1600" dirty="0">
                <a:latin typeface="Times New Roman" pitchFamily="18" charset="0"/>
                <a:cs typeface="Times New Roman" pitchFamily="18" charset="0"/>
              </a:rPr>
              <a:t>3. Числу канатов:</a:t>
            </a:r>
          </a:p>
          <a:p>
            <a:pPr algn="ctr">
              <a:buNone/>
            </a:pPr>
            <a:r>
              <a:rPr lang="ru-RU" sz="1600" dirty="0">
                <a:latin typeface="Times New Roman" pitchFamily="18" charset="0"/>
                <a:cs typeface="Times New Roman" pitchFamily="18" charset="0"/>
              </a:rPr>
              <a:t>одноканатные;</a:t>
            </a:r>
          </a:p>
          <a:p>
            <a:pPr algn="ctr">
              <a:buNone/>
            </a:pPr>
            <a:r>
              <a:rPr lang="ru-RU" sz="1600" dirty="0" err="1">
                <a:latin typeface="Times New Roman" pitchFamily="18" charset="0"/>
                <a:cs typeface="Times New Roman" pitchFamily="18" charset="0"/>
              </a:rPr>
              <a:t>двухканатные</a:t>
            </a:r>
            <a:r>
              <a:rPr lang="ru-RU" sz="1600" dirty="0">
                <a:latin typeface="Times New Roman" pitchFamily="18" charset="0"/>
                <a:cs typeface="Times New Roman" pitchFamily="18" charset="0"/>
              </a:rPr>
              <a:t>;</a:t>
            </a:r>
          </a:p>
          <a:p>
            <a:pPr algn="ctr">
              <a:buNone/>
            </a:pPr>
            <a:r>
              <a:rPr lang="ru-RU" sz="1600" dirty="0" err="1">
                <a:latin typeface="Times New Roman" pitchFamily="18" charset="0"/>
                <a:cs typeface="Times New Roman" pitchFamily="18" charset="0"/>
              </a:rPr>
              <a:t>четырехканатные</a:t>
            </a:r>
            <a:endParaRPr lang="ru-RU" sz="1600" dirty="0">
              <a:latin typeface="Times New Roman" pitchFamily="18" charset="0"/>
              <a:cs typeface="Times New Roman" pitchFamily="18" charset="0"/>
            </a:endParaRPr>
          </a:p>
          <a:p>
            <a:pPr algn="ctr">
              <a:buNone/>
            </a:pPr>
            <a:r>
              <a:rPr lang="ru-RU" sz="1600" dirty="0">
                <a:latin typeface="Times New Roman" pitchFamily="18" charset="0"/>
                <a:cs typeface="Times New Roman" pitchFamily="18" charset="0"/>
              </a:rPr>
              <a:t>4.</a:t>
            </a:r>
            <a:r>
              <a:rPr lang="ru-RU" sz="1600" dirty="0"/>
              <a:t> </a:t>
            </a:r>
            <a:r>
              <a:rPr lang="ru-RU" sz="1600" dirty="0">
                <a:latin typeface="Times New Roman" pitchFamily="18" charset="0"/>
                <a:cs typeface="Times New Roman" pitchFamily="18" charset="0"/>
              </a:rPr>
              <a:t>Ориентации </a:t>
            </a:r>
            <a:r>
              <a:rPr lang="ru-RU" sz="1600" dirty="0" err="1">
                <a:latin typeface="Times New Roman" pitchFamily="18" charset="0"/>
                <a:cs typeface="Times New Roman" pitchFamily="18" charset="0"/>
              </a:rPr>
              <a:t>двухчелюстного</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четырехканатного</a:t>
            </a:r>
            <a:r>
              <a:rPr lang="ru-RU" sz="1600" dirty="0">
                <a:latin typeface="Times New Roman" pitchFamily="18" charset="0"/>
                <a:cs typeface="Times New Roman" pitchFamily="18" charset="0"/>
              </a:rPr>
              <a:t> грейфера относительно канатов крана:</a:t>
            </a:r>
          </a:p>
          <a:p>
            <a:pPr algn="ctr">
              <a:buNone/>
            </a:pPr>
            <a:r>
              <a:rPr lang="ru-RU" sz="1600" dirty="0">
                <a:latin typeface="Times New Roman" pitchFamily="18" charset="0"/>
                <a:cs typeface="Times New Roman" pitchFamily="18" charset="0"/>
              </a:rPr>
              <a:t>с продольным раскрыванием:</a:t>
            </a:r>
          </a:p>
          <a:p>
            <a:pPr algn="ctr">
              <a:buNone/>
            </a:pPr>
            <a:r>
              <a:rPr lang="ru-RU" sz="1600" dirty="0">
                <a:latin typeface="Times New Roman" pitchFamily="18" charset="0"/>
                <a:cs typeface="Times New Roman" pitchFamily="18" charset="0"/>
              </a:rPr>
              <a:t>с поперечным раскрыванием</a:t>
            </a:r>
          </a:p>
          <a:p>
            <a:pPr algn="ctr">
              <a:buNone/>
            </a:pPr>
            <a:r>
              <a:rPr lang="ru-RU" sz="1600" dirty="0">
                <a:latin typeface="Times New Roman" pitchFamily="18" charset="0"/>
                <a:cs typeface="Times New Roman" pitchFamily="18" charset="0"/>
              </a:rPr>
              <a:t>5. Приспособленность для разгрузки вагонов:</a:t>
            </a:r>
          </a:p>
          <a:p>
            <a:pPr algn="ctr">
              <a:buNone/>
            </a:pPr>
            <a:r>
              <a:rPr lang="ru-RU" sz="1600" dirty="0">
                <a:latin typeface="Times New Roman" pitchFamily="18" charset="0"/>
                <a:cs typeface="Times New Roman" pitchFamily="18" charset="0"/>
              </a:rPr>
              <a:t>предназначенные для разгрузки вагонов:</a:t>
            </a:r>
          </a:p>
          <a:p>
            <a:pPr algn="ctr">
              <a:buNone/>
            </a:pPr>
            <a:r>
              <a:rPr lang="ru-RU" sz="1600" dirty="0">
                <a:latin typeface="Times New Roman" pitchFamily="18" charset="0"/>
                <a:cs typeface="Times New Roman" pitchFamily="18" charset="0"/>
              </a:rPr>
              <a:t>не предназначенные для разгрузки вагонов</a:t>
            </a:r>
          </a:p>
          <a:p>
            <a:pPr algn="ctr">
              <a:buNone/>
            </a:pPr>
            <a:r>
              <a:rPr lang="ru-RU" sz="1600" dirty="0">
                <a:latin typeface="Times New Roman" pitchFamily="18" charset="0"/>
                <a:cs typeface="Times New Roman" pitchFamily="18" charset="0"/>
              </a:rPr>
              <a:t>6. Характеру черпания:</a:t>
            </a:r>
          </a:p>
          <a:p>
            <a:pPr algn="ctr">
              <a:buNone/>
            </a:pPr>
            <a:r>
              <a:rPr lang="ru-RU" sz="1600" dirty="0">
                <a:latin typeface="Times New Roman" pitchFamily="18" charset="0"/>
                <a:cs typeface="Times New Roman" pitchFamily="18" charset="0"/>
              </a:rPr>
              <a:t>обычные:</a:t>
            </a:r>
          </a:p>
          <a:p>
            <a:pPr algn="ctr">
              <a:buNone/>
            </a:pPr>
            <a:r>
              <a:rPr lang="ru-RU" sz="1600" dirty="0">
                <a:latin typeface="Times New Roman" pitchFamily="18" charset="0"/>
                <a:cs typeface="Times New Roman" pitchFamily="18" charset="0"/>
              </a:rPr>
              <a:t>подводные</a:t>
            </a:r>
            <a:endParaRPr lang="ru-RU" sz="1600" b="1" dirty="0">
              <a:latin typeface="Times New Roman" pitchFamily="18" charset="0"/>
              <a:cs typeface="Times New Roman" pitchFamily="18" charset="0"/>
            </a:endParaRPr>
          </a:p>
        </p:txBody>
      </p:sp>
    </p:spTree>
    <p:extLst>
      <p:ext uri="{BB962C8B-B14F-4D97-AF65-F5344CB8AC3E}">
        <p14:creationId xmlns:p14="http://schemas.microsoft.com/office/powerpoint/2010/main" xmlns="" val="20750050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95472" y="714356"/>
            <a:ext cx="8115328" cy="428628"/>
          </a:xfrm>
        </p:spPr>
        <p:txBody>
          <a:bodyPr>
            <a:normAutofit/>
          </a:bodyPr>
          <a:lstStyle/>
          <a:p>
            <a:pPr algn="ctr"/>
            <a:r>
              <a:rPr lang="ru-RU" sz="1800" b="1" dirty="0">
                <a:solidFill>
                  <a:schemeClr val="tx1"/>
                </a:solidFill>
                <a:latin typeface="Times New Roman" pitchFamily="18" charset="0"/>
                <a:cs typeface="Times New Roman" pitchFamily="18" charset="0"/>
              </a:rPr>
              <a:t>ГРЕЙФЕРЫ</a:t>
            </a:r>
          </a:p>
        </p:txBody>
      </p:sp>
      <p:sp>
        <p:nvSpPr>
          <p:cNvPr id="3" name="Содержимое 2"/>
          <p:cNvSpPr>
            <a:spLocks noGrp="1"/>
          </p:cNvSpPr>
          <p:nvPr>
            <p:ph idx="1"/>
          </p:nvPr>
        </p:nvSpPr>
        <p:spPr>
          <a:xfrm>
            <a:off x="1952596" y="1142984"/>
            <a:ext cx="8258204" cy="5431552"/>
          </a:xfrm>
        </p:spPr>
        <p:txBody>
          <a:bodyPr>
            <a:normAutofit/>
          </a:bodyPr>
          <a:lstStyle/>
          <a:p>
            <a:pPr algn="ctr">
              <a:buNone/>
            </a:pPr>
            <a:r>
              <a:rPr lang="ru-RU" sz="1600" b="1" u="sng" dirty="0">
                <a:latin typeface="Times New Roman" pitchFamily="18" charset="0"/>
                <a:cs typeface="Times New Roman" pitchFamily="18" charset="0"/>
              </a:rPr>
              <a:t>Принцип действия грейфера:</a:t>
            </a:r>
          </a:p>
        </p:txBody>
      </p:sp>
      <p:sp>
        <p:nvSpPr>
          <p:cNvPr id="4" name="Прямоугольник 3"/>
          <p:cNvSpPr/>
          <p:nvPr/>
        </p:nvSpPr>
        <p:spPr>
          <a:xfrm>
            <a:off x="1809720" y="1571612"/>
            <a:ext cx="2286016" cy="2500330"/>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pPr algn="ctr"/>
            <a:r>
              <a:rPr lang="ru-RU" sz="1600" dirty="0">
                <a:latin typeface="Times New Roman" pitchFamily="18" charset="0"/>
                <a:cs typeface="Times New Roman" pitchFamily="18" charset="0"/>
              </a:rPr>
              <a:t>1. При ослаблении натяжения канатов траверса опускается под действием собственного веса, вследствие чего челюсти раскрываются, в таком виде грейфер опускается на груз.</a:t>
            </a:r>
          </a:p>
        </p:txBody>
      </p:sp>
      <p:sp>
        <p:nvSpPr>
          <p:cNvPr id="6" name="Прямоугольник 5"/>
          <p:cNvSpPr/>
          <p:nvPr/>
        </p:nvSpPr>
        <p:spPr>
          <a:xfrm>
            <a:off x="1809720" y="4214818"/>
            <a:ext cx="2286016" cy="2357454"/>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pPr algn="ctr"/>
            <a:r>
              <a:rPr lang="ru-RU" sz="1600" dirty="0">
                <a:latin typeface="Times New Roman" pitchFamily="18" charset="0"/>
                <a:cs typeface="Times New Roman" pitchFamily="18" charset="0"/>
              </a:rPr>
              <a:t>2. Затем производят натяжение каната краном.</a:t>
            </a:r>
          </a:p>
        </p:txBody>
      </p:sp>
      <p:sp>
        <p:nvSpPr>
          <p:cNvPr id="7" name="Прямоугольник 6"/>
          <p:cNvSpPr/>
          <p:nvPr/>
        </p:nvSpPr>
        <p:spPr>
          <a:xfrm>
            <a:off x="6453190" y="4214818"/>
            <a:ext cx="2214578" cy="2357454"/>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pPr algn="ctr"/>
            <a:r>
              <a:rPr lang="ru-RU" sz="1600" dirty="0">
                <a:latin typeface="Times New Roman" pitchFamily="18" charset="0"/>
                <a:cs typeface="Times New Roman" pitchFamily="18" charset="0"/>
              </a:rPr>
              <a:t>4. Для разгрузки и опускания грейфера на землю челюсти раскрываются, и груз высыпается.</a:t>
            </a:r>
          </a:p>
        </p:txBody>
      </p:sp>
      <p:sp>
        <p:nvSpPr>
          <p:cNvPr id="8" name="Прямоугольник 7"/>
          <p:cNvSpPr/>
          <p:nvPr/>
        </p:nvSpPr>
        <p:spPr>
          <a:xfrm>
            <a:off x="6453190" y="1571612"/>
            <a:ext cx="2214578" cy="2500330"/>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pPr algn="ctr"/>
            <a:r>
              <a:rPr lang="ru-RU" sz="1600" dirty="0">
                <a:latin typeface="Times New Roman" pitchFamily="18" charset="0"/>
                <a:cs typeface="Times New Roman" pitchFamily="18" charset="0"/>
              </a:rPr>
              <a:t>3. При этом траверса приближается к головке, челюсти закрываются и захватывают груз, после чего производится его подъем.</a:t>
            </a:r>
          </a:p>
        </p:txBody>
      </p:sp>
      <p:sp>
        <p:nvSpPr>
          <p:cNvPr id="9" name="Прямоугольник 8"/>
          <p:cNvSpPr/>
          <p:nvPr/>
        </p:nvSpPr>
        <p:spPr>
          <a:xfrm>
            <a:off x="4167174" y="1571612"/>
            <a:ext cx="1928826" cy="250033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ru-RU"/>
          </a:p>
        </p:txBody>
      </p:sp>
      <p:pic>
        <p:nvPicPr>
          <p:cNvPr id="3075" name="Picture 3"/>
          <p:cNvPicPr>
            <a:picLocks noChangeAspect="1" noChangeArrowheads="1"/>
          </p:cNvPicPr>
          <p:nvPr/>
        </p:nvPicPr>
        <p:blipFill>
          <a:blip r:embed="rId2" cstate="print"/>
          <a:srcRect/>
          <a:stretch>
            <a:fillRect/>
          </a:stretch>
        </p:blipFill>
        <p:spPr bwMode="auto">
          <a:xfrm>
            <a:off x="4238612" y="1714489"/>
            <a:ext cx="1785950" cy="2340491"/>
          </a:xfrm>
          <a:prstGeom prst="rect">
            <a:avLst/>
          </a:prstGeom>
          <a:noFill/>
          <a:ln w="9525">
            <a:noFill/>
            <a:miter lim="800000"/>
            <a:headEnd/>
            <a:tailEnd/>
          </a:ln>
          <a:effectLst/>
        </p:spPr>
      </p:pic>
      <p:sp>
        <p:nvSpPr>
          <p:cNvPr id="11" name="Прямоугольник 10"/>
          <p:cNvSpPr/>
          <p:nvPr/>
        </p:nvSpPr>
        <p:spPr>
          <a:xfrm>
            <a:off x="4167174" y="4214818"/>
            <a:ext cx="1928826" cy="235745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ru-RU"/>
          </a:p>
        </p:txBody>
      </p:sp>
      <p:pic>
        <p:nvPicPr>
          <p:cNvPr id="3076" name="Picture 4"/>
          <p:cNvPicPr>
            <a:picLocks noChangeAspect="1" noChangeArrowheads="1"/>
          </p:cNvPicPr>
          <p:nvPr/>
        </p:nvPicPr>
        <p:blipFill>
          <a:blip r:embed="rId3" cstate="print"/>
          <a:srcRect/>
          <a:stretch>
            <a:fillRect/>
          </a:stretch>
        </p:blipFill>
        <p:spPr bwMode="auto">
          <a:xfrm>
            <a:off x="4238612" y="4302868"/>
            <a:ext cx="1714512" cy="2113198"/>
          </a:xfrm>
          <a:prstGeom prst="rect">
            <a:avLst/>
          </a:prstGeom>
          <a:noFill/>
          <a:ln w="9525">
            <a:noFill/>
            <a:miter lim="800000"/>
            <a:headEnd/>
            <a:tailEnd/>
          </a:ln>
          <a:effectLst/>
        </p:spPr>
      </p:pic>
      <p:sp>
        <p:nvSpPr>
          <p:cNvPr id="13" name="Прямоугольник 12"/>
          <p:cNvSpPr/>
          <p:nvPr/>
        </p:nvSpPr>
        <p:spPr>
          <a:xfrm>
            <a:off x="8739206" y="1571612"/>
            <a:ext cx="1714512" cy="250033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ru-RU"/>
          </a:p>
        </p:txBody>
      </p:sp>
      <p:sp>
        <p:nvSpPr>
          <p:cNvPr id="14" name="Прямоугольник 13"/>
          <p:cNvSpPr/>
          <p:nvPr/>
        </p:nvSpPr>
        <p:spPr>
          <a:xfrm>
            <a:off x="8739206" y="4214818"/>
            <a:ext cx="1714512" cy="235745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ru-RU"/>
          </a:p>
        </p:txBody>
      </p:sp>
      <p:pic>
        <p:nvPicPr>
          <p:cNvPr id="3077" name="Picture 5"/>
          <p:cNvPicPr>
            <a:picLocks noChangeAspect="1" noChangeArrowheads="1"/>
          </p:cNvPicPr>
          <p:nvPr/>
        </p:nvPicPr>
        <p:blipFill>
          <a:blip r:embed="rId4" cstate="print"/>
          <a:srcRect/>
          <a:stretch>
            <a:fillRect/>
          </a:stretch>
        </p:blipFill>
        <p:spPr bwMode="auto">
          <a:xfrm>
            <a:off x="8810645" y="1643050"/>
            <a:ext cx="1562707" cy="2322712"/>
          </a:xfrm>
          <a:prstGeom prst="rect">
            <a:avLst/>
          </a:prstGeom>
          <a:noFill/>
          <a:ln w="9525">
            <a:noFill/>
            <a:miter lim="800000"/>
            <a:headEnd/>
            <a:tailEnd/>
          </a:ln>
          <a:effectLst/>
        </p:spPr>
      </p:pic>
      <p:pic>
        <p:nvPicPr>
          <p:cNvPr id="3078" name="Picture 6"/>
          <p:cNvPicPr>
            <a:picLocks noChangeAspect="1" noChangeArrowheads="1"/>
          </p:cNvPicPr>
          <p:nvPr/>
        </p:nvPicPr>
        <p:blipFill>
          <a:blip r:embed="rId5" cstate="print"/>
          <a:srcRect/>
          <a:stretch>
            <a:fillRect/>
          </a:stretch>
        </p:blipFill>
        <p:spPr bwMode="auto">
          <a:xfrm>
            <a:off x="8810644" y="4286257"/>
            <a:ext cx="1571636" cy="2237961"/>
          </a:xfrm>
          <a:prstGeom prst="rect">
            <a:avLst/>
          </a:prstGeom>
          <a:noFill/>
          <a:ln w="9525">
            <a:noFill/>
            <a:miter lim="800000"/>
            <a:headEnd/>
            <a:tailEnd/>
          </a:ln>
          <a:effectLst/>
        </p:spPr>
      </p:pic>
    </p:spTree>
    <p:extLst>
      <p:ext uri="{BB962C8B-B14F-4D97-AF65-F5344CB8AC3E}">
        <p14:creationId xmlns:p14="http://schemas.microsoft.com/office/powerpoint/2010/main" xmlns="" val="167918122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52596" y="1000108"/>
            <a:ext cx="8229600" cy="500050"/>
          </a:xfrm>
        </p:spPr>
        <p:txBody>
          <a:bodyPr>
            <a:normAutofit/>
          </a:bodyPr>
          <a:lstStyle/>
          <a:p>
            <a:pPr algn="ctr"/>
            <a:r>
              <a:rPr lang="ru-RU" sz="1800" b="1" dirty="0">
                <a:solidFill>
                  <a:schemeClr val="tx1"/>
                </a:solidFill>
                <a:latin typeface="Times New Roman" pitchFamily="18" charset="0"/>
                <a:cs typeface="Times New Roman" pitchFamily="18" charset="0"/>
              </a:rPr>
              <a:t>ГРЕЙФЕРЫ</a:t>
            </a:r>
          </a:p>
        </p:txBody>
      </p:sp>
      <p:pic>
        <p:nvPicPr>
          <p:cNvPr id="5122" name="Picture 2"/>
          <p:cNvPicPr>
            <a:picLocks noGrp="1" noChangeAspect="1" noChangeArrowheads="1"/>
          </p:cNvPicPr>
          <p:nvPr>
            <p:ph idx="1"/>
          </p:nvPr>
        </p:nvPicPr>
        <p:blipFill>
          <a:blip r:embed="rId2"/>
          <a:srcRect/>
          <a:stretch>
            <a:fillRect/>
          </a:stretch>
        </p:blipFill>
        <p:spPr bwMode="auto">
          <a:xfrm>
            <a:off x="3309918" y="4500570"/>
            <a:ext cx="5105400" cy="1531620"/>
          </a:xfrm>
          <a:prstGeom prst="rect">
            <a:avLst/>
          </a:prstGeom>
          <a:noFill/>
          <a:ln w="9525">
            <a:noFill/>
            <a:miter lim="800000"/>
            <a:headEnd/>
            <a:tailEnd/>
          </a:ln>
          <a:effectLst/>
        </p:spPr>
      </p:pic>
      <p:sp>
        <p:nvSpPr>
          <p:cNvPr id="5" name="TextBox 4"/>
          <p:cNvSpPr txBox="1"/>
          <p:nvPr/>
        </p:nvSpPr>
        <p:spPr>
          <a:xfrm>
            <a:off x="2095472" y="5929331"/>
            <a:ext cx="7715304" cy="830997"/>
          </a:xfrm>
          <a:prstGeom prst="rect">
            <a:avLst/>
          </a:prstGeom>
          <a:noFill/>
        </p:spPr>
        <p:txBody>
          <a:bodyPr wrap="square" rtlCol="0">
            <a:spAutoFit/>
          </a:bodyPr>
          <a:lstStyle/>
          <a:p>
            <a:pPr algn="ctr"/>
            <a:r>
              <a:rPr lang="ru-RU" sz="1600" dirty="0">
                <a:latin typeface="Times New Roman" pitchFamily="18" charset="0"/>
                <a:cs typeface="Times New Roman" pitchFamily="18" charset="0"/>
              </a:rPr>
              <a:t>Грейферы: а - </a:t>
            </a:r>
            <a:r>
              <a:rPr lang="ru-RU" sz="1600" dirty="0" err="1">
                <a:latin typeface="Times New Roman" pitchFamily="18" charset="0"/>
                <a:cs typeface="Times New Roman" pitchFamily="18" charset="0"/>
              </a:rPr>
              <a:t>двухчелюстной</a:t>
            </a:r>
            <a:r>
              <a:rPr lang="ru-RU" sz="1600" dirty="0">
                <a:latin typeface="Times New Roman" pitchFamily="18" charset="0"/>
                <a:cs typeface="Times New Roman" pitchFamily="18" charset="0"/>
              </a:rPr>
              <a:t> для сыпучих материалов. б - </a:t>
            </a:r>
            <a:r>
              <a:rPr lang="ru-RU" sz="1600" dirty="0" err="1">
                <a:latin typeface="Times New Roman" pitchFamily="18" charset="0"/>
                <a:cs typeface="Times New Roman" pitchFamily="18" charset="0"/>
              </a:rPr>
              <a:t>двухчелюстной</a:t>
            </a:r>
            <a:r>
              <a:rPr lang="ru-RU" sz="1600" dirty="0">
                <a:latin typeface="Times New Roman" pitchFamily="18" charset="0"/>
                <a:cs typeface="Times New Roman" pitchFamily="18" charset="0"/>
              </a:rPr>
              <a:t> для круглых длинномерных грузов (бревен, труб),</a:t>
            </a:r>
          </a:p>
          <a:p>
            <a:pPr algn="ctr"/>
            <a:r>
              <a:rPr lang="ru-RU" sz="1600" dirty="0">
                <a:latin typeface="Times New Roman" pitchFamily="18" charset="0"/>
                <a:cs typeface="Times New Roman" pitchFamily="18" charset="0"/>
              </a:rPr>
              <a:t>в - </a:t>
            </a:r>
            <a:r>
              <a:rPr lang="ru-RU" sz="1600" dirty="0" err="1">
                <a:latin typeface="Times New Roman" pitchFamily="18" charset="0"/>
                <a:cs typeface="Times New Roman" pitchFamily="18" charset="0"/>
              </a:rPr>
              <a:t>многочелюстной</a:t>
            </a:r>
            <a:r>
              <a:rPr lang="ru-RU" sz="1600" dirty="0">
                <a:latin typeface="Times New Roman" pitchFamily="18" charset="0"/>
                <a:cs typeface="Times New Roman" pitchFamily="18" charset="0"/>
              </a:rPr>
              <a:t> для кусковых и других материалов</a:t>
            </a:r>
          </a:p>
        </p:txBody>
      </p:sp>
      <p:sp>
        <p:nvSpPr>
          <p:cNvPr id="6" name="TextBox 5"/>
          <p:cNvSpPr txBox="1"/>
          <p:nvPr/>
        </p:nvSpPr>
        <p:spPr>
          <a:xfrm>
            <a:off x="1738282" y="1428737"/>
            <a:ext cx="8572560" cy="2800767"/>
          </a:xfrm>
          <a:prstGeom prst="rect">
            <a:avLst/>
          </a:prstGeom>
          <a:noFill/>
        </p:spPr>
        <p:txBody>
          <a:bodyPr wrap="square" rtlCol="0">
            <a:spAutoFit/>
          </a:bodyPr>
          <a:lstStyle/>
          <a:p>
            <a:pPr algn="ctr">
              <a:buFont typeface="Wingdings" pitchFamily="2" charset="2"/>
              <a:buChar char="ü"/>
            </a:pPr>
            <a:r>
              <a:rPr lang="ru-RU" sz="1600" dirty="0"/>
              <a:t>Конструкция грейфера с канатными механизмами подъема или замыкания должна исключать его самопроизвольное раскрытие и выход канатов из ручьев блоков. Грузоподъемность грейфера должна быть подтверждена расчетом с учетом коэффициента заполнения грейфера и максимальной плотности перегружаемого материала</a:t>
            </a:r>
          </a:p>
          <a:p>
            <a:pPr algn="ctr">
              <a:buFont typeface="Wingdings" pitchFamily="2" charset="2"/>
              <a:buChar char="ü"/>
            </a:pPr>
            <a:r>
              <a:rPr lang="ru-RU" sz="1600" dirty="0"/>
              <a:t>Грейфер должен быть снабжен табличкой с указанием организации-изготовителя, номера, объема, собственной массы, вида материала, для перевалки которого он предназначен, и наибольшей допустимой массы зачерпнутого материала</a:t>
            </a:r>
          </a:p>
          <a:p>
            <a:pPr algn="ctr">
              <a:buFont typeface="Wingdings" pitchFamily="2" charset="2"/>
              <a:buChar char="ü"/>
            </a:pPr>
            <a:r>
              <a:rPr lang="ru-RU" sz="1600" dirty="0"/>
              <a:t>Требования к другим грузозахватным органам, подвешенным непосредственно на канатах и являющимся частью кранов (траверсам, вилам, спредерам, управляемым захватам для металлопроката, бревен, труб и пр.). должны быть изложены в технических условиях на эти краны</a:t>
            </a:r>
          </a:p>
        </p:txBody>
      </p:sp>
    </p:spTree>
    <p:extLst>
      <p:ext uri="{BB962C8B-B14F-4D97-AF65-F5344CB8AC3E}">
        <p14:creationId xmlns:p14="http://schemas.microsoft.com/office/powerpoint/2010/main" xmlns="" val="268972782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4034" y="857232"/>
            <a:ext cx="8229600" cy="571488"/>
          </a:xfrm>
        </p:spPr>
        <p:txBody>
          <a:bodyPr>
            <a:normAutofit/>
          </a:bodyPr>
          <a:lstStyle/>
          <a:p>
            <a:pPr algn="ctr"/>
            <a:r>
              <a:rPr lang="ru-RU" sz="1800" b="1" dirty="0">
                <a:solidFill>
                  <a:schemeClr val="tx1"/>
                </a:solidFill>
                <a:latin typeface="Times New Roman" pitchFamily="18" charset="0"/>
                <a:cs typeface="Times New Roman" pitchFamily="18" charset="0"/>
              </a:rPr>
              <a:t>ВЫБОР СТРОПА</a:t>
            </a:r>
          </a:p>
        </p:txBody>
      </p:sp>
      <p:pic>
        <p:nvPicPr>
          <p:cNvPr id="6146" name="Picture 2"/>
          <p:cNvPicPr>
            <a:picLocks noGrp="1" noChangeAspect="1" noChangeArrowheads="1"/>
          </p:cNvPicPr>
          <p:nvPr>
            <p:ph idx="1"/>
          </p:nvPr>
        </p:nvPicPr>
        <p:blipFill>
          <a:blip r:embed="rId2"/>
          <a:srcRect/>
          <a:stretch>
            <a:fillRect/>
          </a:stretch>
        </p:blipFill>
        <p:spPr bwMode="auto">
          <a:xfrm>
            <a:off x="7810512" y="1785926"/>
            <a:ext cx="2217420" cy="3322320"/>
          </a:xfrm>
          <a:prstGeom prst="rect">
            <a:avLst/>
          </a:prstGeom>
          <a:noFill/>
          <a:ln w="9525">
            <a:noFill/>
            <a:miter lim="800000"/>
            <a:headEnd/>
            <a:tailEnd/>
          </a:ln>
          <a:effectLst/>
        </p:spPr>
      </p:pic>
      <p:sp>
        <p:nvSpPr>
          <p:cNvPr id="5" name="TextBox 4"/>
          <p:cNvSpPr txBox="1"/>
          <p:nvPr/>
        </p:nvSpPr>
        <p:spPr>
          <a:xfrm>
            <a:off x="7524760" y="1285860"/>
            <a:ext cx="2857520" cy="338554"/>
          </a:xfrm>
          <a:prstGeom prst="rect">
            <a:avLst/>
          </a:prstGeom>
          <a:noFill/>
        </p:spPr>
        <p:txBody>
          <a:bodyPr wrap="square" rtlCol="0">
            <a:spAutoFit/>
          </a:bodyPr>
          <a:lstStyle/>
          <a:p>
            <a:pPr algn="ctr"/>
            <a:r>
              <a:rPr lang="ru-RU" sz="1600" b="1" dirty="0">
                <a:latin typeface="Times New Roman" pitchFamily="18" charset="0"/>
                <a:cs typeface="Times New Roman" pitchFamily="18" charset="0"/>
              </a:rPr>
              <a:t>К расчету натяжения стропа</a:t>
            </a:r>
          </a:p>
        </p:txBody>
      </p:sp>
      <p:sp>
        <p:nvSpPr>
          <p:cNvPr id="6" name="TextBox 5"/>
          <p:cNvSpPr txBox="1"/>
          <p:nvPr/>
        </p:nvSpPr>
        <p:spPr>
          <a:xfrm>
            <a:off x="1666844" y="1500174"/>
            <a:ext cx="5857916" cy="501675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buFont typeface="Wingdings" pitchFamily="2" charset="2"/>
              <a:buChar char="ü"/>
            </a:pPr>
            <a:r>
              <a:rPr lang="ru-RU" sz="1600" dirty="0">
                <a:latin typeface="Times New Roman" pitchFamily="18" charset="0"/>
                <a:cs typeface="Times New Roman" pitchFamily="18" charset="0"/>
              </a:rPr>
              <a:t>Грузоподъемность стропов общего назначения рассчитывается при угле между ветвями 90</a:t>
            </a:r>
            <a:r>
              <a:rPr lang="ru-RU" sz="1600" baseline="30000" dirty="0">
                <a:latin typeface="Times New Roman" pitchFamily="18" charset="0"/>
                <a:cs typeface="Times New Roman" pitchFamily="18" charset="0"/>
              </a:rPr>
              <a:t>0</a:t>
            </a:r>
            <a:r>
              <a:rPr lang="ru-RU" sz="1600" dirty="0">
                <a:latin typeface="Times New Roman" pitchFamily="18" charset="0"/>
                <a:cs typeface="Times New Roman" pitchFamily="18" charset="0"/>
              </a:rPr>
              <a:t> за исключением кольцевых и </a:t>
            </a:r>
            <a:r>
              <a:rPr lang="ru-RU" sz="1600" dirty="0" err="1">
                <a:latin typeface="Times New Roman" pitchFamily="18" charset="0"/>
                <a:cs typeface="Times New Roman" pitchFamily="18" charset="0"/>
              </a:rPr>
              <a:t>одноветвевых</a:t>
            </a:r>
            <a:r>
              <a:rPr lang="ru-RU" sz="1600" dirty="0">
                <a:latin typeface="Times New Roman" pitchFamily="18" charset="0"/>
                <a:cs typeface="Times New Roman" pitchFamily="18" charset="0"/>
              </a:rPr>
              <a:t> стропов, грузоподъемность которых дается при вертикальном положении. При использовании в </a:t>
            </a:r>
            <a:r>
              <a:rPr lang="ru-RU" sz="1600" dirty="0" err="1">
                <a:latin typeface="Times New Roman" pitchFamily="18" charset="0"/>
                <a:cs typeface="Times New Roman" pitchFamily="18" charset="0"/>
              </a:rPr>
              <a:t>строповке</a:t>
            </a:r>
            <a:r>
              <a:rPr lang="ru-RU" sz="1600" dirty="0">
                <a:latin typeface="Times New Roman" pitchFamily="18" charset="0"/>
                <a:cs typeface="Times New Roman" pitchFamily="18" charset="0"/>
              </a:rPr>
              <a:t> кольцевых и </a:t>
            </a:r>
            <a:r>
              <a:rPr lang="ru-RU" sz="1600" dirty="0" err="1">
                <a:latin typeface="Times New Roman" pitchFamily="18" charset="0"/>
                <a:cs typeface="Times New Roman" pitchFamily="18" charset="0"/>
              </a:rPr>
              <a:t>одноветвевых</a:t>
            </a:r>
            <a:r>
              <a:rPr lang="ru-RU" sz="1600" dirty="0">
                <a:latin typeface="Times New Roman" pitchFamily="18" charset="0"/>
                <a:cs typeface="Times New Roman" pitchFamily="18" charset="0"/>
              </a:rPr>
              <a:t> стропов в наклонном положении необходимо на их грузоподъемность вводить поправочный коэффициент в зависимости от угла наклона</a:t>
            </a:r>
          </a:p>
          <a:p>
            <a:pPr algn="ctr">
              <a:buFont typeface="Wingdings" pitchFamily="2" charset="2"/>
              <a:buChar char="ü"/>
            </a:pPr>
            <a:r>
              <a:rPr lang="ru-RU" sz="1600" dirty="0">
                <a:latin typeface="Times New Roman" pitchFamily="18" charset="0"/>
                <a:cs typeface="Times New Roman" pitchFamily="18" charset="0"/>
              </a:rPr>
              <a:t>Коэффициент определяется косинусом угла, образуемого между наклонной ветвью стропа и вертикалью. При 15</a:t>
            </a:r>
            <a:r>
              <a:rPr lang="ru-RU" sz="1600" baseline="30000" dirty="0">
                <a:latin typeface="Times New Roman" pitchFamily="18" charset="0"/>
                <a:cs typeface="Times New Roman" pitchFamily="18" charset="0"/>
              </a:rPr>
              <a:t>0</a:t>
            </a:r>
            <a:r>
              <a:rPr lang="ru-RU" sz="1600" dirty="0">
                <a:latin typeface="Times New Roman" pitchFamily="18" charset="0"/>
                <a:cs typeface="Times New Roman" pitchFamily="18" charset="0"/>
              </a:rPr>
              <a:t>, 30</a:t>
            </a:r>
            <a:r>
              <a:rPr lang="ru-RU" sz="1600" baseline="30000" dirty="0">
                <a:latin typeface="Times New Roman" pitchFamily="18" charset="0"/>
                <a:cs typeface="Times New Roman" pitchFamily="18" charset="0"/>
              </a:rPr>
              <a:t>0</a:t>
            </a:r>
            <a:r>
              <a:rPr lang="ru-RU" sz="1600" dirty="0">
                <a:latin typeface="Times New Roman" pitchFamily="18" charset="0"/>
                <a:cs typeface="Times New Roman" pitchFamily="18" charset="0"/>
              </a:rPr>
              <a:t>, 45</a:t>
            </a:r>
            <a:r>
              <a:rPr lang="ru-RU" sz="1600" baseline="30000" dirty="0">
                <a:latin typeface="Times New Roman" pitchFamily="18" charset="0"/>
                <a:cs typeface="Times New Roman" pitchFamily="18" charset="0"/>
              </a:rPr>
              <a:t>0</a:t>
            </a:r>
            <a:r>
              <a:rPr lang="ru-RU" sz="1600" dirty="0">
                <a:latin typeface="Times New Roman" pitchFamily="18" charset="0"/>
                <a:cs typeface="Times New Roman" pitchFamily="18" charset="0"/>
              </a:rPr>
              <a:t> коэффициент соответственно равен 0,966; 0.866; 0,707</a:t>
            </a:r>
          </a:p>
          <a:p>
            <a:pPr algn="ctr">
              <a:buFont typeface="Wingdings" pitchFamily="2" charset="2"/>
              <a:buChar char="ü"/>
            </a:pPr>
            <a:r>
              <a:rPr lang="ru-RU" sz="1600" dirty="0">
                <a:latin typeface="Times New Roman" pitchFamily="18" charset="0"/>
                <a:cs typeface="Times New Roman" pitchFamily="18" charset="0"/>
              </a:rPr>
              <a:t>Пример. Два кольцевых стропа, каждый грузоподъемностью по 5 т, наклонены к вертикали под углом 45</a:t>
            </a:r>
            <a:r>
              <a:rPr lang="ru-RU" sz="1600" baseline="30000" dirty="0">
                <a:latin typeface="Times New Roman" pitchFamily="18" charset="0"/>
                <a:cs typeface="Times New Roman" pitchFamily="18" charset="0"/>
              </a:rPr>
              <a:t>0</a:t>
            </a:r>
            <a:r>
              <a:rPr lang="ru-RU" sz="1600" dirty="0">
                <a:latin typeface="Times New Roman" pitchFamily="18" charset="0"/>
                <a:cs typeface="Times New Roman" pitchFamily="18" charset="0"/>
              </a:rPr>
              <a:t>, следовательно, несущая способность каждого стропа будет равна </a:t>
            </a:r>
          </a:p>
          <a:p>
            <a:pPr algn="ctr"/>
            <a:r>
              <a:rPr lang="ru-RU" sz="1600" dirty="0">
                <a:latin typeface="Times New Roman" pitchFamily="18" charset="0"/>
                <a:cs typeface="Times New Roman" pitchFamily="18" charset="0"/>
              </a:rPr>
              <a:t>5 тс × 0,707=3,535 тс</a:t>
            </a:r>
          </a:p>
          <a:p>
            <a:pPr algn="ctr">
              <a:buFont typeface="Wingdings" pitchFamily="2" charset="2"/>
              <a:buChar char="ü"/>
            </a:pPr>
            <a:r>
              <a:rPr lang="ru-RU" sz="1600" dirty="0">
                <a:latin typeface="Times New Roman" pitchFamily="18" charset="0"/>
                <a:cs typeface="Times New Roman" pitchFamily="18" charset="0"/>
              </a:rPr>
              <a:t>При массе груза </a:t>
            </a:r>
            <a:r>
              <a:rPr lang="en-US" sz="1600" dirty="0">
                <a:latin typeface="Times New Roman" pitchFamily="18" charset="0"/>
                <a:cs typeface="Times New Roman" pitchFamily="18" charset="0"/>
              </a:rPr>
              <a:t>Q</a:t>
            </a:r>
            <a:r>
              <a:rPr lang="ru-RU" sz="1600" dirty="0">
                <a:latin typeface="Times New Roman" pitchFamily="18" charset="0"/>
                <a:cs typeface="Times New Roman" pitchFamily="18" charset="0"/>
              </a:rPr>
              <a:t> (т</a:t>
            </a:r>
            <a:r>
              <a:rPr lang="en-US" sz="1600" dirty="0">
                <a:latin typeface="Times New Roman" pitchFamily="18" charset="0"/>
                <a:cs typeface="Times New Roman" pitchFamily="18" charset="0"/>
              </a:rPr>
              <a:t>) </a:t>
            </a:r>
            <a:r>
              <a:rPr lang="ru-RU" sz="1600" dirty="0">
                <a:latin typeface="Times New Roman" pitchFamily="18" charset="0"/>
                <a:cs typeface="Times New Roman" pitchFamily="18" charset="0"/>
              </a:rPr>
              <a:t>натяжение </a:t>
            </a:r>
            <a:r>
              <a:rPr lang="en-US" sz="1600" dirty="0">
                <a:latin typeface="Times New Roman" pitchFamily="18" charset="0"/>
                <a:cs typeface="Times New Roman" pitchFamily="18" charset="0"/>
              </a:rPr>
              <a:t>S(</a:t>
            </a:r>
            <a:r>
              <a:rPr lang="ru-RU" sz="1600" dirty="0">
                <a:latin typeface="Times New Roman" pitchFamily="18" charset="0"/>
                <a:cs typeface="Times New Roman" pitchFamily="18" charset="0"/>
              </a:rPr>
              <a:t>т</a:t>
            </a:r>
            <a:r>
              <a:rPr lang="en-US" sz="1600" dirty="0">
                <a:latin typeface="Times New Roman" pitchFamily="18" charset="0"/>
                <a:cs typeface="Times New Roman" pitchFamily="18" charset="0"/>
              </a:rPr>
              <a:t>) </a:t>
            </a:r>
            <a:r>
              <a:rPr lang="ru-RU" sz="1600" dirty="0">
                <a:latin typeface="Times New Roman" pitchFamily="18" charset="0"/>
                <a:cs typeface="Times New Roman" pitchFamily="18" charset="0"/>
              </a:rPr>
              <a:t>в каждой ветви определяют по формуле;</a:t>
            </a:r>
          </a:p>
          <a:p>
            <a:pPr algn="ctr"/>
            <a:endParaRPr lang="en-US" sz="1600" i="1" dirty="0">
              <a:latin typeface="Times New Roman" pitchFamily="18" charset="0"/>
              <a:cs typeface="Times New Roman" pitchFamily="18" charset="0"/>
            </a:endParaRPr>
          </a:p>
          <a:p>
            <a:pPr algn="ctr"/>
            <a:endParaRPr lang="ru-RU" sz="1600" dirty="0">
              <a:latin typeface="Times New Roman" pitchFamily="18" charset="0"/>
              <a:cs typeface="Times New Roman" pitchFamily="18" charset="0"/>
            </a:endParaRPr>
          </a:p>
          <a:p>
            <a:pPr algn="ctr"/>
            <a:r>
              <a:rPr lang="ru-RU" sz="1600" dirty="0">
                <a:latin typeface="Times New Roman" pitchFamily="18" charset="0"/>
                <a:cs typeface="Times New Roman" pitchFamily="18" charset="0"/>
              </a:rPr>
              <a:t>где </a:t>
            </a:r>
            <a:r>
              <a:rPr lang="en-US" sz="1600" dirty="0">
                <a:latin typeface="Times New Roman" pitchFamily="18" charset="0"/>
                <a:cs typeface="Times New Roman" pitchFamily="18" charset="0"/>
              </a:rPr>
              <a:t>n</a:t>
            </a:r>
            <a:r>
              <a:rPr lang="ru-RU" sz="1600" dirty="0">
                <a:latin typeface="Times New Roman" pitchFamily="18" charset="0"/>
                <a:cs typeface="Times New Roman" pitchFamily="18" charset="0"/>
              </a:rPr>
              <a:t>-число ветвей:</a:t>
            </a:r>
          </a:p>
          <a:p>
            <a:pPr algn="ctr"/>
            <a:r>
              <a:rPr lang="ru-RU" sz="1600" dirty="0">
                <a:latin typeface="Times New Roman" pitchFamily="18" charset="0"/>
                <a:cs typeface="Times New Roman" pitchFamily="18" charset="0"/>
              </a:rPr>
              <a:t>а - угол наклона ветви к вертикали</a:t>
            </a:r>
          </a:p>
        </p:txBody>
      </p:sp>
      <p:pic>
        <p:nvPicPr>
          <p:cNvPr id="6148" name="Picture 4"/>
          <p:cNvPicPr>
            <a:picLocks noChangeAspect="1" noChangeArrowheads="1"/>
          </p:cNvPicPr>
          <p:nvPr/>
        </p:nvPicPr>
        <p:blipFill>
          <a:blip r:embed="rId3"/>
          <a:srcRect/>
          <a:stretch>
            <a:fillRect/>
          </a:stretch>
        </p:blipFill>
        <p:spPr bwMode="auto">
          <a:xfrm>
            <a:off x="3809985" y="5500703"/>
            <a:ext cx="1343025" cy="504825"/>
          </a:xfrm>
          <a:prstGeom prst="rect">
            <a:avLst/>
          </a:prstGeom>
          <a:noFill/>
          <a:ln w="9525">
            <a:noFill/>
            <a:miter lim="800000"/>
            <a:headEnd/>
            <a:tailEnd/>
          </a:ln>
          <a:effectLst/>
        </p:spPr>
      </p:pic>
    </p:spTree>
    <p:extLst>
      <p:ext uri="{BB962C8B-B14F-4D97-AF65-F5344CB8AC3E}">
        <p14:creationId xmlns:p14="http://schemas.microsoft.com/office/powerpoint/2010/main" xmlns="" val="1362742810"/>
      </p:ext>
    </p:extLst>
  </p:cSld>
  <p:clrMapOvr>
    <a:masterClrMapping/>
  </p:clrMapOvr>
</p:sld>
</file>

<file path=ppt/theme/theme1.xml><?xml version="1.0" encoding="utf-8"?>
<a:theme xmlns:a="http://schemas.openxmlformats.org/drawingml/2006/main" name="Основа">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xmlns="" name="Office_30104627_TF33828058" id="{55AB4221-B4A6-45F9-BD74-83F272B43241}" vid="{2035D08F-0991-4BAC-9D78-048A03DF1286}"/>
    </a:ext>
  </a:extLst>
</a:theme>
</file>

<file path=ppt/theme/theme2.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0" ma:contentTypeDescription="Create a new document." ma:contentTypeScope="" ma:versionID="e39e7e9e36de66d473ce04bb4ab2dbb8">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9dc5994665da46609c24125788630d8"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D155B8-CF3B-40B2-A199-B2D809AA5FF7}">
  <ds:schemaRefs>
    <ds:schemaRef ds:uri="http://schemas.microsoft.com/office/2006/documentManagement/types"/>
    <ds:schemaRef ds:uri="http://schemas.microsoft.com/office/2006/metadata/properties"/>
    <ds:schemaRef ds:uri="http://purl.org/dc/terms/"/>
    <ds:schemaRef ds:uri="16c05727-aa75-4e4a-9b5f-8a80a1165891"/>
    <ds:schemaRef ds:uri="http://schemas.microsoft.com/office/infopath/2007/PartnerControls"/>
    <ds:schemaRef ds:uri="http://purl.org/dc/dcmitype/"/>
    <ds:schemaRef ds:uri="http://schemas.openxmlformats.org/package/2006/metadata/core-properties"/>
    <ds:schemaRef ds:uri="71af3243-3dd4-4a8d-8c0d-dd76da1f02a5"/>
    <ds:schemaRef ds:uri="http://www.w3.org/XML/1998/namespace"/>
    <ds:schemaRef ds:uri="http://purl.org/dc/elements/1.1/"/>
  </ds:schemaRefs>
</ds:datastoreItem>
</file>

<file path=customXml/itemProps2.xml><?xml version="1.0" encoding="utf-8"?>
<ds:datastoreItem xmlns:ds="http://schemas.openxmlformats.org/officeDocument/2006/customXml" ds:itemID="{B1E9C3DF-B2B9-4914-B6CE-846E16DA574D}">
  <ds:schemaRefs>
    <ds:schemaRef ds:uri="http://schemas.microsoft.com/sharepoint/v3/contenttype/forms"/>
  </ds:schemaRefs>
</ds:datastoreItem>
</file>

<file path=customXml/itemProps3.xml><?xml version="1.0" encoding="utf-8"?>
<ds:datastoreItem xmlns:ds="http://schemas.openxmlformats.org/officeDocument/2006/customXml" ds:itemID="{886D1C34-E5C8-4E3C-9110-4CAD839A80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Организационная диаграмма компании</Template>
  <TotalTime>0</TotalTime>
  <Words>24048</Words>
  <Application>Microsoft Office PowerPoint</Application>
  <PresentationFormat>Произвольный</PresentationFormat>
  <Paragraphs>2156</Paragraphs>
  <Slides>245</Slides>
  <Notes>0</Notes>
  <HiddenSlides>0</HiddenSlides>
  <MMClips>0</MMClips>
  <ScaleCrop>false</ScaleCrop>
  <HeadingPairs>
    <vt:vector size="6" baseType="variant">
      <vt:variant>
        <vt:lpstr>Тема</vt:lpstr>
      </vt:variant>
      <vt:variant>
        <vt:i4>1</vt:i4>
      </vt:variant>
      <vt:variant>
        <vt:lpstr>Внедренные серверы OLE</vt:lpstr>
      </vt:variant>
      <vt:variant>
        <vt:i4>0</vt:i4>
      </vt:variant>
      <vt:variant>
        <vt:lpstr>Заголовки слайдов</vt:lpstr>
      </vt:variant>
      <vt:variant>
        <vt:i4>245</vt:i4>
      </vt:variant>
    </vt:vector>
  </HeadingPairs>
  <TitlesOfParts>
    <vt:vector size="246" baseType="lpstr">
      <vt:lpstr>Основа</vt:lpstr>
      <vt:lpstr>ЭУП «Стропальные работы»</vt:lpstr>
      <vt:lpstr>Функциональная карта вида профессиональной деятельности</vt:lpstr>
      <vt:lpstr>Трудовые действия</vt:lpstr>
      <vt:lpstr>Необходимые умения </vt:lpstr>
      <vt:lpstr>Необходимые знания</vt:lpstr>
      <vt:lpstr>Описание профессии</vt:lpstr>
      <vt:lpstr>Проведение стропальных работ</vt:lpstr>
      <vt:lpstr>Требования к образованию и обучению</vt:lpstr>
      <vt:lpstr>Особые условия допуска к работе</vt:lpstr>
      <vt:lpstr>Основные положения Федерального закона «О промышленной безопасности опасных производственных объектов» от 21.07.97 № 116-ФЗ</vt:lpstr>
      <vt:lpstr>В целях Федерального закона используются следующие понятия</vt:lpstr>
      <vt:lpstr>Слайд 12</vt:lpstr>
      <vt:lpstr>Опасные производственные объекты</vt:lpstr>
      <vt:lpstr> Требования промышленной безопасности</vt:lpstr>
      <vt:lpstr>Правовое регулирование в области промышленной безопасности</vt:lpstr>
      <vt:lpstr>Трудовой кодекс РФ от 30.12.2001 № 197-ФЗ</vt:lpstr>
      <vt:lpstr>Организация надзора и контроля за соблюдением требований по охране труда и промышленной безопасности</vt:lpstr>
      <vt:lpstr>Органы надзора</vt:lpstr>
      <vt:lpstr>Порядок учета и расследования несчастных случаев</vt:lpstr>
      <vt:lpstr>Какие несчастные случаи на производстве подлежат расследованию и учету</vt:lpstr>
      <vt:lpstr>К лицам, участвующим в производственной деятельности работодателя относятся:</vt:lpstr>
      <vt:lpstr>Несчастным случаем на производстве могут быть:</vt:lpstr>
      <vt:lpstr>Несчастным случаем на производстве является случай, если он произошел:</vt:lpstr>
      <vt:lpstr>Несчастный случай считается не связанным с производством, если он произошел:</vt:lpstr>
      <vt:lpstr>Контроль за соблюдением порядка расследования и учета несчастных случаев на производстве</vt:lpstr>
      <vt:lpstr>Понятие системы управления охраной труда и промышленной безопасностью</vt:lpstr>
      <vt:lpstr>Основными задачами системы управления охраной труда являются:</vt:lpstr>
      <vt:lpstr>Основными задачами системы управления охраной труда являются:</vt:lpstr>
      <vt:lpstr>Внедряя систему управления охраной труда в организации необходимо помнить:</vt:lpstr>
      <vt:lpstr>Инструктаж по охране труда на рабочем месте стропальщика</vt:lpstr>
      <vt:lpstr>Допущенный к самостоятельной работе, стропальщик должен</vt:lpstr>
      <vt:lpstr>Стропальщик обязан</vt:lpstr>
      <vt:lpstr>На стропальщика могут воздействовать следующие опасные и вредные производственные факторы, в том числе</vt:lpstr>
      <vt:lpstr>Для снижения воздействия опасных и вредных производственных факторов стропальщики должны быть обеспечены</vt:lpstr>
      <vt:lpstr>Слайд 35</vt:lpstr>
      <vt:lpstr>При передвижении по территории предприятия стропальщик обязан</vt:lpstr>
      <vt:lpstr>Профессиональные риски. Оценка серьезности последствий воздействия опасности,  S </vt:lpstr>
      <vt:lpstr>Механические опасности</vt:lpstr>
      <vt:lpstr>Слайд 39</vt:lpstr>
      <vt:lpstr>Слайд 40</vt:lpstr>
      <vt:lpstr>Матрица классификации рисков</vt:lpstr>
      <vt:lpstr>Предупреждение профессиональных заболеваний</vt:lpstr>
      <vt:lpstr>Борьба с запыленностью и загазованностью воздушной среды и производственными шумами.</vt:lpstr>
      <vt:lpstr>Оснащение рабочего места стропальщика и зоны погрузочно-разгрузочных работ.</vt:lpstr>
      <vt:lpstr>Средства индивидуальной защиты подразделяются на три группы</vt:lpstr>
      <vt:lpstr>СИЗ</vt:lpstr>
      <vt:lpstr>Работодатель обязан:</vt:lpstr>
      <vt:lpstr>Выдача работникам специальной одежды и технических средств индивидуальной защиты</vt:lpstr>
      <vt:lpstr>Выдача работникам средств личной гигиены</vt:lpstr>
      <vt:lpstr>Виды смывающих и (или) обезвреживающих средств:</vt:lpstr>
      <vt:lpstr>Производственный травматизм</vt:lpstr>
      <vt:lpstr>Термины</vt:lpstr>
      <vt:lpstr>В случае с профтравматизмом и профзаболеваниями выделяют следующие группы причин</vt:lpstr>
      <vt:lpstr>Профилактика и предупреждение</vt:lpstr>
      <vt:lpstr>Порядок оказания первой помощи при несчастных случаях</vt:lpstr>
      <vt:lpstr>Индивидуальный пакет и аптечка первой помощи, правила пользования ими. </vt:lpstr>
      <vt:lpstr>Транспортирование пострадавших</vt:lpstr>
      <vt:lpstr>Пожарная безопасность на предприятии</vt:lpstr>
      <vt:lpstr>Организационно-распорядительные меры пожарной безопасности на предприятии.</vt:lpstr>
      <vt:lpstr> Технические меры пожарной безопасности на предприятии:</vt:lpstr>
      <vt:lpstr>Слайд 61</vt:lpstr>
      <vt:lpstr>Требования ФНП</vt:lpstr>
      <vt:lpstr>Требования ФНП</vt:lpstr>
      <vt:lpstr>Требования к грузоподъемным механизмам и подъемным сооружениям, приобретаемым за границей</vt:lpstr>
      <vt:lpstr>Грузоподъемные краны классифицируются: </vt:lpstr>
      <vt:lpstr>КЛАССИФИКАЦИЯ КРАНОВ ПО ВИДУ ГРУЗОЗАХВАТНОГО ОРГАНА</vt:lpstr>
      <vt:lpstr>КЛАССИФИКАЦИЯ КРАНОВ ПО ВИДУ ХОДОВОГО УСТРОЙСТВА</vt:lpstr>
      <vt:lpstr>Классификация кранов по виду привода</vt:lpstr>
      <vt:lpstr>КАБЕЛЬНЫЕ КРАНЫ</vt:lpstr>
      <vt:lpstr>КОЗЛОВЫЕ КРАНЫ</vt:lpstr>
      <vt:lpstr>МОСТОВЫЕ КРАНЫ-ПЕРЕГРУЖАТЕЛИ</vt:lpstr>
      <vt:lpstr>БАШЕННЫЕ КРАНЫ</vt:lpstr>
      <vt:lpstr>РАЗНОВИДНОСТИ БАШЕННЫХ КРАНОВ</vt:lpstr>
      <vt:lpstr>СТРЕЛОВЫЕ САМОХОДНЫЕ КРАНЫ</vt:lpstr>
      <vt:lpstr>УСТРОЙСТВО СТРЕЛОВЫХ САМОХОДНЫХ КРАНОВ</vt:lpstr>
      <vt:lpstr>УСТРОЙСТВО СТРЕЛОВЫХ САМОХОДНЫХ КРАНОВ</vt:lpstr>
      <vt:lpstr>УСТРОЙСТВО СТРЕЛОВЫХ САМОХОДНЫХ КРАНОВ</vt:lpstr>
      <vt:lpstr>Содержание руководства по эксплуатации грузоподъемного крана</vt:lpstr>
      <vt:lpstr>ТОРМОЗА</vt:lpstr>
      <vt:lpstr>ТОРМОЗА</vt:lpstr>
      <vt:lpstr>ВИДЫ ТОРМОЗОВ</vt:lpstr>
      <vt:lpstr>Слайд 82</vt:lpstr>
      <vt:lpstr>ИЗГОТОВЛЕНИЕ КАНАТОВ</vt:lpstr>
      <vt:lpstr>Крепление канатов к механизмам подъема и их деталям</vt:lpstr>
      <vt:lpstr>Крепление канатов к механизмам подъема и их деталям</vt:lpstr>
      <vt:lpstr>Крепление канатов к механизмам подъема и их деталям</vt:lpstr>
      <vt:lpstr>Крепление канатов к механизмам подъема и их деталям</vt:lpstr>
      <vt:lpstr>КАНАТНЫЕ БАРАБАНЫ</vt:lpstr>
      <vt:lpstr>КАНАТНЫЕ БАРАБАНЫ ТРЕБОВАНИЯ К БАРАБАНАМ:</vt:lpstr>
      <vt:lpstr>КАНАТНЫЕ БАРАБАНЫ ТРЕБОВАНИЯ К БАРАБАНАМ:</vt:lpstr>
      <vt:lpstr>ГРУЗОЗАХВАТНЫЕ ОРГАНЫ. ОБЩИЕ СВЕДЕНИЯ</vt:lpstr>
      <vt:lpstr>ГРУЗОВЫЕ КРЮКИ</vt:lpstr>
      <vt:lpstr>ГРУЗОВЫЕ КРЮКИ</vt:lpstr>
      <vt:lpstr>ГРУЗОВЫЕ КРЮКИ</vt:lpstr>
      <vt:lpstr>ГРУЗОВЫЕ ЭЛЕКТРОМАГНИТЫ</vt:lpstr>
      <vt:lpstr>ГРЕЙФЕРЫ</vt:lpstr>
      <vt:lpstr>ГРЕЙФЕРЫ</vt:lpstr>
      <vt:lpstr>ГРЕЙФЕРЫ</vt:lpstr>
      <vt:lpstr>ВЫБОР СТРОПА</vt:lpstr>
      <vt:lpstr>АППАРАТЫ УПРАВЛЕНИЯ</vt:lpstr>
      <vt:lpstr>КАБИНА УПРАВЛЕНИЯ</vt:lpstr>
      <vt:lpstr>КАБИНА УПРАВЛЕНИЯ</vt:lpstr>
      <vt:lpstr>БАЛЛАСТЫ И ПРОТИВОВЕСЫ</vt:lpstr>
      <vt:lpstr>УСТАНОВКА КРАНОВ</vt:lpstr>
      <vt:lpstr>УСТАНОВКА КРАНОВ</vt:lpstr>
      <vt:lpstr>УСТАНОВКА КРАНОВ</vt:lpstr>
      <vt:lpstr>УСТАНОВКА КРАНОВ</vt:lpstr>
      <vt:lpstr>УСТАНОВКА СТРЕЛОВЫХ КРАНОВ</vt:lpstr>
      <vt:lpstr>УСТАНОВКА СТРЕЛОВЫХ КРАНОВ</vt:lpstr>
      <vt:lpstr>УСТАНОВКА СТРЕЛОВЫХ КРАНОВ</vt:lpstr>
      <vt:lpstr>Общие сведения о регистрации ОПО, где эксплуатируются грузоподъемные краны</vt:lpstr>
      <vt:lpstr>РАЗРЕШЕНИЕ НА ПУСК КРАНОВ В РАБОТУ</vt:lpstr>
      <vt:lpstr>ВЫДАЧА РАЗРЕШЕНИЙ НА ПУСК КРАНОВ В РАБОТУ</vt:lpstr>
      <vt:lpstr>ВЫДАЧА РАЗРЕШЕНИЙ НА ПУСК КРАНОВ В РАБОТУ</vt:lpstr>
      <vt:lpstr>ТЕМА 4. ТЕХНИЧЕСКОЕ ОСВИДЕТЕЛЬСТВОВАНИЕ И РЕМОНТ ГРУЗОПОДЪЕМНЫХ КРАНОВ </vt:lpstr>
      <vt:lpstr>ТЕХНИЧЕСКОЕ ОСВИДЕТЕЛЬСТВОВАНИЕ КРАНОВ И ЕГО ЦЕЛЬ</vt:lpstr>
      <vt:lpstr>ТЕХНИЧЕСКОЕ ОСВИДЕТЕЛЬСТВОВАНИЕ КРАНОВ И ЕГО ЦЕЛЬ</vt:lpstr>
      <vt:lpstr>Сроки технического освидетельствования грузоподъемных кранов</vt:lpstr>
      <vt:lpstr>СРОКИ ТЕХНИЧЕСКОГО ОСВИДЕТЕЛЬСТВОВАНИЯ КРАНОВ</vt:lpstr>
      <vt:lpstr>ОБЩИЕ ТРЕБОВАНИЯ ПРИ ПРОВЕДЕНИИ ТЕХНИЧЕСКОГО ОСВИДЕТЕЛЬСТВОВАНИЯ</vt:lpstr>
      <vt:lpstr>РАБОТЫ, ПРОВОДИМЫЕ ПРИ ТЕХНИЧЕСКОМ ОСВИДЕТЕЛЬСТВОВАНИИ</vt:lpstr>
      <vt:lpstr>РАБОТЫ, ПРОВОДИМЫЕ ПРИ ТЕХНИЧЕСКОМ ОСВИДЕТЕЛЬСТВОВАНИИ</vt:lpstr>
      <vt:lpstr>БРАКОВКА КРАНОВОГО ПУТИ</vt:lpstr>
      <vt:lpstr>БРАКОВКА КРАНОВОГО ПУТИ</vt:lpstr>
      <vt:lpstr>ДИНАМИЧЕСКИЕ ИСПЫТАНИЯ КРАНА</vt:lpstr>
      <vt:lpstr>ЗАПИСЬ РЕЗУЛЬТАТОВ ТЕХНИЧЕСКИХ ОСВИДЕТЕЛЬСТВОВАНИЙ</vt:lpstr>
      <vt:lpstr> ТЕМА 5. НАДЗОР И ОБСЛУЖИВАНИЕ </vt:lpstr>
      <vt:lpstr>ОСНОВНЫЕ НОРМАТИВНЫЕ ПРАВОВЫЕ АКТЫ И НОРМАТИВНО-ТЕХНИЧЕСКИЕ ДОКУМЕНТЫ, РЕКОМЕНДУЕМЫЕ ДЛЯ ИЗУЧЕНИЯ:</vt:lpstr>
      <vt:lpstr>НАЗНАЧЕНИЕ ОТВЕТСТВЕННЫХ ЛИЦ ЭКСПЛУАТИРУЮЩИМИ ОРГАНИЗАЦИЯМИ</vt:lpstr>
      <vt:lpstr>НАЗНАЧЕНИЕ ОТВЕТСТВЕННЫХ ЛИЦ ЭКСПЛУАТИРУЮЩИМИ ОРГАНИЗАЦИЯМИ</vt:lpstr>
      <vt:lpstr>Требования к работникам, занятым на выполнении работ по монтажу (демонтажу), наладке либо ремонту, реконструкции или модернизации в процессе эксплуатации кранов</vt:lpstr>
      <vt:lpstr>Требования к работникам, занятым на выполнении работ по монтажу (демонтажу), наладке либо ремонту, реконструкции или модернизации в процессе эксплуатации кранов</vt:lpstr>
      <vt:lpstr>Требования к работникам, занятым на выполнении работ по монтажу (демонтажу), наладке либо ремонту, реконструкции или модернизации в процессе эксплуатации кранов</vt:lpstr>
      <vt:lpstr>ОБЩИЕ ТРЕБОВАНИЯ ПРИ ПРОИЗВОДСТВЕ РАБОТ ПО ПЕРЕМЕЩЕНИЮ ГРУЗОВ</vt:lpstr>
      <vt:lpstr>СОДЕРЖАНИЕ ПРОЕКТА ОРГАНИЗАЦИИ СТРОИТЕЛЬСТВА</vt:lpstr>
      <vt:lpstr>ПОДЪЕМ И ПЕРЕМЕЩЕНИЕ ГРУЗОВ НЕСКОЛЬКИМИ КРАНАМИ</vt:lpstr>
      <vt:lpstr>ТРЕБОВАНИЯ К СХЕМАМ СТРОПОВКИ</vt:lpstr>
      <vt:lpstr>ПРИМЕР СХЕМЫ СТРОПОВКИ ГРУЗОВ</vt:lpstr>
      <vt:lpstr>ПРАВИЛА СТРОПОВКИ ГРУЗОВ ИЗ ШТАБЕЛЕЙ</vt:lpstr>
      <vt:lpstr>СТРОПОВКА МЕТАЛЛОПРОКАТА</vt:lpstr>
      <vt:lpstr>СКЛАДИРОВАНИЕ МЕТАЛЛОПРОКАТА</vt:lpstr>
      <vt:lpstr>СКЛАДИРОВАНИЕ МЕТАЛЛОПРОКАТА</vt:lpstr>
      <vt:lpstr>СКЛАДИРОВАНИЕ МЕТАЛЛОПРОКАТА</vt:lpstr>
      <vt:lpstr>СТРОПОВКА И СКЛАДИРОВАНИЕ ЛЕСОМАТЕРИАЛОВ</vt:lpstr>
      <vt:lpstr>СТРОПОВКА И СКЛАДИРОВАНИЕ ЛЕСОМАТЕРИАЛОВ</vt:lpstr>
      <vt:lpstr>СТРОПОВКА И СКЛАДИРОВАНИЕ ЛЕСОМАТЕРИАЛОВ</vt:lpstr>
      <vt:lpstr>СТРОПОВКА РАЗЛИЧНОГО ОБОРУДОВАНИЯ</vt:lpstr>
      <vt:lpstr>ОБЯЗАННОСТИ  ЭКСПЛУАТИРУЮЩЕЙ ОРГАНИЗАЦИИ ПРИ ПРОИЗВОДСТВЕ РАБОТ КРАНАМИ</vt:lpstr>
      <vt:lpstr>ОБЯЗАННОСТИ  ЭКСПЛУАТИРУЮЩЕЙ ОРГАНИЗАЦИИ ПРИ ПРОИЗВОДСТВЕ РАБОТ КРАНАМИ</vt:lpstr>
      <vt:lpstr>СИГНАЛИЗАЦИЯ МЕЖДУ СТРОПАЛЬЩИКОМ И КРАНОВЩИКОМ</vt:lpstr>
      <vt:lpstr>СИГНАЛИЗАЦИЯ МЕЖДУ СТРОПАЛЬЩИКОМ И КРАНОВЩИКОМ</vt:lpstr>
      <vt:lpstr>СИГНАЛИЗАЦИЯ МЕЖДУ СТРОПАЛЬЩИКОМ И КРАНОВЩИКОМ</vt:lpstr>
      <vt:lpstr>СИГНАЛИЗАЦИЯ МЕЖДУ СТРОПАЛЬЩИКОМ И КРАНОВЩИКОМ</vt:lpstr>
      <vt:lpstr>СИГНАЛИЗАЦИЯ МЕЖДУ СТРОПАЛЬЩИКОМ И КРАНОВЩИКОМ</vt:lpstr>
      <vt:lpstr>СИГНАЛИЗАЦИЯ МЕЖДУ СТРОПАЛЬЩИКОМ И КРАНОВЩИКОМ</vt:lpstr>
      <vt:lpstr>СИГНАЛИЗАЦИЯ МЕЖДУ СТРОПАЛЬЩИКОМ И КРАНОВЩИКОМ</vt:lpstr>
      <vt:lpstr>СИГНАЛИЗАЦИЯ МЕЖДУ СТРОПАЛЬЩИКОМ И КРАНОВЩИКОМ</vt:lpstr>
      <vt:lpstr>СИГНАЛИЗАЦИЯ МЕЖДУ СТРОПАЛЬЩИКОМ И КРАНОВЩИКОМ</vt:lpstr>
      <vt:lpstr>СИГНАЛИЗАЦИЯ МЕЖДУ СТРОПАЛЬЩИКОМ И КРАНОВЩИКОМ</vt:lpstr>
      <vt:lpstr>ПРОИЗВОДСТВО РАБОТ СТРЕЛОВЫМИ КРАНАМИ ВБЛИЗИ ЛИНИИ ЭЛЕКТРОПЕРЕДАЧИ</vt:lpstr>
      <vt:lpstr>ПРОИЗВОДСТВО РАБОТ СТРЕЛОВЫМИ КРАНАМИ ВБЛИЗИ ЛИНИИ ЭЛЕКТРОПЕРЕДАЧИ</vt:lpstr>
      <vt:lpstr>ПРОИЗВОДСТВО РАБОТ СТРЕЛОВЫМИ КРАНАМИ ВБЛИЗИ ЛИНИИ ЭЛЕКТРОПЕРЕДАЧИ</vt:lpstr>
      <vt:lpstr>ПРОИЗВОДСТВО РАБОТ СТРЕЛОВЫМИ КРАНАМИ ВБЛИЗИ ЛИНИИ ЭЛЕКТРОПЕРЕДАЧИ</vt:lpstr>
      <vt:lpstr>РАБОТА ПОДЪЕМНЫХ КРАНОВ В ОХРАННОЙ ЗОНЕ ВОЗДУШНОЙ ЛИНИИ ЭЛЕКТРОПЕРЕДАЧИ</vt:lpstr>
      <vt:lpstr>ГРАНИЦЫ ОПАСНЫХ ЗОН ВДОЛЬ ЛИНИИ ЭЛЕКТРОПЕРЕДАЧИ</vt:lpstr>
      <vt:lpstr>ДОПУСТИМЫЕ РАССТОЯНИЯ ПРИ РАБОТЕ ГРУЗОПОДЪЕМНЫХ МАШИН В ОХРАННОЙ ЗОНЕ ЛЭП, НАХОДЯЩЕЙСЯ ПОД НАПРЯЖЕНИЕМ</vt:lpstr>
      <vt:lpstr>Слайд 167</vt:lpstr>
      <vt:lpstr>Слайд 168</vt:lpstr>
      <vt:lpstr>Слайд 169</vt:lpstr>
      <vt:lpstr>Слайд 170</vt:lpstr>
      <vt:lpstr>Слайд 171</vt:lpstr>
      <vt:lpstr>Стропальщики, обслуживающие грузоподъемные краны и имеющие удостоверения об аттестации, должны:</vt:lpstr>
      <vt:lpstr>Слайд 173</vt:lpstr>
      <vt:lpstr>Слайд 174</vt:lpstr>
      <vt:lpstr>Грузозахватные приспособления, поступившие из ремонта</vt:lpstr>
      <vt:lpstr>Слайд 176</vt:lpstr>
      <vt:lpstr>Слайд 177</vt:lpstr>
      <vt:lpstr>ТРЕБОВАНИЯ БЕЗОПАСНОСТИ ПЕРЕД НАЧАЛОМ РАБОТЫ </vt:lpstr>
      <vt:lpstr>ТРЕБОВАНИЯ БЕЗОПАСНОСТИ ПЕРЕД НАЧАЛОМ РАБОТЫ </vt:lpstr>
      <vt:lpstr>ОБЯЗАННОСТИ СТРОПАЛЬЩИКА ПРИ ОБВЯЗКЕ И ЗАЦЕПКЕ ГРУЗА</vt:lpstr>
      <vt:lpstr>ОБЯЗАННОСТИ СТРОПАЛЬЩИКА ПРИ ОБВЯЗКЕ И ЗАЦЕПКЕ ГРУЗА</vt:lpstr>
      <vt:lpstr>ОБЯЗАННОСТИ СТРОПАЛЬЩИКА ПРИ ОБВЯЗКЕ И ЗАЦЕПКЕ ГРУЗА</vt:lpstr>
      <vt:lpstr>ОБЯЗАННОСТИ СТРОПАЛЬЩИКА ПРИ ОБВЯЗКЕ И ЗАЦЕПКЕ ГРУЗА</vt:lpstr>
      <vt:lpstr>ОБЯЗАННОСТИ СТРОПАЛЬЩИКА ПРИ ОБВЯЗКЕ И ЗАЦЕПКЕ ГРУЗА</vt:lpstr>
      <vt:lpstr>ОБЯЗАННОСТИ СТРОПАЛЬЩИКА ПРИ ПОДЪЕМЕ И ПЕРЕМЕЩЕНИИ ГРУЗА</vt:lpstr>
      <vt:lpstr>ОБЯЗАННОСТИ СТРОПАЛЬЩИКА ПРИ ПОДЪЕМЕ И ПЕРЕМЕЩЕНИИ ГРУЗА</vt:lpstr>
      <vt:lpstr>ОБЯЗАННОСТИ СТРОПАЛЬЩИКА ПРИ ПОДЪЕМЕ И ПЕРЕМЕЩЕНИИ ГРУЗА</vt:lpstr>
      <vt:lpstr>ОБЯЗАННОСТИ СТРОПАЛЬЩИКА ПРИ ПОДЪЕМЕ И ПЕРЕМЕЩЕНИИ ГРУЗА</vt:lpstr>
      <vt:lpstr>Слайд 189</vt:lpstr>
      <vt:lpstr>Слайд 190</vt:lpstr>
      <vt:lpstr>ОБЯЗАННОСТИ СТРОПАЛЬЩИКА ПРИ ОПУСКАНИИ ГРУЗА</vt:lpstr>
      <vt:lpstr>ОБЯЗАННОСТИ СТРОПАЛЬЩИКА В АВАРИЙНЫХ СИТУАЦИЯХ</vt:lpstr>
      <vt:lpstr>ОТВЕТСТВЕННОСТЬ</vt:lpstr>
      <vt:lpstr>Классификация грузов</vt:lpstr>
      <vt:lpstr>1. В зависимости от вида, способа складирования и строповки грузы классифицируются на следующие группы:</vt:lpstr>
      <vt:lpstr>1. В зависимости от вида, способа складирования и строповки грузы классифицируются на следующие группы:</vt:lpstr>
      <vt:lpstr>2.  В зависимости от массы грузы делятся на четыре категории:</vt:lpstr>
      <vt:lpstr>3. В зависимости от формы и размеров грузы делятся на габаритные и негабаритные:</vt:lpstr>
      <vt:lpstr>4. Длинномерные грузы</vt:lpstr>
      <vt:lpstr>5. Опасные грузы</vt:lpstr>
      <vt:lpstr>Слайд 201</vt:lpstr>
      <vt:lpstr>СТРОПОВКА ГРУЗОВ </vt:lpstr>
      <vt:lpstr>ДЛЯ ПОДБОРА СГП НЕОБХОДИМО:</vt:lpstr>
      <vt:lpstr>Определение массы груза</vt:lpstr>
      <vt:lpstr>Удельная масса часто встречающихся материалов приведена в таблице</vt:lpstr>
      <vt:lpstr>Слайд 206</vt:lpstr>
      <vt:lpstr>Слайд 207</vt:lpstr>
      <vt:lpstr>Слайд 208</vt:lpstr>
      <vt:lpstr>Слайд 209</vt:lpstr>
      <vt:lpstr>Рекомендуемое снижение допускаемой нагрузки на ветви стропа</vt:lpstr>
      <vt:lpstr>Слайд 211</vt:lpstr>
      <vt:lpstr>Слайд 212</vt:lpstr>
      <vt:lpstr>Слайд 213</vt:lpstr>
      <vt:lpstr>Слайд 214</vt:lpstr>
      <vt:lpstr>Слайд 215</vt:lpstr>
      <vt:lpstr>Слайд 216</vt:lpstr>
      <vt:lpstr>Слайд 217</vt:lpstr>
      <vt:lpstr>ПОГРУЗОЧНО-РАЗГРУЗОЧНЫЕ РАБОТЫ И СКЛАДИРОВАНИЕ ГРУЗОВ</vt:lpstr>
      <vt:lpstr>Требования «Правил», предъявляемые при подъеме грузов</vt:lpstr>
      <vt:lpstr>Требования «Правил», предъявляемые при перемещении грузов</vt:lpstr>
      <vt:lpstr>Требования «Правил», предъявляемые при перемещении грузов</vt:lpstr>
      <vt:lpstr>При работе крана не допускаются:</vt:lpstr>
      <vt:lpstr>При работе крана не допускаются:</vt:lpstr>
      <vt:lpstr>Требования «Правил», предъявляемые при опускании груза</vt:lpstr>
      <vt:lpstr>Требования «Правил», предъявляемые при опускании груза</vt:lpstr>
      <vt:lpstr>Подъем и перемещение сыпучих, мелкоштучных и жидких грузов</vt:lpstr>
      <vt:lpstr>Грузы запрещаемые поднимать грузоподъемными кранами</vt:lpstr>
      <vt:lpstr>Грузы запрещаемые поднимать грузоподъемными кранами</vt:lpstr>
      <vt:lpstr>Организация производства работ по погрузке и разгрузке транспортных средств (полувагонов, автомашин)</vt:lpstr>
      <vt:lpstr>Организация производства работ по погрузке и разгрузке транспортных средств (полувагонов, автомашин)</vt:lpstr>
      <vt:lpstr>Слайд 231</vt:lpstr>
      <vt:lpstr>Складирование грузов на строительной площадке</vt:lpstr>
      <vt:lpstr>Складирование грузов на строительной площадке</vt:lpstr>
      <vt:lpstr>Слайд 234</vt:lpstr>
      <vt:lpstr>Складирование грузов на строительной площадке</vt:lpstr>
      <vt:lpstr>Складирование грузов на строительной площадке</vt:lpstr>
      <vt:lpstr>Слайд 237</vt:lpstr>
      <vt:lpstr>Складирование грузов на строительной площадке</vt:lpstr>
      <vt:lpstr>Слайд 239</vt:lpstr>
      <vt:lpstr>Складирование грузов на строительной площадке</vt:lpstr>
      <vt:lpstr>Слайд 241</vt:lpstr>
      <vt:lpstr>Знаковая сигнализация </vt:lpstr>
      <vt:lpstr>Производство погрузочно-разгрузочных работ кранами, грузозахватным органом, которых является грейфер или электромагнит</vt:lpstr>
      <vt:lpstr>Производство погрузочно-разгрузочных работ кранами, грузозахватным органом, которых является грейфер или электромагнит</vt:lpstr>
      <vt:lpstr>Спасибо за внимание</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2020-09-02T16:35:03Z</dcterms:created>
  <dcterms:modified xsi:type="dcterms:W3CDTF">2020-09-03T15:07:25Z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